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4"/>
  </p:notesMasterIdLst>
  <p:sldIdLst>
    <p:sldId id="296" r:id="rId3"/>
    <p:sldId id="310" r:id="rId4"/>
    <p:sldId id="257" r:id="rId5"/>
    <p:sldId id="258" r:id="rId6"/>
    <p:sldId id="265" r:id="rId7"/>
    <p:sldId id="266" r:id="rId8"/>
    <p:sldId id="267" r:id="rId9"/>
    <p:sldId id="259" r:id="rId10"/>
    <p:sldId id="260" r:id="rId11"/>
    <p:sldId id="261" r:id="rId12"/>
    <p:sldId id="262" r:id="rId13"/>
    <p:sldId id="268" r:id="rId14"/>
    <p:sldId id="263" r:id="rId15"/>
    <p:sldId id="264"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309" r:id="rId31"/>
    <p:sldId id="283" r:id="rId32"/>
    <p:sldId id="284" r:id="rId33"/>
    <p:sldId id="285" r:id="rId34"/>
    <p:sldId id="286" r:id="rId35"/>
    <p:sldId id="288" r:id="rId36"/>
    <p:sldId id="287" r:id="rId37"/>
    <p:sldId id="289" r:id="rId38"/>
    <p:sldId id="290" r:id="rId39"/>
    <p:sldId id="291" r:id="rId40"/>
    <p:sldId id="292" r:id="rId41"/>
    <p:sldId id="293" r:id="rId42"/>
    <p:sldId id="294" r:id="rId43"/>
    <p:sldId id="295" r:id="rId44"/>
    <p:sldId id="303" r:id="rId45"/>
    <p:sldId id="299" r:id="rId46"/>
    <p:sldId id="300" r:id="rId47"/>
    <p:sldId id="301" r:id="rId48"/>
    <p:sldId id="302" r:id="rId49"/>
    <p:sldId id="305" r:id="rId50"/>
    <p:sldId id="307" r:id="rId51"/>
    <p:sldId id="308" r:id="rId52"/>
    <p:sldId id="297"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2" autoAdjust="0"/>
    <p:restoredTop sz="94660"/>
  </p:normalViewPr>
  <p:slideViewPr>
    <p:cSldViewPr snapToGrid="0">
      <p:cViewPr varScale="1">
        <p:scale>
          <a:sx n="92" d="100"/>
          <a:sy n="92" d="100"/>
        </p:scale>
        <p:origin x="40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E2F36-43D1-4F4A-96DB-2C42A3CEFA66}" type="datetimeFigureOut">
              <a:rPr lang="en-US" smtClean="0"/>
              <a:t>6/17/2019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5C649-2F84-834D-9DE7-067A94D965BF}" type="slidenum">
              <a:rPr lang="en-US" smtClean="0"/>
              <a:t>‹#›</a:t>
            </a:fld>
            <a:endParaRPr lang="en-US"/>
          </a:p>
        </p:txBody>
      </p:sp>
    </p:spTree>
    <p:extLst>
      <p:ext uri="{BB962C8B-B14F-4D97-AF65-F5344CB8AC3E}">
        <p14:creationId xmlns:p14="http://schemas.microsoft.com/office/powerpoint/2010/main" val="1264986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51213"/>
          </a:xfrm>
        </p:spPr>
      </p:sp>
      <p:sp>
        <p:nvSpPr>
          <p:cNvPr id="3" name="Notes Placeholder 2"/>
          <p:cNvSpPr>
            <a:spLocks noGrp="1"/>
          </p:cNvSpPr>
          <p:nvPr>
            <p:ph type="body" idx="1"/>
          </p:nvPr>
        </p:nvSpPr>
        <p:spPr/>
        <p:txBody>
          <a:bodyPr/>
          <a:lstStyle/>
          <a:p>
            <a:r>
              <a:rPr lang="en-GB" i="1" dirty="0"/>
              <a:t>HCC, hepatocellular carcinoma</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44</a:t>
            </a:fld>
            <a:endParaRPr lang="en-GB"/>
          </a:p>
        </p:txBody>
      </p:sp>
    </p:spTree>
    <p:extLst>
      <p:ext uri="{BB962C8B-B14F-4D97-AF65-F5344CB8AC3E}">
        <p14:creationId xmlns:p14="http://schemas.microsoft.com/office/powerpoint/2010/main" val="2793213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51213"/>
          </a:xfrm>
        </p:spPr>
      </p:sp>
      <p:sp>
        <p:nvSpPr>
          <p:cNvPr id="3" name="Notes Placeholder 2"/>
          <p:cNvSpPr>
            <a:spLocks noGrp="1"/>
          </p:cNvSpPr>
          <p:nvPr>
            <p:ph type="body" idx="1"/>
          </p:nvPr>
        </p:nvSpPr>
        <p:spPr/>
        <p:txBody>
          <a:bodyPr/>
          <a:lstStyle/>
          <a:p>
            <a:pPr marL="0" marR="0" lvl="0" indent="0" algn="l" defTabSz="91321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APHE, arterial phase hyperenhancement, CT, computed tomography; HCC, hepatocellular carcinoma; MRI, magnetic resonance imaging; US, ultrasound</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48</a:t>
            </a:fld>
            <a:endParaRPr lang="en-GB"/>
          </a:p>
        </p:txBody>
      </p:sp>
    </p:spTree>
    <p:extLst>
      <p:ext uri="{BB962C8B-B14F-4D97-AF65-F5344CB8AC3E}">
        <p14:creationId xmlns:p14="http://schemas.microsoft.com/office/powerpoint/2010/main" val="726267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43C401-1885-9D45-A7EF-DEEAE896FFD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A02EB1A9-A2AB-F34D-AA67-DFAEC8FEAA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49DFE4C6-30EF-CC4C-9FD1-DDD305E6B379}"/>
              </a:ext>
            </a:extLst>
          </p:cNvPr>
          <p:cNvSpPr>
            <a:spLocks noGrp="1"/>
          </p:cNvSpPr>
          <p:nvPr>
            <p:ph type="dt" sz="half" idx="10"/>
          </p:nvPr>
        </p:nvSpPr>
        <p:spPr/>
        <p:txBody>
          <a:bodyPr/>
          <a:lstStyle/>
          <a:p>
            <a:fld id="{069CC8CF-5B55-D747-8765-4EFC924979EA}" type="datetimeFigureOut">
              <a:rPr lang="en-US" smtClean="0"/>
              <a:t>6/17/2019</a:t>
            </a:fld>
            <a:endParaRPr lang="en-US"/>
          </a:p>
        </p:txBody>
      </p:sp>
      <p:sp>
        <p:nvSpPr>
          <p:cNvPr id="5" name="Footer Placeholder 4">
            <a:extLst>
              <a:ext uri="{FF2B5EF4-FFF2-40B4-BE49-F238E27FC236}">
                <a16:creationId xmlns:a16="http://schemas.microsoft.com/office/drawing/2014/main" xmlns="" id="{AEE6A180-BF8F-0045-9E2A-85E35E5FA1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0A08D81-9DEC-1848-99C7-9353E5EF34F1}"/>
              </a:ext>
            </a:extLst>
          </p:cNvPr>
          <p:cNvSpPr>
            <a:spLocks noGrp="1"/>
          </p:cNvSpPr>
          <p:nvPr>
            <p:ph type="sldNum" sz="quarter" idx="12"/>
          </p:nvPr>
        </p:nvSpPr>
        <p:spPr/>
        <p:txBody>
          <a:bodyPr/>
          <a:lstStyle/>
          <a:p>
            <a:fld id="{D0D2E1F5-7061-D144-AC43-1DB68DAF1B8E}" type="slidenum">
              <a:rPr lang="en-US" smtClean="0"/>
              <a:t>‹#›</a:t>
            </a:fld>
            <a:endParaRPr lang="en-US"/>
          </a:p>
        </p:txBody>
      </p:sp>
    </p:spTree>
    <p:extLst>
      <p:ext uri="{BB962C8B-B14F-4D97-AF65-F5344CB8AC3E}">
        <p14:creationId xmlns:p14="http://schemas.microsoft.com/office/powerpoint/2010/main" val="2479054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B0FB67-9040-B740-9FD5-571A7911D7A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5DBEE9A4-B80B-6E49-90E0-95989BBFF62F}"/>
              </a:ext>
            </a:extLst>
          </p:cNvPr>
          <p:cNvSpPr>
            <a:spLocks noGrp="1"/>
          </p:cNvSpPr>
          <p:nvPr>
            <p:ph type="body" orient="vert" idx="1"/>
          </p:nvPr>
        </p:nvSpPr>
        <p:spPr/>
        <p:txBody>
          <a:bodyPr vert="eaVert"/>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01E32AB0-09E8-C345-A8B4-CAFB9A619EAB}"/>
              </a:ext>
            </a:extLst>
          </p:cNvPr>
          <p:cNvSpPr>
            <a:spLocks noGrp="1"/>
          </p:cNvSpPr>
          <p:nvPr>
            <p:ph type="dt" sz="half" idx="10"/>
          </p:nvPr>
        </p:nvSpPr>
        <p:spPr/>
        <p:txBody>
          <a:bodyPr/>
          <a:lstStyle/>
          <a:p>
            <a:fld id="{069CC8CF-5B55-D747-8765-4EFC924979EA}" type="datetimeFigureOut">
              <a:rPr lang="en-US" smtClean="0"/>
              <a:t>6/17/2019</a:t>
            </a:fld>
            <a:endParaRPr lang="en-US"/>
          </a:p>
        </p:txBody>
      </p:sp>
      <p:sp>
        <p:nvSpPr>
          <p:cNvPr id="5" name="Footer Placeholder 4">
            <a:extLst>
              <a:ext uri="{FF2B5EF4-FFF2-40B4-BE49-F238E27FC236}">
                <a16:creationId xmlns:a16="http://schemas.microsoft.com/office/drawing/2014/main" xmlns="" id="{774D5F25-8765-AD4A-9B07-028DC2F4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90FF11-C5D5-F84F-BC32-DD6D0F752508}"/>
              </a:ext>
            </a:extLst>
          </p:cNvPr>
          <p:cNvSpPr>
            <a:spLocks noGrp="1"/>
          </p:cNvSpPr>
          <p:nvPr>
            <p:ph type="sldNum" sz="quarter" idx="12"/>
          </p:nvPr>
        </p:nvSpPr>
        <p:spPr/>
        <p:txBody>
          <a:bodyPr/>
          <a:lstStyle/>
          <a:p>
            <a:fld id="{D0D2E1F5-7061-D144-AC43-1DB68DAF1B8E}" type="slidenum">
              <a:rPr lang="en-US" smtClean="0"/>
              <a:t>‹#›</a:t>
            </a:fld>
            <a:endParaRPr lang="en-US"/>
          </a:p>
        </p:txBody>
      </p:sp>
    </p:spTree>
    <p:extLst>
      <p:ext uri="{BB962C8B-B14F-4D97-AF65-F5344CB8AC3E}">
        <p14:creationId xmlns:p14="http://schemas.microsoft.com/office/powerpoint/2010/main" val="2293120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8925505-90BE-D841-8812-A9F4C3621D8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1FCF9223-4172-C14D-B776-60ABAA82FE0C}"/>
              </a:ext>
            </a:extLst>
          </p:cNvPr>
          <p:cNvSpPr>
            <a:spLocks noGrp="1"/>
          </p:cNvSpPr>
          <p:nvPr>
            <p:ph type="body" orient="vert" idx="1"/>
          </p:nvPr>
        </p:nvSpPr>
        <p:spPr>
          <a:xfrm>
            <a:off x="838200" y="365125"/>
            <a:ext cx="7734300" cy="5811838"/>
          </a:xfrm>
        </p:spPr>
        <p:txBody>
          <a:bodyPr vert="eaVert"/>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7CFC1B0B-9197-D24D-BD17-7CD65725C7F4}"/>
              </a:ext>
            </a:extLst>
          </p:cNvPr>
          <p:cNvSpPr>
            <a:spLocks noGrp="1"/>
          </p:cNvSpPr>
          <p:nvPr>
            <p:ph type="dt" sz="half" idx="10"/>
          </p:nvPr>
        </p:nvSpPr>
        <p:spPr/>
        <p:txBody>
          <a:bodyPr/>
          <a:lstStyle/>
          <a:p>
            <a:fld id="{069CC8CF-5B55-D747-8765-4EFC924979EA}" type="datetimeFigureOut">
              <a:rPr lang="en-US" smtClean="0"/>
              <a:t>6/17/2019</a:t>
            </a:fld>
            <a:endParaRPr lang="en-US"/>
          </a:p>
        </p:txBody>
      </p:sp>
      <p:sp>
        <p:nvSpPr>
          <p:cNvPr id="5" name="Footer Placeholder 4">
            <a:extLst>
              <a:ext uri="{FF2B5EF4-FFF2-40B4-BE49-F238E27FC236}">
                <a16:creationId xmlns:a16="http://schemas.microsoft.com/office/drawing/2014/main" xmlns="" id="{4F2415CD-515C-1846-8635-A787E6D78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821875D-AF23-8040-B8DA-605B19DA71E9}"/>
              </a:ext>
            </a:extLst>
          </p:cNvPr>
          <p:cNvSpPr>
            <a:spLocks noGrp="1"/>
          </p:cNvSpPr>
          <p:nvPr>
            <p:ph type="sldNum" sz="quarter" idx="12"/>
          </p:nvPr>
        </p:nvSpPr>
        <p:spPr/>
        <p:txBody>
          <a:bodyPr/>
          <a:lstStyle/>
          <a:p>
            <a:fld id="{D0D2E1F5-7061-D144-AC43-1DB68DAF1B8E}" type="slidenum">
              <a:rPr lang="en-US" smtClean="0"/>
              <a:t>‹#›</a:t>
            </a:fld>
            <a:endParaRPr lang="en-US"/>
          </a:p>
        </p:txBody>
      </p:sp>
    </p:spTree>
    <p:extLst>
      <p:ext uri="{BB962C8B-B14F-4D97-AF65-F5344CB8AC3E}">
        <p14:creationId xmlns:p14="http://schemas.microsoft.com/office/powerpoint/2010/main" val="3500864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xmlns="" id="{53C8E462-6219-443F-9602-10F2EAFEBE9B}"/>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75413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grpSp>
        <p:nvGrpSpPr>
          <p:cNvPr id="4" name="Group 8"/>
          <p:cNvGrpSpPr>
            <a:grpSpLocks/>
          </p:cNvGrpSpPr>
          <p:nvPr/>
        </p:nvGrpSpPr>
        <p:grpSpPr bwMode="auto">
          <a:xfrm>
            <a:off x="752475" y="744538"/>
            <a:ext cx="10674350" cy="5349875"/>
            <a:chOff x="752858" y="744469"/>
            <a:chExt cx="10674117" cy="5349671"/>
          </a:xfrm>
        </p:grpSpPr>
        <p:sp>
          <p:nvSpPr>
            <p:cNvPr id="5" name="Freeform 6"/>
            <p:cNvSpPr>
              <a:spLocks/>
            </p:cNvSpPr>
            <p:nvPr/>
          </p:nvSpPr>
          <p:spPr bwMode="auto">
            <a:xfrm>
              <a:off x="8151962" y="1685652"/>
              <a:ext cx="3275013" cy="4408488"/>
            </a:xfrm>
            <a:custGeom>
              <a:avLst/>
              <a:gdLst/>
              <a:ahLst/>
              <a:cxnLst>
                <a:cxn ang="0">
                  <a:pos x="8761" y="0"/>
                </a:cxn>
                <a:cxn ang="0">
                  <a:pos x="10000" y="0"/>
                </a:cxn>
                <a:cxn ang="0">
                  <a:pos x="10000" y="10000"/>
                </a:cxn>
                <a:cxn ang="0">
                  <a:pos x="0" y="10000"/>
                </a:cxn>
                <a:cxn ang="0">
                  <a:pos x="0" y="9126"/>
                </a:cxn>
                <a:cxn ang="0">
                  <a:pos x="8761" y="9127"/>
                </a:cxn>
                <a:cxn ang="0">
                  <a:pos x="8761" y="0"/>
                </a:cxn>
              </a:cxnLst>
              <a:rect l="0" t="0"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pPr algn="r" rtl="1" fontAlgn="base">
                <a:spcBef>
                  <a:spcPct val="0"/>
                </a:spcBef>
                <a:spcAft>
                  <a:spcPct val="0"/>
                </a:spcAft>
              </a:pPr>
              <a:endParaRPr lang="fa-IR">
                <a:solidFill>
                  <a:prstClr val="black"/>
                </a:solidFill>
                <a:latin typeface="Arial" charset="0"/>
                <a:cs typeface="Arial" charset="0"/>
              </a:endParaRPr>
            </a:p>
          </p:txBody>
        </p:sp>
        <p:sp>
          <p:nvSpPr>
            <p:cNvPr id="6" name="Freeform 6"/>
            <p:cNvSpPr>
              <a:spLocks/>
            </p:cNvSpPr>
            <p:nvPr/>
          </p:nvSpPr>
          <p:spPr bwMode="auto">
            <a:xfrm flipH="1" flipV="1">
              <a:off x="752858" y="744469"/>
              <a:ext cx="3275668" cy="4408488"/>
            </a:xfrm>
            <a:custGeom>
              <a:avLst/>
              <a:gdLst/>
              <a:ahLst/>
              <a:cxnLst>
                <a:cxn ang="0">
                  <a:pos x="8763" y="0"/>
                </a:cxn>
                <a:cxn ang="0">
                  <a:pos x="10002" y="0"/>
                </a:cxn>
                <a:cxn ang="0">
                  <a:pos x="10002" y="10000"/>
                </a:cxn>
                <a:cxn ang="0">
                  <a:pos x="2" y="10000"/>
                </a:cxn>
                <a:cxn ang="0">
                  <a:pos x="0" y="9125"/>
                </a:cxn>
                <a:cxn ang="0">
                  <a:pos x="8763" y="9128"/>
                </a:cxn>
                <a:cxn ang="0">
                  <a:pos x="8763" y="0"/>
                </a:cxn>
              </a:cxnLst>
              <a:rect l="0" t="0"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pPr algn="r" rtl="1" fontAlgn="base">
                <a:spcBef>
                  <a:spcPct val="0"/>
                </a:spcBef>
                <a:spcAft>
                  <a:spcPct val="0"/>
                </a:spcAft>
              </a:pPr>
              <a:endParaRPr lang="fa-IR">
                <a:solidFill>
                  <a:prstClr val="black"/>
                </a:solidFill>
                <a:latin typeface="Arial" charset="0"/>
                <a:cs typeface="Arial" charset="0"/>
              </a:endParaRPr>
            </a:p>
          </p:txBody>
        </p:sp>
      </p:grpSp>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3"/>
          <p:cNvSpPr>
            <a:spLocks noGrp="1"/>
          </p:cNvSpPr>
          <p:nvPr>
            <p:ph type="dt" sz="half" idx="10"/>
          </p:nvPr>
        </p:nvSpPr>
        <p:spPr>
          <a:xfrm>
            <a:off x="752475" y="6453188"/>
            <a:ext cx="1608138" cy="404812"/>
          </a:xfrm>
        </p:spPr>
        <p:txBody>
          <a:bodyPr/>
          <a:lstStyle>
            <a:lvl1pPr>
              <a:defRPr baseline="0" smtClean="0">
                <a:solidFill>
                  <a:schemeClr val="tx2"/>
                </a:solidFill>
              </a:defRPr>
            </a:lvl1pPr>
          </a:lstStyle>
          <a:p>
            <a:pPr>
              <a:defRPr/>
            </a:pPr>
            <a:fld id="{399D4232-3909-48F3-A0BF-62B6E583258A}" type="datetime1">
              <a:rPr lang="en-US">
                <a:solidFill>
                  <a:srgbClr val="432A30"/>
                </a:solidFill>
              </a:rPr>
              <a:pPr>
                <a:defRPr/>
              </a:pPr>
              <a:t>6/17/2019</a:t>
            </a:fld>
            <a:endParaRPr lang="en-US">
              <a:solidFill>
                <a:srgbClr val="432A30"/>
              </a:solidFill>
            </a:endParaRPr>
          </a:p>
        </p:txBody>
      </p:sp>
      <p:sp>
        <p:nvSpPr>
          <p:cNvPr id="8" name="Footer Placeholder 4"/>
          <p:cNvSpPr>
            <a:spLocks noGrp="1"/>
          </p:cNvSpPr>
          <p:nvPr>
            <p:ph type="ftr" sz="quarter" idx="11"/>
          </p:nvPr>
        </p:nvSpPr>
        <p:spPr>
          <a:xfrm>
            <a:off x="2584450" y="6453188"/>
            <a:ext cx="7023100" cy="404812"/>
          </a:xfrm>
        </p:spPr>
        <p:txBody>
          <a:bodyPr/>
          <a:lstStyle>
            <a:lvl1pPr algn="ctr">
              <a:defRPr baseline="0">
                <a:solidFill>
                  <a:schemeClr val="tx2"/>
                </a:solidFill>
              </a:defRPr>
            </a:lvl1pPr>
          </a:lstStyle>
          <a:p>
            <a:pPr>
              <a:defRPr/>
            </a:pPr>
            <a:endParaRPr lang="en-US">
              <a:solidFill>
                <a:srgbClr val="432A30"/>
              </a:solidFill>
            </a:endParaRPr>
          </a:p>
        </p:txBody>
      </p:sp>
      <p:sp>
        <p:nvSpPr>
          <p:cNvPr id="9" name="Slide Number Placeholder 5"/>
          <p:cNvSpPr>
            <a:spLocks noGrp="1"/>
          </p:cNvSpPr>
          <p:nvPr>
            <p:ph type="sldNum" sz="quarter" idx="12"/>
          </p:nvPr>
        </p:nvSpPr>
        <p:spPr>
          <a:xfrm>
            <a:off x="9831388" y="6453188"/>
            <a:ext cx="1595437" cy="404812"/>
          </a:xfrm>
        </p:spPr>
        <p:txBody>
          <a:bodyPr/>
          <a:lstStyle>
            <a:lvl1pPr>
              <a:defRPr/>
            </a:lvl1pPr>
          </a:lstStyle>
          <a:p>
            <a:fld id="{78CF6778-B34C-4893-B044-F5E4A6FB21BD}" type="slidenum">
              <a:rPr lang="ar-SA">
                <a:solidFill>
                  <a:srgbClr val="432A30"/>
                </a:solidFill>
              </a:rPr>
              <a:pPr/>
              <a:t>‹#›</a:t>
            </a:fld>
            <a:endParaRPr lang="en-US">
              <a:solidFill>
                <a:srgbClr val="432A30"/>
              </a:solidFill>
            </a:endParaRPr>
          </a:p>
        </p:txBody>
      </p:sp>
    </p:spTree>
    <p:extLst>
      <p:ext uri="{BB962C8B-B14F-4D97-AF65-F5344CB8AC3E}">
        <p14:creationId xmlns:p14="http://schemas.microsoft.com/office/powerpoint/2010/main" val="42122850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8A862D5-A90A-41E4-BBAC-BD56550C8B6F}" type="datetime1">
              <a:rPr lang="en-US">
                <a:solidFill>
                  <a:srgbClr val="432A30"/>
                </a:solidFill>
              </a:rPr>
              <a:pPr>
                <a:defRPr/>
              </a:pPr>
              <a:t>6/17/2019</a:t>
            </a:fld>
            <a:endParaRPr lang="en-US">
              <a:solidFill>
                <a:srgbClr val="432A3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432A30"/>
              </a:solidFill>
            </a:endParaRPr>
          </a:p>
        </p:txBody>
      </p:sp>
      <p:sp>
        <p:nvSpPr>
          <p:cNvPr id="6" name="Slide Number Placeholder 5"/>
          <p:cNvSpPr>
            <a:spLocks noGrp="1"/>
          </p:cNvSpPr>
          <p:nvPr>
            <p:ph type="sldNum" sz="quarter" idx="12"/>
          </p:nvPr>
        </p:nvSpPr>
        <p:spPr/>
        <p:txBody>
          <a:bodyPr/>
          <a:lstStyle>
            <a:lvl1pPr>
              <a:defRPr/>
            </a:lvl1pPr>
          </a:lstStyle>
          <a:p>
            <a:fld id="{D20B9866-7708-4523-92A9-6BACD967EF40}" type="slidenum">
              <a:rPr lang="ar-SA">
                <a:solidFill>
                  <a:srgbClr val="432A30"/>
                </a:solidFill>
              </a:rPr>
              <a:pPr/>
              <a:t>‹#›</a:t>
            </a:fld>
            <a:endParaRPr lang="en-US">
              <a:solidFill>
                <a:srgbClr val="432A30"/>
              </a:solidFill>
            </a:endParaRPr>
          </a:p>
        </p:txBody>
      </p:sp>
    </p:spTree>
    <p:extLst>
      <p:ext uri="{BB962C8B-B14F-4D97-AF65-F5344CB8AC3E}">
        <p14:creationId xmlns:p14="http://schemas.microsoft.com/office/powerpoint/2010/main" val="322802473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8151813" y="1685925"/>
            <a:ext cx="3275012" cy="4408488"/>
          </a:xfrm>
          <a:custGeom>
            <a:avLst/>
            <a:gdLst>
              <a:gd name="T0" fmla="*/ 0 w 4125"/>
              <a:gd name="T1" fmla="*/ 0 h 5554"/>
              <a:gd name="T2" fmla="*/ 4125 w 4125"/>
              <a:gd name="T3" fmla="*/ 5554 h 5554"/>
            </a:gdLst>
            <a:ahLst/>
            <a:cxnLst>
              <a:cxn ang="0">
                <a:pos x="3614" y="0"/>
              </a:cxn>
              <a:cxn ang="0">
                <a:pos x="4125" y="0"/>
              </a:cxn>
              <a:cxn ang="0">
                <a:pos x="4125" y="5554"/>
              </a:cxn>
              <a:cxn ang="0">
                <a:pos x="0" y="5554"/>
              </a:cxn>
              <a:cxn ang="0">
                <a:pos x="0" y="5074"/>
              </a:cxn>
              <a:cxn ang="0">
                <a:pos x="3614" y="5074"/>
              </a:cxn>
              <a:cxn ang="0">
                <a:pos x="3614" y="0"/>
              </a:cxn>
            </a:cxnLst>
            <a:rect l="T0" t="T1" r="T2" b="T3"/>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txBody>
          <a:bodyPr/>
          <a:lstStyle/>
          <a:p>
            <a:pPr algn="r" rtl="1" fontAlgn="base">
              <a:spcBef>
                <a:spcPct val="0"/>
              </a:spcBef>
              <a:spcAft>
                <a:spcPct val="0"/>
              </a:spcAft>
            </a:pPr>
            <a:endParaRPr lang="fa-IR">
              <a:solidFill>
                <a:prstClr val="white"/>
              </a:solidFill>
              <a:latin typeface="Arial" charset="0"/>
              <a:cs typeface="Arial" charset="0"/>
            </a:endParaRPr>
          </a:p>
        </p:txBody>
      </p:sp>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738188" y="6453188"/>
            <a:ext cx="1622425" cy="404812"/>
          </a:xfrm>
        </p:spPr>
        <p:txBody>
          <a:bodyPr/>
          <a:lstStyle>
            <a:lvl1pPr>
              <a:defRPr smtClean="0">
                <a:solidFill>
                  <a:schemeClr val="tx2"/>
                </a:solidFill>
              </a:defRPr>
            </a:lvl1pPr>
          </a:lstStyle>
          <a:p>
            <a:pPr>
              <a:defRPr/>
            </a:pPr>
            <a:fld id="{7E834FCC-F865-4B6D-A7F0-82C1C35827D4}" type="datetime1">
              <a:rPr lang="en-US">
                <a:solidFill>
                  <a:srgbClr val="F2F2F0"/>
                </a:solidFill>
              </a:rPr>
              <a:pPr>
                <a:defRPr/>
              </a:pPr>
              <a:t>6/17/2019</a:t>
            </a:fld>
            <a:endParaRPr lang="en-US">
              <a:solidFill>
                <a:srgbClr val="F2F2F0"/>
              </a:solidFill>
            </a:endParaRPr>
          </a:p>
        </p:txBody>
      </p:sp>
      <p:sp>
        <p:nvSpPr>
          <p:cNvPr id="6" name="Footer Placeholder 4"/>
          <p:cNvSpPr>
            <a:spLocks noGrp="1"/>
          </p:cNvSpPr>
          <p:nvPr>
            <p:ph type="ftr" sz="quarter" idx="11"/>
          </p:nvPr>
        </p:nvSpPr>
        <p:spPr>
          <a:xfrm>
            <a:off x="2584450" y="6453188"/>
            <a:ext cx="7023100" cy="404812"/>
          </a:xfrm>
        </p:spPr>
        <p:txBody>
          <a:bodyPr/>
          <a:lstStyle>
            <a:lvl1pPr algn="ctr">
              <a:defRPr>
                <a:solidFill>
                  <a:schemeClr val="tx2"/>
                </a:solidFill>
              </a:defRPr>
            </a:lvl1pPr>
          </a:lstStyle>
          <a:p>
            <a:pPr>
              <a:defRPr/>
            </a:pPr>
            <a:endParaRPr lang="en-US">
              <a:solidFill>
                <a:srgbClr val="F2F2F0"/>
              </a:solidFill>
            </a:endParaRPr>
          </a:p>
        </p:txBody>
      </p:sp>
      <p:sp>
        <p:nvSpPr>
          <p:cNvPr id="7" name="Slide Number Placeholder 5"/>
          <p:cNvSpPr>
            <a:spLocks noGrp="1"/>
          </p:cNvSpPr>
          <p:nvPr>
            <p:ph type="sldNum" sz="quarter" idx="12"/>
          </p:nvPr>
        </p:nvSpPr>
        <p:spPr>
          <a:xfrm>
            <a:off x="9831388" y="6453188"/>
            <a:ext cx="1595437" cy="404812"/>
          </a:xfrm>
        </p:spPr>
        <p:txBody>
          <a:bodyPr/>
          <a:lstStyle>
            <a:lvl1pPr>
              <a:defRPr/>
            </a:lvl1pPr>
          </a:lstStyle>
          <a:p>
            <a:fld id="{E1872F7B-1BFB-45D8-817B-EAAC2FD03F8A}" type="slidenum">
              <a:rPr lang="ar-SA">
                <a:solidFill>
                  <a:srgbClr val="F2F2F0"/>
                </a:solidFill>
              </a:rPr>
              <a:pPr/>
              <a:t>‹#›</a:t>
            </a:fld>
            <a:endParaRPr lang="en-US">
              <a:solidFill>
                <a:srgbClr val="F2F2F0"/>
              </a:solidFill>
            </a:endParaRPr>
          </a:p>
        </p:txBody>
      </p:sp>
    </p:spTree>
    <p:extLst>
      <p:ext uri="{BB962C8B-B14F-4D97-AF65-F5344CB8AC3E}">
        <p14:creationId xmlns:p14="http://schemas.microsoft.com/office/powerpoint/2010/main" val="4131404925"/>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CC0A301-0F55-49AD-99D8-A3BA8703FB4C}" type="datetime1">
              <a:rPr lang="en-US">
                <a:solidFill>
                  <a:srgbClr val="432A30"/>
                </a:solidFill>
              </a:rPr>
              <a:pPr>
                <a:defRPr/>
              </a:pPr>
              <a:t>6/17/2019</a:t>
            </a:fld>
            <a:endParaRPr lang="en-US">
              <a:solidFill>
                <a:srgbClr val="432A3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432A30"/>
              </a:solidFill>
            </a:endParaRPr>
          </a:p>
        </p:txBody>
      </p:sp>
      <p:sp>
        <p:nvSpPr>
          <p:cNvPr id="7" name="Slide Number Placeholder 5"/>
          <p:cNvSpPr>
            <a:spLocks noGrp="1"/>
          </p:cNvSpPr>
          <p:nvPr>
            <p:ph type="sldNum" sz="quarter" idx="12"/>
          </p:nvPr>
        </p:nvSpPr>
        <p:spPr/>
        <p:txBody>
          <a:bodyPr/>
          <a:lstStyle>
            <a:lvl1pPr>
              <a:defRPr/>
            </a:lvl1pPr>
          </a:lstStyle>
          <a:p>
            <a:fld id="{2E73CEB3-7EDE-4839-BBE5-69F5CD7BB464}" type="slidenum">
              <a:rPr lang="ar-SA">
                <a:solidFill>
                  <a:srgbClr val="432A30"/>
                </a:solidFill>
              </a:rPr>
              <a:pPr/>
              <a:t>‹#›</a:t>
            </a:fld>
            <a:endParaRPr lang="en-US">
              <a:solidFill>
                <a:srgbClr val="432A30"/>
              </a:solidFill>
            </a:endParaRPr>
          </a:p>
        </p:txBody>
      </p:sp>
    </p:spTree>
    <p:extLst>
      <p:ext uri="{BB962C8B-B14F-4D97-AF65-F5344CB8AC3E}">
        <p14:creationId xmlns:p14="http://schemas.microsoft.com/office/powerpoint/2010/main" val="323879671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95B594B-0880-42B5-989D-2CBDDD8BEF6A}" type="datetime1">
              <a:rPr lang="en-US">
                <a:solidFill>
                  <a:srgbClr val="432A30"/>
                </a:solidFill>
              </a:rPr>
              <a:pPr>
                <a:defRPr/>
              </a:pPr>
              <a:t>6/17/2019</a:t>
            </a:fld>
            <a:endParaRPr lang="en-US">
              <a:solidFill>
                <a:srgbClr val="432A30"/>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432A30"/>
              </a:solidFill>
            </a:endParaRPr>
          </a:p>
        </p:txBody>
      </p:sp>
      <p:sp>
        <p:nvSpPr>
          <p:cNvPr id="9" name="Slide Number Placeholder 5"/>
          <p:cNvSpPr>
            <a:spLocks noGrp="1"/>
          </p:cNvSpPr>
          <p:nvPr>
            <p:ph type="sldNum" sz="quarter" idx="12"/>
          </p:nvPr>
        </p:nvSpPr>
        <p:spPr/>
        <p:txBody>
          <a:bodyPr/>
          <a:lstStyle>
            <a:lvl1pPr>
              <a:defRPr/>
            </a:lvl1pPr>
          </a:lstStyle>
          <a:p>
            <a:fld id="{34624D3C-45FD-4D7E-9815-4AD43231E5B4}" type="slidenum">
              <a:rPr lang="ar-SA">
                <a:solidFill>
                  <a:srgbClr val="432A30"/>
                </a:solidFill>
              </a:rPr>
              <a:pPr/>
              <a:t>‹#›</a:t>
            </a:fld>
            <a:endParaRPr lang="en-US">
              <a:solidFill>
                <a:srgbClr val="432A30"/>
              </a:solidFill>
            </a:endParaRPr>
          </a:p>
        </p:txBody>
      </p:sp>
    </p:spTree>
    <p:extLst>
      <p:ext uri="{BB962C8B-B14F-4D97-AF65-F5344CB8AC3E}">
        <p14:creationId xmlns:p14="http://schemas.microsoft.com/office/powerpoint/2010/main" val="4256021013"/>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0CEB730-69BC-4C61-8CEB-EAAD4A7FF264}" type="datetime1">
              <a:rPr lang="en-US">
                <a:solidFill>
                  <a:srgbClr val="432A30"/>
                </a:solidFill>
              </a:rPr>
              <a:pPr>
                <a:defRPr/>
              </a:pPr>
              <a:t>6/17/2019</a:t>
            </a:fld>
            <a:endParaRPr lang="en-US">
              <a:solidFill>
                <a:srgbClr val="432A30"/>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432A30"/>
              </a:solidFill>
            </a:endParaRPr>
          </a:p>
        </p:txBody>
      </p:sp>
      <p:sp>
        <p:nvSpPr>
          <p:cNvPr id="5" name="Slide Number Placeholder 5"/>
          <p:cNvSpPr>
            <a:spLocks noGrp="1"/>
          </p:cNvSpPr>
          <p:nvPr>
            <p:ph type="sldNum" sz="quarter" idx="12"/>
          </p:nvPr>
        </p:nvSpPr>
        <p:spPr/>
        <p:txBody>
          <a:bodyPr/>
          <a:lstStyle>
            <a:lvl1pPr>
              <a:defRPr/>
            </a:lvl1pPr>
          </a:lstStyle>
          <a:p>
            <a:fld id="{CB394D41-C2BA-4256-8CB8-FE880F9130E0}" type="slidenum">
              <a:rPr lang="ar-SA">
                <a:solidFill>
                  <a:srgbClr val="432A30"/>
                </a:solidFill>
              </a:rPr>
              <a:pPr/>
              <a:t>‹#›</a:t>
            </a:fld>
            <a:endParaRPr lang="en-US">
              <a:solidFill>
                <a:srgbClr val="432A30"/>
              </a:solidFill>
            </a:endParaRPr>
          </a:p>
        </p:txBody>
      </p:sp>
    </p:spTree>
    <p:extLst>
      <p:ext uri="{BB962C8B-B14F-4D97-AF65-F5344CB8AC3E}">
        <p14:creationId xmlns:p14="http://schemas.microsoft.com/office/powerpoint/2010/main" val="3621307588"/>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11FA675-4061-4367-B67F-54FD220DF01D}" type="datetime1">
              <a:rPr lang="en-US">
                <a:solidFill>
                  <a:srgbClr val="432A30"/>
                </a:solidFill>
              </a:rPr>
              <a:pPr>
                <a:defRPr/>
              </a:pPr>
              <a:t>6/17/2019</a:t>
            </a:fld>
            <a:endParaRPr lang="en-US">
              <a:solidFill>
                <a:srgbClr val="432A30"/>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432A30"/>
              </a:solidFill>
            </a:endParaRPr>
          </a:p>
        </p:txBody>
      </p:sp>
      <p:sp>
        <p:nvSpPr>
          <p:cNvPr id="4" name="Slide Number Placeholder 5"/>
          <p:cNvSpPr>
            <a:spLocks noGrp="1"/>
          </p:cNvSpPr>
          <p:nvPr>
            <p:ph type="sldNum" sz="quarter" idx="12"/>
          </p:nvPr>
        </p:nvSpPr>
        <p:spPr/>
        <p:txBody>
          <a:bodyPr/>
          <a:lstStyle>
            <a:lvl1pPr>
              <a:defRPr/>
            </a:lvl1pPr>
          </a:lstStyle>
          <a:p>
            <a:fld id="{08DB0B8C-C288-4BC3-9167-56A4FAFD0F34}" type="slidenum">
              <a:rPr lang="ar-SA">
                <a:solidFill>
                  <a:srgbClr val="432A30"/>
                </a:solidFill>
              </a:rPr>
              <a:pPr/>
              <a:t>‹#›</a:t>
            </a:fld>
            <a:endParaRPr lang="en-US">
              <a:solidFill>
                <a:srgbClr val="432A30"/>
              </a:solidFill>
            </a:endParaRPr>
          </a:p>
        </p:txBody>
      </p:sp>
    </p:spTree>
    <p:extLst>
      <p:ext uri="{BB962C8B-B14F-4D97-AF65-F5344CB8AC3E}">
        <p14:creationId xmlns:p14="http://schemas.microsoft.com/office/powerpoint/2010/main" val="75193694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D95152-5166-3944-B10B-BD70DFD0F7F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22BA963E-6292-7C4E-8CB0-60FF08273EBC}"/>
              </a:ext>
            </a:extLst>
          </p:cNvPr>
          <p:cNvSpPr>
            <a:spLocks noGrp="1"/>
          </p:cNvSpPr>
          <p:nvPr>
            <p:ph idx="1"/>
          </p:nvPr>
        </p:nvSpPr>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E12D9736-4387-ED4D-9307-47D230BC616B}"/>
              </a:ext>
            </a:extLst>
          </p:cNvPr>
          <p:cNvSpPr>
            <a:spLocks noGrp="1"/>
          </p:cNvSpPr>
          <p:nvPr>
            <p:ph type="dt" sz="half" idx="10"/>
          </p:nvPr>
        </p:nvSpPr>
        <p:spPr/>
        <p:txBody>
          <a:bodyPr/>
          <a:lstStyle/>
          <a:p>
            <a:fld id="{069CC8CF-5B55-D747-8765-4EFC924979EA}" type="datetimeFigureOut">
              <a:rPr lang="en-US" smtClean="0"/>
              <a:t>6/17/2019</a:t>
            </a:fld>
            <a:endParaRPr lang="en-US"/>
          </a:p>
        </p:txBody>
      </p:sp>
      <p:sp>
        <p:nvSpPr>
          <p:cNvPr id="5" name="Footer Placeholder 4">
            <a:extLst>
              <a:ext uri="{FF2B5EF4-FFF2-40B4-BE49-F238E27FC236}">
                <a16:creationId xmlns:a16="http://schemas.microsoft.com/office/drawing/2014/main" xmlns="" id="{AC1F0E02-F51F-5346-A0D9-174697232A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5E6D77-AC0A-DD4F-95D6-48D9FB72899B}"/>
              </a:ext>
            </a:extLst>
          </p:cNvPr>
          <p:cNvSpPr>
            <a:spLocks noGrp="1"/>
          </p:cNvSpPr>
          <p:nvPr>
            <p:ph type="sldNum" sz="quarter" idx="12"/>
          </p:nvPr>
        </p:nvSpPr>
        <p:spPr/>
        <p:txBody>
          <a:bodyPr/>
          <a:lstStyle/>
          <a:p>
            <a:fld id="{D0D2E1F5-7061-D144-AC43-1DB68DAF1B8E}" type="slidenum">
              <a:rPr lang="en-US" smtClean="0"/>
              <a:t>‹#›</a:t>
            </a:fld>
            <a:endParaRPr lang="en-US"/>
          </a:p>
        </p:txBody>
      </p:sp>
    </p:spTree>
    <p:extLst>
      <p:ext uri="{BB962C8B-B14F-4D97-AF65-F5344CB8AC3E}">
        <p14:creationId xmlns:p14="http://schemas.microsoft.com/office/powerpoint/2010/main" val="1661970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530383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5303838"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smtClean="0">
                <a:solidFill>
                  <a:schemeClr val="tx2"/>
                </a:solidFill>
              </a:defRPr>
            </a:lvl1pPr>
          </a:lstStyle>
          <a:p>
            <a:pPr>
              <a:defRPr/>
            </a:pPr>
            <a:fld id="{459D3DEE-314C-44DF-8DBD-5100AD9240E3}" type="datetime1">
              <a:rPr lang="en-US">
                <a:solidFill>
                  <a:srgbClr val="432A30"/>
                </a:solidFill>
              </a:rPr>
              <a:pPr>
                <a:defRPr/>
              </a:pPr>
              <a:t>6/17/2019</a:t>
            </a:fld>
            <a:endParaRPr lang="en-US">
              <a:solidFill>
                <a:srgbClr val="432A30"/>
              </a:solidFill>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tx2"/>
                </a:solidFill>
              </a:defRPr>
            </a:lvl1pPr>
          </a:lstStyle>
          <a:p>
            <a:pPr>
              <a:defRPr/>
            </a:pPr>
            <a:endParaRPr lang="en-US">
              <a:solidFill>
                <a:srgbClr val="432A30"/>
              </a:solidFill>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lvl1pPr>
          </a:lstStyle>
          <a:p>
            <a:fld id="{A4A455D1-455C-4145-BD27-40485ED55C2E}" type="slidenum">
              <a:rPr lang="ar-SA">
                <a:solidFill>
                  <a:srgbClr val="432A30"/>
                </a:solidFill>
              </a:rPr>
              <a:pPr/>
              <a:t>‹#›</a:t>
            </a:fld>
            <a:endParaRPr lang="en-US">
              <a:solidFill>
                <a:srgbClr val="432A30"/>
              </a:solidFill>
            </a:endParaRPr>
          </a:p>
        </p:txBody>
      </p:sp>
    </p:spTree>
    <p:extLst>
      <p:ext uri="{BB962C8B-B14F-4D97-AF65-F5344CB8AC3E}">
        <p14:creationId xmlns:p14="http://schemas.microsoft.com/office/powerpoint/2010/main" val="635126695"/>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a:off x="0" y="0"/>
            <a:ext cx="530383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5303838"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rtlCol="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smtClean="0">
                <a:solidFill>
                  <a:schemeClr val="tx2"/>
                </a:solidFill>
              </a:defRPr>
            </a:lvl1pPr>
          </a:lstStyle>
          <a:p>
            <a:pPr>
              <a:defRPr/>
            </a:pPr>
            <a:fld id="{77C44ED8-B274-4C53-B49A-499B0012F23C}" type="datetime1">
              <a:rPr lang="en-US">
                <a:solidFill>
                  <a:srgbClr val="432A30"/>
                </a:solidFill>
              </a:rPr>
              <a:pPr>
                <a:defRPr/>
              </a:pPr>
              <a:t>6/17/2019</a:t>
            </a:fld>
            <a:endParaRPr lang="en-US">
              <a:solidFill>
                <a:srgbClr val="432A30"/>
              </a:solidFill>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tx2"/>
                </a:solidFill>
              </a:defRPr>
            </a:lvl1pPr>
          </a:lstStyle>
          <a:p>
            <a:pPr>
              <a:defRPr/>
            </a:pPr>
            <a:endParaRPr lang="en-US">
              <a:solidFill>
                <a:srgbClr val="432A30"/>
              </a:solidFill>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lvl1pPr>
          </a:lstStyle>
          <a:p>
            <a:fld id="{9BE27147-DE62-423C-8D39-74136FC03840}" type="slidenum">
              <a:rPr lang="ar-SA">
                <a:solidFill>
                  <a:srgbClr val="432A30"/>
                </a:solidFill>
              </a:rPr>
              <a:pPr/>
              <a:t>‹#›</a:t>
            </a:fld>
            <a:endParaRPr lang="en-US">
              <a:solidFill>
                <a:srgbClr val="432A30"/>
              </a:solidFill>
            </a:endParaRPr>
          </a:p>
        </p:txBody>
      </p:sp>
    </p:spTree>
    <p:extLst>
      <p:ext uri="{BB962C8B-B14F-4D97-AF65-F5344CB8AC3E}">
        <p14:creationId xmlns:p14="http://schemas.microsoft.com/office/powerpoint/2010/main" val="107148840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F585F6A-C498-4063-9148-A2BDD1F2B596}" type="datetime1">
              <a:rPr lang="en-US">
                <a:solidFill>
                  <a:srgbClr val="432A30"/>
                </a:solidFill>
              </a:rPr>
              <a:pPr>
                <a:defRPr/>
              </a:pPr>
              <a:t>6/17/2019</a:t>
            </a:fld>
            <a:endParaRPr lang="en-US">
              <a:solidFill>
                <a:srgbClr val="432A3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432A30"/>
              </a:solidFill>
            </a:endParaRPr>
          </a:p>
        </p:txBody>
      </p:sp>
      <p:sp>
        <p:nvSpPr>
          <p:cNvPr id="6" name="Slide Number Placeholder 5"/>
          <p:cNvSpPr>
            <a:spLocks noGrp="1"/>
          </p:cNvSpPr>
          <p:nvPr>
            <p:ph type="sldNum" sz="quarter" idx="12"/>
          </p:nvPr>
        </p:nvSpPr>
        <p:spPr/>
        <p:txBody>
          <a:bodyPr/>
          <a:lstStyle>
            <a:lvl1pPr>
              <a:defRPr/>
            </a:lvl1pPr>
          </a:lstStyle>
          <a:p>
            <a:fld id="{7557C6C9-380B-48BF-9845-10ADB234BCBD}" type="slidenum">
              <a:rPr lang="ar-SA">
                <a:solidFill>
                  <a:srgbClr val="432A30"/>
                </a:solidFill>
              </a:rPr>
              <a:pPr/>
              <a:t>‹#›</a:t>
            </a:fld>
            <a:endParaRPr lang="en-US">
              <a:solidFill>
                <a:srgbClr val="432A30"/>
              </a:solidFill>
            </a:endParaRPr>
          </a:p>
        </p:txBody>
      </p:sp>
    </p:spTree>
    <p:extLst>
      <p:ext uri="{BB962C8B-B14F-4D97-AF65-F5344CB8AC3E}">
        <p14:creationId xmlns:p14="http://schemas.microsoft.com/office/powerpoint/2010/main" val="56206214"/>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A1E80B3-1F80-4A41-9E85-2954D3E1AB53}" type="datetime1">
              <a:rPr lang="en-US">
                <a:solidFill>
                  <a:srgbClr val="432A30"/>
                </a:solidFill>
              </a:rPr>
              <a:pPr>
                <a:defRPr/>
              </a:pPr>
              <a:t>6/17/2019</a:t>
            </a:fld>
            <a:endParaRPr lang="en-US">
              <a:solidFill>
                <a:srgbClr val="432A3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432A30"/>
              </a:solidFill>
            </a:endParaRPr>
          </a:p>
        </p:txBody>
      </p:sp>
      <p:sp>
        <p:nvSpPr>
          <p:cNvPr id="6" name="Slide Number Placeholder 5"/>
          <p:cNvSpPr>
            <a:spLocks noGrp="1"/>
          </p:cNvSpPr>
          <p:nvPr>
            <p:ph type="sldNum" sz="quarter" idx="12"/>
          </p:nvPr>
        </p:nvSpPr>
        <p:spPr/>
        <p:txBody>
          <a:bodyPr/>
          <a:lstStyle>
            <a:lvl1pPr>
              <a:defRPr/>
            </a:lvl1pPr>
          </a:lstStyle>
          <a:p>
            <a:fld id="{D62D35A6-1C88-4637-B07C-5D6F21BED126}" type="slidenum">
              <a:rPr lang="ar-SA">
                <a:solidFill>
                  <a:srgbClr val="432A30"/>
                </a:solidFill>
              </a:rPr>
              <a:pPr/>
              <a:t>‹#›</a:t>
            </a:fld>
            <a:endParaRPr lang="en-US">
              <a:solidFill>
                <a:srgbClr val="432A30"/>
              </a:solidFill>
            </a:endParaRPr>
          </a:p>
        </p:txBody>
      </p:sp>
    </p:spTree>
    <p:extLst>
      <p:ext uri="{BB962C8B-B14F-4D97-AF65-F5344CB8AC3E}">
        <p14:creationId xmlns:p14="http://schemas.microsoft.com/office/powerpoint/2010/main" val="268381499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258A5E-F9B6-A246-9684-85B8810EBDD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0F46A557-9505-7945-AD66-DFED05D143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Edit Master text styles</a:t>
            </a:r>
          </a:p>
        </p:txBody>
      </p:sp>
      <p:sp>
        <p:nvSpPr>
          <p:cNvPr id="4" name="Date Placeholder 3">
            <a:extLst>
              <a:ext uri="{FF2B5EF4-FFF2-40B4-BE49-F238E27FC236}">
                <a16:creationId xmlns:a16="http://schemas.microsoft.com/office/drawing/2014/main" xmlns="" id="{699480EB-AE91-064E-8366-9CD22458A720}"/>
              </a:ext>
            </a:extLst>
          </p:cNvPr>
          <p:cNvSpPr>
            <a:spLocks noGrp="1"/>
          </p:cNvSpPr>
          <p:nvPr>
            <p:ph type="dt" sz="half" idx="10"/>
          </p:nvPr>
        </p:nvSpPr>
        <p:spPr/>
        <p:txBody>
          <a:bodyPr/>
          <a:lstStyle/>
          <a:p>
            <a:fld id="{069CC8CF-5B55-D747-8765-4EFC924979EA}" type="datetimeFigureOut">
              <a:rPr lang="en-US" smtClean="0"/>
              <a:t>6/17/2019</a:t>
            </a:fld>
            <a:endParaRPr lang="en-US"/>
          </a:p>
        </p:txBody>
      </p:sp>
      <p:sp>
        <p:nvSpPr>
          <p:cNvPr id="5" name="Footer Placeholder 4">
            <a:extLst>
              <a:ext uri="{FF2B5EF4-FFF2-40B4-BE49-F238E27FC236}">
                <a16:creationId xmlns:a16="http://schemas.microsoft.com/office/drawing/2014/main" xmlns="" id="{143BC593-4D27-B342-85BC-C1B61E5D8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E1B9F2-5C78-D047-89ED-1AADA3289B1E}"/>
              </a:ext>
            </a:extLst>
          </p:cNvPr>
          <p:cNvSpPr>
            <a:spLocks noGrp="1"/>
          </p:cNvSpPr>
          <p:nvPr>
            <p:ph type="sldNum" sz="quarter" idx="12"/>
          </p:nvPr>
        </p:nvSpPr>
        <p:spPr/>
        <p:txBody>
          <a:bodyPr/>
          <a:lstStyle/>
          <a:p>
            <a:fld id="{D0D2E1F5-7061-D144-AC43-1DB68DAF1B8E}" type="slidenum">
              <a:rPr lang="en-US" smtClean="0"/>
              <a:t>‹#›</a:t>
            </a:fld>
            <a:endParaRPr lang="en-US"/>
          </a:p>
        </p:txBody>
      </p:sp>
    </p:spTree>
    <p:extLst>
      <p:ext uri="{BB962C8B-B14F-4D97-AF65-F5344CB8AC3E}">
        <p14:creationId xmlns:p14="http://schemas.microsoft.com/office/powerpoint/2010/main" val="152214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984A64-186E-3E47-BB6C-C4E7FC599CE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56F0B307-4C95-3D4D-A3A8-78845AB9068A}"/>
              </a:ext>
            </a:extLst>
          </p:cNvPr>
          <p:cNvSpPr>
            <a:spLocks noGrp="1"/>
          </p:cNvSpPr>
          <p:nvPr>
            <p:ph sz="half" idx="1"/>
          </p:nvPr>
        </p:nvSpPr>
        <p:spPr>
          <a:xfrm>
            <a:off x="838200" y="1825625"/>
            <a:ext cx="5181600" cy="4351338"/>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7F8BC551-E20F-6349-A168-AFFB181EACA0}"/>
              </a:ext>
            </a:extLst>
          </p:cNvPr>
          <p:cNvSpPr>
            <a:spLocks noGrp="1"/>
          </p:cNvSpPr>
          <p:nvPr>
            <p:ph sz="half" idx="2"/>
          </p:nvPr>
        </p:nvSpPr>
        <p:spPr>
          <a:xfrm>
            <a:off x="6172200" y="1825625"/>
            <a:ext cx="5181600" cy="4351338"/>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DBE4BF0B-5890-6342-AC3E-1103E08E3DCB}"/>
              </a:ext>
            </a:extLst>
          </p:cNvPr>
          <p:cNvSpPr>
            <a:spLocks noGrp="1"/>
          </p:cNvSpPr>
          <p:nvPr>
            <p:ph type="dt" sz="half" idx="10"/>
          </p:nvPr>
        </p:nvSpPr>
        <p:spPr/>
        <p:txBody>
          <a:bodyPr/>
          <a:lstStyle/>
          <a:p>
            <a:fld id="{069CC8CF-5B55-D747-8765-4EFC924979EA}" type="datetimeFigureOut">
              <a:rPr lang="en-US" smtClean="0"/>
              <a:t>6/17/2019</a:t>
            </a:fld>
            <a:endParaRPr lang="en-US"/>
          </a:p>
        </p:txBody>
      </p:sp>
      <p:sp>
        <p:nvSpPr>
          <p:cNvPr id="6" name="Footer Placeholder 5">
            <a:extLst>
              <a:ext uri="{FF2B5EF4-FFF2-40B4-BE49-F238E27FC236}">
                <a16:creationId xmlns:a16="http://schemas.microsoft.com/office/drawing/2014/main" xmlns="" id="{2E966DD5-AA18-3B4C-BD99-9958A6B799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72A3CC7-FFB4-2D49-8C86-2877C8C9A528}"/>
              </a:ext>
            </a:extLst>
          </p:cNvPr>
          <p:cNvSpPr>
            <a:spLocks noGrp="1"/>
          </p:cNvSpPr>
          <p:nvPr>
            <p:ph type="sldNum" sz="quarter" idx="12"/>
          </p:nvPr>
        </p:nvSpPr>
        <p:spPr/>
        <p:txBody>
          <a:bodyPr/>
          <a:lstStyle/>
          <a:p>
            <a:fld id="{D0D2E1F5-7061-D144-AC43-1DB68DAF1B8E}" type="slidenum">
              <a:rPr lang="en-US" smtClean="0"/>
              <a:t>‹#›</a:t>
            </a:fld>
            <a:endParaRPr lang="en-US"/>
          </a:p>
        </p:txBody>
      </p:sp>
    </p:spTree>
    <p:extLst>
      <p:ext uri="{BB962C8B-B14F-4D97-AF65-F5344CB8AC3E}">
        <p14:creationId xmlns:p14="http://schemas.microsoft.com/office/powerpoint/2010/main" val="3472036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BFB599-2872-C843-834E-B36579AEBC2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B008A970-0B94-8641-93F5-3ACD95ED27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4" name="Content Placeholder 3">
            <a:extLst>
              <a:ext uri="{FF2B5EF4-FFF2-40B4-BE49-F238E27FC236}">
                <a16:creationId xmlns:a16="http://schemas.microsoft.com/office/drawing/2014/main" xmlns="" id="{FA896126-04E9-8344-8895-465430BA9C1C}"/>
              </a:ext>
            </a:extLst>
          </p:cNvPr>
          <p:cNvSpPr>
            <a:spLocks noGrp="1"/>
          </p:cNvSpPr>
          <p:nvPr>
            <p:ph sz="half" idx="2"/>
          </p:nvPr>
        </p:nvSpPr>
        <p:spPr>
          <a:xfrm>
            <a:off x="839788" y="2505075"/>
            <a:ext cx="5157787" cy="3684588"/>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D040B981-12B8-0A4E-ABF1-876744A96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6" name="Content Placeholder 5">
            <a:extLst>
              <a:ext uri="{FF2B5EF4-FFF2-40B4-BE49-F238E27FC236}">
                <a16:creationId xmlns:a16="http://schemas.microsoft.com/office/drawing/2014/main" xmlns="" id="{5A283AA4-9AED-DA43-A955-E20CEA27B822}"/>
              </a:ext>
            </a:extLst>
          </p:cNvPr>
          <p:cNvSpPr>
            <a:spLocks noGrp="1"/>
          </p:cNvSpPr>
          <p:nvPr>
            <p:ph sz="quarter" idx="4"/>
          </p:nvPr>
        </p:nvSpPr>
        <p:spPr>
          <a:xfrm>
            <a:off x="6172200" y="2505075"/>
            <a:ext cx="5183188" cy="3684588"/>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033CA5D8-657C-444B-AB2F-3FA79A3A9C96}"/>
              </a:ext>
            </a:extLst>
          </p:cNvPr>
          <p:cNvSpPr>
            <a:spLocks noGrp="1"/>
          </p:cNvSpPr>
          <p:nvPr>
            <p:ph type="dt" sz="half" idx="10"/>
          </p:nvPr>
        </p:nvSpPr>
        <p:spPr/>
        <p:txBody>
          <a:bodyPr/>
          <a:lstStyle/>
          <a:p>
            <a:fld id="{069CC8CF-5B55-D747-8765-4EFC924979EA}" type="datetimeFigureOut">
              <a:rPr lang="en-US" smtClean="0"/>
              <a:t>6/17/2019</a:t>
            </a:fld>
            <a:endParaRPr lang="en-US"/>
          </a:p>
        </p:txBody>
      </p:sp>
      <p:sp>
        <p:nvSpPr>
          <p:cNvPr id="8" name="Footer Placeholder 7">
            <a:extLst>
              <a:ext uri="{FF2B5EF4-FFF2-40B4-BE49-F238E27FC236}">
                <a16:creationId xmlns:a16="http://schemas.microsoft.com/office/drawing/2014/main" xmlns="" id="{339F1361-5EF4-DC4A-9CFA-8FCB664340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C6FC7B6-0F7A-7747-ADEE-8C059F1CB546}"/>
              </a:ext>
            </a:extLst>
          </p:cNvPr>
          <p:cNvSpPr>
            <a:spLocks noGrp="1"/>
          </p:cNvSpPr>
          <p:nvPr>
            <p:ph type="sldNum" sz="quarter" idx="12"/>
          </p:nvPr>
        </p:nvSpPr>
        <p:spPr/>
        <p:txBody>
          <a:bodyPr/>
          <a:lstStyle/>
          <a:p>
            <a:fld id="{D0D2E1F5-7061-D144-AC43-1DB68DAF1B8E}" type="slidenum">
              <a:rPr lang="en-US" smtClean="0"/>
              <a:t>‹#›</a:t>
            </a:fld>
            <a:endParaRPr lang="en-US"/>
          </a:p>
        </p:txBody>
      </p:sp>
    </p:spTree>
    <p:extLst>
      <p:ext uri="{BB962C8B-B14F-4D97-AF65-F5344CB8AC3E}">
        <p14:creationId xmlns:p14="http://schemas.microsoft.com/office/powerpoint/2010/main" val="1555854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5FF0FD-DA0B-4944-A153-08236E337BE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5D18F599-C34D-1F47-94B3-10C9B1BA02AD}"/>
              </a:ext>
            </a:extLst>
          </p:cNvPr>
          <p:cNvSpPr>
            <a:spLocks noGrp="1"/>
          </p:cNvSpPr>
          <p:nvPr>
            <p:ph type="dt" sz="half" idx="10"/>
          </p:nvPr>
        </p:nvSpPr>
        <p:spPr/>
        <p:txBody>
          <a:bodyPr/>
          <a:lstStyle/>
          <a:p>
            <a:fld id="{069CC8CF-5B55-D747-8765-4EFC924979EA}" type="datetimeFigureOut">
              <a:rPr lang="en-US" smtClean="0"/>
              <a:t>6/17/2019</a:t>
            </a:fld>
            <a:endParaRPr lang="en-US"/>
          </a:p>
        </p:txBody>
      </p:sp>
      <p:sp>
        <p:nvSpPr>
          <p:cNvPr id="4" name="Footer Placeholder 3">
            <a:extLst>
              <a:ext uri="{FF2B5EF4-FFF2-40B4-BE49-F238E27FC236}">
                <a16:creationId xmlns:a16="http://schemas.microsoft.com/office/drawing/2014/main" xmlns="" id="{03D292C8-55BA-0A47-BBB3-34B84C9718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31297D5-2486-4A4E-8D3C-8BFA752DC9F0}"/>
              </a:ext>
            </a:extLst>
          </p:cNvPr>
          <p:cNvSpPr>
            <a:spLocks noGrp="1"/>
          </p:cNvSpPr>
          <p:nvPr>
            <p:ph type="sldNum" sz="quarter" idx="12"/>
          </p:nvPr>
        </p:nvSpPr>
        <p:spPr/>
        <p:txBody>
          <a:bodyPr/>
          <a:lstStyle/>
          <a:p>
            <a:fld id="{D0D2E1F5-7061-D144-AC43-1DB68DAF1B8E}" type="slidenum">
              <a:rPr lang="en-US" smtClean="0"/>
              <a:t>‹#›</a:t>
            </a:fld>
            <a:endParaRPr lang="en-US"/>
          </a:p>
        </p:txBody>
      </p:sp>
    </p:spTree>
    <p:extLst>
      <p:ext uri="{BB962C8B-B14F-4D97-AF65-F5344CB8AC3E}">
        <p14:creationId xmlns:p14="http://schemas.microsoft.com/office/powerpoint/2010/main" val="532161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44169EA-EFF1-C241-9605-58A4EDAC9557}"/>
              </a:ext>
            </a:extLst>
          </p:cNvPr>
          <p:cNvSpPr>
            <a:spLocks noGrp="1"/>
          </p:cNvSpPr>
          <p:nvPr>
            <p:ph type="dt" sz="half" idx="10"/>
          </p:nvPr>
        </p:nvSpPr>
        <p:spPr/>
        <p:txBody>
          <a:bodyPr/>
          <a:lstStyle/>
          <a:p>
            <a:fld id="{069CC8CF-5B55-D747-8765-4EFC924979EA}" type="datetimeFigureOut">
              <a:rPr lang="en-US" smtClean="0"/>
              <a:t>6/17/2019</a:t>
            </a:fld>
            <a:endParaRPr lang="en-US"/>
          </a:p>
        </p:txBody>
      </p:sp>
      <p:sp>
        <p:nvSpPr>
          <p:cNvPr id="3" name="Footer Placeholder 2">
            <a:extLst>
              <a:ext uri="{FF2B5EF4-FFF2-40B4-BE49-F238E27FC236}">
                <a16:creationId xmlns:a16="http://schemas.microsoft.com/office/drawing/2014/main" xmlns="" id="{B21B4D93-9D41-9546-8F28-15780A2FA6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513BE80-13EE-074C-8C14-DB2FEA16E699}"/>
              </a:ext>
            </a:extLst>
          </p:cNvPr>
          <p:cNvSpPr>
            <a:spLocks noGrp="1"/>
          </p:cNvSpPr>
          <p:nvPr>
            <p:ph type="sldNum" sz="quarter" idx="12"/>
          </p:nvPr>
        </p:nvSpPr>
        <p:spPr/>
        <p:txBody>
          <a:bodyPr/>
          <a:lstStyle/>
          <a:p>
            <a:fld id="{D0D2E1F5-7061-D144-AC43-1DB68DAF1B8E}" type="slidenum">
              <a:rPr lang="en-US" smtClean="0"/>
              <a:t>‹#›</a:t>
            </a:fld>
            <a:endParaRPr lang="en-US"/>
          </a:p>
        </p:txBody>
      </p:sp>
    </p:spTree>
    <p:extLst>
      <p:ext uri="{BB962C8B-B14F-4D97-AF65-F5344CB8AC3E}">
        <p14:creationId xmlns:p14="http://schemas.microsoft.com/office/powerpoint/2010/main" val="2676178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4870A8-05F2-E945-AD2E-D3573C59297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CBAA9EF0-95A6-EC4F-B4B7-DA51724827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9BF61539-FE31-A247-8299-F788EE3E1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Edit Master text styles</a:t>
            </a:r>
          </a:p>
        </p:txBody>
      </p:sp>
      <p:sp>
        <p:nvSpPr>
          <p:cNvPr id="5" name="Date Placeholder 4">
            <a:extLst>
              <a:ext uri="{FF2B5EF4-FFF2-40B4-BE49-F238E27FC236}">
                <a16:creationId xmlns:a16="http://schemas.microsoft.com/office/drawing/2014/main" xmlns="" id="{450BF1CA-030E-EB48-898F-D9E9CB48E78F}"/>
              </a:ext>
            </a:extLst>
          </p:cNvPr>
          <p:cNvSpPr>
            <a:spLocks noGrp="1"/>
          </p:cNvSpPr>
          <p:nvPr>
            <p:ph type="dt" sz="half" idx="10"/>
          </p:nvPr>
        </p:nvSpPr>
        <p:spPr/>
        <p:txBody>
          <a:bodyPr/>
          <a:lstStyle/>
          <a:p>
            <a:fld id="{069CC8CF-5B55-D747-8765-4EFC924979EA}" type="datetimeFigureOut">
              <a:rPr lang="en-US" smtClean="0"/>
              <a:t>6/17/2019</a:t>
            </a:fld>
            <a:endParaRPr lang="en-US"/>
          </a:p>
        </p:txBody>
      </p:sp>
      <p:sp>
        <p:nvSpPr>
          <p:cNvPr id="6" name="Footer Placeholder 5">
            <a:extLst>
              <a:ext uri="{FF2B5EF4-FFF2-40B4-BE49-F238E27FC236}">
                <a16:creationId xmlns:a16="http://schemas.microsoft.com/office/drawing/2014/main" xmlns="" id="{E5E4CACC-0DF7-1849-8AC0-DAFB105FD4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5786000-12CD-344C-BFCF-0AA5A6A5FECF}"/>
              </a:ext>
            </a:extLst>
          </p:cNvPr>
          <p:cNvSpPr>
            <a:spLocks noGrp="1"/>
          </p:cNvSpPr>
          <p:nvPr>
            <p:ph type="sldNum" sz="quarter" idx="12"/>
          </p:nvPr>
        </p:nvSpPr>
        <p:spPr/>
        <p:txBody>
          <a:bodyPr/>
          <a:lstStyle/>
          <a:p>
            <a:fld id="{D0D2E1F5-7061-D144-AC43-1DB68DAF1B8E}" type="slidenum">
              <a:rPr lang="en-US" smtClean="0"/>
              <a:t>‹#›</a:t>
            </a:fld>
            <a:endParaRPr lang="en-US"/>
          </a:p>
        </p:txBody>
      </p:sp>
    </p:spTree>
    <p:extLst>
      <p:ext uri="{BB962C8B-B14F-4D97-AF65-F5344CB8AC3E}">
        <p14:creationId xmlns:p14="http://schemas.microsoft.com/office/powerpoint/2010/main" val="26179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239EC6-BC42-8C45-9AE5-42EAD753F22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D623BD5C-C7B5-1348-A2C1-DA3F17E146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8CDE2AC-3C85-E146-A749-123771DB33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Edit Master text styles</a:t>
            </a:r>
          </a:p>
        </p:txBody>
      </p:sp>
      <p:sp>
        <p:nvSpPr>
          <p:cNvPr id="5" name="Date Placeholder 4">
            <a:extLst>
              <a:ext uri="{FF2B5EF4-FFF2-40B4-BE49-F238E27FC236}">
                <a16:creationId xmlns:a16="http://schemas.microsoft.com/office/drawing/2014/main" xmlns="" id="{C419494B-29FB-014E-8809-F905602DDDF7}"/>
              </a:ext>
            </a:extLst>
          </p:cNvPr>
          <p:cNvSpPr>
            <a:spLocks noGrp="1"/>
          </p:cNvSpPr>
          <p:nvPr>
            <p:ph type="dt" sz="half" idx="10"/>
          </p:nvPr>
        </p:nvSpPr>
        <p:spPr/>
        <p:txBody>
          <a:bodyPr/>
          <a:lstStyle/>
          <a:p>
            <a:fld id="{069CC8CF-5B55-D747-8765-4EFC924979EA}" type="datetimeFigureOut">
              <a:rPr lang="en-US" smtClean="0"/>
              <a:t>6/17/2019</a:t>
            </a:fld>
            <a:endParaRPr lang="en-US"/>
          </a:p>
        </p:txBody>
      </p:sp>
      <p:sp>
        <p:nvSpPr>
          <p:cNvPr id="6" name="Footer Placeholder 5">
            <a:extLst>
              <a:ext uri="{FF2B5EF4-FFF2-40B4-BE49-F238E27FC236}">
                <a16:creationId xmlns:a16="http://schemas.microsoft.com/office/drawing/2014/main" xmlns="" id="{CC0CF47D-6E44-F440-8758-34BB061DD3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FF5659F-7B11-5A40-A1A5-9AF068D7AEA8}"/>
              </a:ext>
            </a:extLst>
          </p:cNvPr>
          <p:cNvSpPr>
            <a:spLocks noGrp="1"/>
          </p:cNvSpPr>
          <p:nvPr>
            <p:ph type="sldNum" sz="quarter" idx="12"/>
          </p:nvPr>
        </p:nvSpPr>
        <p:spPr/>
        <p:txBody>
          <a:bodyPr/>
          <a:lstStyle/>
          <a:p>
            <a:fld id="{D0D2E1F5-7061-D144-AC43-1DB68DAF1B8E}" type="slidenum">
              <a:rPr lang="en-US" smtClean="0"/>
              <a:t>‹#›</a:t>
            </a:fld>
            <a:endParaRPr lang="en-US"/>
          </a:p>
        </p:txBody>
      </p:sp>
    </p:spTree>
    <p:extLst>
      <p:ext uri="{BB962C8B-B14F-4D97-AF65-F5344CB8AC3E}">
        <p14:creationId xmlns:p14="http://schemas.microsoft.com/office/powerpoint/2010/main" val="3543217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172B5D5-5EE6-E949-ADCC-EF86EB46C4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E6551EDF-999A-E74F-AC73-B18EC13E9E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540C8FB1-E28F-1542-854A-EDE70559EA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CC8CF-5B55-D747-8765-4EFC924979EA}" type="datetimeFigureOut">
              <a:rPr lang="en-US" smtClean="0"/>
              <a:t>6/17/2019</a:t>
            </a:fld>
            <a:endParaRPr lang="en-US"/>
          </a:p>
        </p:txBody>
      </p:sp>
      <p:sp>
        <p:nvSpPr>
          <p:cNvPr id="5" name="Footer Placeholder 4">
            <a:extLst>
              <a:ext uri="{FF2B5EF4-FFF2-40B4-BE49-F238E27FC236}">
                <a16:creationId xmlns:a16="http://schemas.microsoft.com/office/drawing/2014/main" xmlns="" id="{79A7668A-72DA-3F4F-97F9-83B42E431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9D5D251-ED52-0644-83A2-B4699305B7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2E1F5-7061-D144-AC43-1DB68DAF1B8E}" type="slidenum">
              <a:rPr lang="en-US" smtClean="0"/>
              <a:t>‹#›</a:t>
            </a:fld>
            <a:endParaRPr lang="en-US"/>
          </a:p>
        </p:txBody>
      </p:sp>
    </p:spTree>
    <p:extLst>
      <p:ext uri="{BB962C8B-B14F-4D97-AF65-F5344CB8AC3E}">
        <p14:creationId xmlns:p14="http://schemas.microsoft.com/office/powerpoint/2010/main" val="2705121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371600" y="685800"/>
            <a:ext cx="9601200" cy="1485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371600" y="2286000"/>
            <a:ext cx="96012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390650" y="6453188"/>
            <a:ext cx="1204913" cy="404812"/>
          </a:xfrm>
          <a:prstGeom prst="rect">
            <a:avLst/>
          </a:prstGeom>
        </p:spPr>
        <p:txBody>
          <a:bodyPr vert="horz" lIns="91440" tIns="45720" rIns="91440" bIns="45720" rtlCol="0" anchor="ctr"/>
          <a:lstStyle>
            <a:lvl1pPr algn="l" rtl="0" fontAlgn="auto">
              <a:spcBef>
                <a:spcPts val="0"/>
              </a:spcBef>
              <a:spcAft>
                <a:spcPts val="0"/>
              </a:spcAft>
              <a:defRPr sz="1200" baseline="0" smtClean="0">
                <a:solidFill>
                  <a:schemeClr val="tx2"/>
                </a:solidFill>
                <a:latin typeface="+mn-lt"/>
                <a:cs typeface="+mn-cs"/>
              </a:defRPr>
            </a:lvl1pPr>
          </a:lstStyle>
          <a:p>
            <a:pPr>
              <a:defRPr/>
            </a:pPr>
            <a:fld id="{2A333EE4-0818-4E20-8A7D-6BC805099377}" type="datetime1">
              <a:rPr lang="en-US">
                <a:solidFill>
                  <a:srgbClr val="432A30"/>
                </a:solidFill>
              </a:rPr>
              <a:pPr>
                <a:defRPr/>
              </a:pPr>
              <a:t>6/17/2019</a:t>
            </a:fld>
            <a:endParaRPr lang="en-US">
              <a:solidFill>
                <a:srgbClr val="432A30"/>
              </a:solidFill>
            </a:endParaRPr>
          </a:p>
        </p:txBody>
      </p:sp>
      <p:sp>
        <p:nvSpPr>
          <p:cNvPr id="5" name="Footer Placeholder 4"/>
          <p:cNvSpPr>
            <a:spLocks noGrp="1"/>
          </p:cNvSpPr>
          <p:nvPr>
            <p:ph type="ftr" sz="quarter" idx="3"/>
          </p:nvPr>
        </p:nvSpPr>
        <p:spPr>
          <a:xfrm>
            <a:off x="2894013" y="6453188"/>
            <a:ext cx="6280150" cy="404812"/>
          </a:xfrm>
          <a:prstGeom prst="rect">
            <a:avLst/>
          </a:prstGeom>
        </p:spPr>
        <p:txBody>
          <a:bodyPr vert="horz" lIns="91440" tIns="45720" rIns="91440" bIns="45720" rtlCol="0" anchor="ctr"/>
          <a:lstStyle>
            <a:lvl1pPr algn="l" rtl="0" fontAlgn="auto">
              <a:spcBef>
                <a:spcPts val="0"/>
              </a:spcBef>
              <a:spcAft>
                <a:spcPts val="0"/>
              </a:spcAft>
              <a:defRPr sz="1200" baseline="0">
                <a:solidFill>
                  <a:schemeClr val="tx2"/>
                </a:solidFill>
                <a:latin typeface="+mn-lt"/>
                <a:cs typeface="+mn-cs"/>
              </a:defRPr>
            </a:lvl1pPr>
          </a:lstStyle>
          <a:p>
            <a:pPr>
              <a:defRPr/>
            </a:pPr>
            <a:endParaRPr lang="en-US">
              <a:solidFill>
                <a:srgbClr val="432A30"/>
              </a:solidFill>
            </a:endParaRPr>
          </a:p>
        </p:txBody>
      </p:sp>
      <p:sp>
        <p:nvSpPr>
          <p:cNvPr id="6" name="Slide Number Placeholder 5"/>
          <p:cNvSpPr>
            <a:spLocks noGrp="1"/>
          </p:cNvSpPr>
          <p:nvPr>
            <p:ph type="sldNum" sz="quarter" idx="4"/>
          </p:nvPr>
        </p:nvSpPr>
        <p:spPr>
          <a:xfrm>
            <a:off x="9472613" y="6453188"/>
            <a:ext cx="1597025" cy="404812"/>
          </a:xfrm>
          <a:prstGeom prst="rect">
            <a:avLst/>
          </a:prstGeom>
        </p:spPr>
        <p:txBody>
          <a:bodyPr vert="horz" wrap="square" lIns="91440" tIns="45720" rIns="91440" bIns="45720" numCol="1" anchor="ctr" anchorCtr="0" compatLnSpc="1">
            <a:prstTxWarp prst="textNoShape">
              <a:avLst/>
            </a:prstTxWarp>
          </a:bodyPr>
          <a:lstStyle>
            <a:lvl1pPr rtl="0">
              <a:defRPr sz="1200">
                <a:solidFill>
                  <a:schemeClr val="tx2"/>
                </a:solidFill>
                <a:latin typeface="Franklin Gothic Book" pitchFamily="34" charset="0"/>
              </a:defRPr>
            </a:lvl1pPr>
          </a:lstStyle>
          <a:p>
            <a:pPr algn="r" fontAlgn="base">
              <a:spcBef>
                <a:spcPct val="0"/>
              </a:spcBef>
              <a:spcAft>
                <a:spcPct val="0"/>
              </a:spcAft>
            </a:pPr>
            <a:fld id="{65A11EB9-6EAB-48A0-A48D-B035044A1C8D}" type="slidenum">
              <a:rPr lang="ar-SA">
                <a:solidFill>
                  <a:srgbClr val="432A30"/>
                </a:solidFill>
                <a:cs typeface="Arial" charset="0"/>
              </a:rPr>
              <a:pPr algn="r" fontAlgn="base">
                <a:spcBef>
                  <a:spcPct val="0"/>
                </a:spcBef>
                <a:spcAft>
                  <a:spcPct val="0"/>
                </a:spcAft>
              </a:pPr>
              <a:t>‹#›</a:t>
            </a:fld>
            <a:endParaRPr lang="en-US">
              <a:solidFill>
                <a:srgbClr val="432A30"/>
              </a:solidFill>
              <a:cs typeface="Arial" charset="0"/>
            </a:endParaRPr>
          </a:p>
        </p:txBody>
      </p:sp>
      <p:sp>
        <p:nvSpPr>
          <p:cNvPr id="9" name="Rectangle 8"/>
          <p:cNvSpPr/>
          <p:nvPr/>
        </p:nvSpPr>
        <p:spPr>
          <a:xfrm>
            <a:off x="477838"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559314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med">
    <p:fade/>
  </p:transition>
  <p:hf hdr="0" ftr="0" dt="0"/>
  <p:txStyles>
    <p:titleStyle>
      <a:lvl1pPr algn="l" rtl="0" fontAlgn="base">
        <a:lnSpc>
          <a:spcPct val="89000"/>
        </a:lnSpc>
        <a:spcBef>
          <a:spcPct val="0"/>
        </a:spcBef>
        <a:spcAft>
          <a:spcPct val="0"/>
        </a:spcAft>
        <a:defRPr sz="4400" kern="1200">
          <a:solidFill>
            <a:schemeClr val="tx2"/>
          </a:solidFill>
          <a:latin typeface="+mj-lt"/>
          <a:ea typeface="+mj-ea"/>
          <a:cs typeface="+mj-cs"/>
        </a:defRPr>
      </a:lvl1pPr>
      <a:lvl2pPr algn="l" rtl="0" fontAlgn="base">
        <a:lnSpc>
          <a:spcPct val="89000"/>
        </a:lnSpc>
        <a:spcBef>
          <a:spcPct val="0"/>
        </a:spcBef>
        <a:spcAft>
          <a:spcPct val="0"/>
        </a:spcAft>
        <a:defRPr sz="4400">
          <a:solidFill>
            <a:schemeClr val="tx2"/>
          </a:solidFill>
          <a:latin typeface="Franklin Gothic Book" pitchFamily="34" charset="0"/>
        </a:defRPr>
      </a:lvl2pPr>
      <a:lvl3pPr algn="l" rtl="0" fontAlgn="base">
        <a:lnSpc>
          <a:spcPct val="89000"/>
        </a:lnSpc>
        <a:spcBef>
          <a:spcPct val="0"/>
        </a:spcBef>
        <a:spcAft>
          <a:spcPct val="0"/>
        </a:spcAft>
        <a:defRPr sz="4400">
          <a:solidFill>
            <a:schemeClr val="tx2"/>
          </a:solidFill>
          <a:latin typeface="Franklin Gothic Book" pitchFamily="34" charset="0"/>
        </a:defRPr>
      </a:lvl3pPr>
      <a:lvl4pPr algn="l" rtl="0" fontAlgn="base">
        <a:lnSpc>
          <a:spcPct val="89000"/>
        </a:lnSpc>
        <a:spcBef>
          <a:spcPct val="0"/>
        </a:spcBef>
        <a:spcAft>
          <a:spcPct val="0"/>
        </a:spcAft>
        <a:defRPr sz="4400">
          <a:solidFill>
            <a:schemeClr val="tx2"/>
          </a:solidFill>
          <a:latin typeface="Franklin Gothic Book" pitchFamily="34" charset="0"/>
        </a:defRPr>
      </a:lvl4pPr>
      <a:lvl5pPr algn="l" rtl="0" fontAlgn="base">
        <a:lnSpc>
          <a:spcPct val="89000"/>
        </a:lnSpc>
        <a:spcBef>
          <a:spcPct val="0"/>
        </a:spcBef>
        <a:spcAft>
          <a:spcPct val="0"/>
        </a:spcAft>
        <a:defRPr sz="4400">
          <a:solidFill>
            <a:schemeClr val="tx2"/>
          </a:solidFill>
          <a:latin typeface="Franklin Gothic Book" pitchFamily="34" charset="0"/>
        </a:defRPr>
      </a:lvl5pPr>
      <a:lvl6pPr marL="457200" algn="l" rtl="0" fontAlgn="base">
        <a:lnSpc>
          <a:spcPct val="89000"/>
        </a:lnSpc>
        <a:spcBef>
          <a:spcPct val="0"/>
        </a:spcBef>
        <a:spcAft>
          <a:spcPct val="0"/>
        </a:spcAft>
        <a:defRPr sz="4400">
          <a:solidFill>
            <a:schemeClr val="tx2"/>
          </a:solidFill>
          <a:latin typeface="Franklin Gothic Book" pitchFamily="34" charset="0"/>
        </a:defRPr>
      </a:lvl6pPr>
      <a:lvl7pPr marL="914400" algn="l" rtl="0" fontAlgn="base">
        <a:lnSpc>
          <a:spcPct val="89000"/>
        </a:lnSpc>
        <a:spcBef>
          <a:spcPct val="0"/>
        </a:spcBef>
        <a:spcAft>
          <a:spcPct val="0"/>
        </a:spcAft>
        <a:defRPr sz="4400">
          <a:solidFill>
            <a:schemeClr val="tx2"/>
          </a:solidFill>
          <a:latin typeface="Franklin Gothic Book" pitchFamily="34" charset="0"/>
        </a:defRPr>
      </a:lvl7pPr>
      <a:lvl8pPr marL="1371600" algn="l" rtl="0" fontAlgn="base">
        <a:lnSpc>
          <a:spcPct val="89000"/>
        </a:lnSpc>
        <a:spcBef>
          <a:spcPct val="0"/>
        </a:spcBef>
        <a:spcAft>
          <a:spcPct val="0"/>
        </a:spcAft>
        <a:defRPr sz="4400">
          <a:solidFill>
            <a:schemeClr val="tx2"/>
          </a:solidFill>
          <a:latin typeface="Franklin Gothic Book" pitchFamily="34" charset="0"/>
        </a:defRPr>
      </a:lvl8pPr>
      <a:lvl9pPr marL="1828800" algn="l" rtl="0" fontAlgn="base">
        <a:lnSpc>
          <a:spcPct val="89000"/>
        </a:lnSpc>
        <a:spcBef>
          <a:spcPct val="0"/>
        </a:spcBef>
        <a:spcAft>
          <a:spcPct val="0"/>
        </a:spcAft>
        <a:defRPr sz="4400">
          <a:solidFill>
            <a:schemeClr val="tx2"/>
          </a:solidFill>
          <a:latin typeface="Franklin Gothic Book" pitchFamily="34" charset="0"/>
        </a:defRPr>
      </a:lvl9pPr>
    </p:titleStyle>
    <p:bodyStyle>
      <a:lvl1pPr marL="382588" indent="-382588" algn="l" rtl="0" fontAlgn="base">
        <a:lnSpc>
          <a:spcPct val="94000"/>
        </a:lnSpc>
        <a:spcBef>
          <a:spcPts val="1000"/>
        </a:spcBef>
        <a:spcAft>
          <a:spcPts val="200"/>
        </a:spcAft>
        <a:buFont typeface="Franklin Gothic Book" pitchFamily="34" charset="0"/>
        <a:buChar char="■"/>
        <a:defRPr sz="2000" kern="1200">
          <a:solidFill>
            <a:schemeClr val="tx2"/>
          </a:solidFill>
          <a:latin typeface="+mn-lt"/>
          <a:ea typeface="+mn-ea"/>
          <a:cs typeface="+mn-cs"/>
        </a:defRPr>
      </a:lvl1pPr>
      <a:lvl2pPr marL="914400" indent="-382588" algn="l" rtl="0" fontAlgn="base">
        <a:lnSpc>
          <a:spcPct val="94000"/>
        </a:lnSpc>
        <a:spcBef>
          <a:spcPts val="500"/>
        </a:spcBef>
        <a:spcAft>
          <a:spcPts val="200"/>
        </a:spcAft>
        <a:buFont typeface="Franklin Gothic Book" pitchFamily="34" charset="0"/>
        <a:buChar char="–"/>
        <a:defRPr sz="2000" i="1" kern="1200">
          <a:solidFill>
            <a:schemeClr val="tx2"/>
          </a:solidFill>
          <a:latin typeface="+mn-lt"/>
          <a:ea typeface="+mn-ea"/>
          <a:cs typeface="+mn-cs"/>
        </a:defRPr>
      </a:lvl2pPr>
      <a:lvl3pPr marL="1371600" indent="-382588" algn="l" rtl="0" fontAlgn="base">
        <a:lnSpc>
          <a:spcPct val="94000"/>
        </a:lnSpc>
        <a:spcBef>
          <a:spcPts val="500"/>
        </a:spcBef>
        <a:spcAft>
          <a:spcPts val="200"/>
        </a:spcAft>
        <a:buFont typeface="Franklin Gothic Book" pitchFamily="34" charset="0"/>
        <a:buChar char="■"/>
        <a:defRPr kern="1200">
          <a:solidFill>
            <a:schemeClr val="tx2"/>
          </a:solidFill>
          <a:latin typeface="+mn-lt"/>
          <a:ea typeface="+mn-ea"/>
          <a:cs typeface="+mn-cs"/>
        </a:defRPr>
      </a:lvl3pPr>
      <a:lvl4pPr marL="1828800" indent="-382588" algn="l" rtl="0" fontAlgn="base">
        <a:lnSpc>
          <a:spcPct val="94000"/>
        </a:lnSpc>
        <a:spcBef>
          <a:spcPts val="500"/>
        </a:spcBef>
        <a:spcAft>
          <a:spcPts val="200"/>
        </a:spcAft>
        <a:buFont typeface="Franklin Gothic Book" pitchFamily="34" charset="0"/>
        <a:buChar char="–"/>
        <a:defRPr i="1" kern="1200">
          <a:solidFill>
            <a:schemeClr val="tx2"/>
          </a:solidFill>
          <a:latin typeface="+mn-lt"/>
          <a:ea typeface="+mn-ea"/>
          <a:cs typeface="+mn-cs"/>
        </a:defRPr>
      </a:lvl4pPr>
      <a:lvl5pPr marL="2286000" indent="-382588" algn="l" rtl="0" fontAlgn="base">
        <a:lnSpc>
          <a:spcPct val="94000"/>
        </a:lnSpc>
        <a:spcBef>
          <a:spcPts val="500"/>
        </a:spcBef>
        <a:spcAft>
          <a:spcPts val="200"/>
        </a:spcAft>
        <a:buFont typeface="Franklin Gothic Book" pitchFamily="34" charset="0"/>
        <a:buChar char="■"/>
        <a:defRPr sz="1600" kern="120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BCFB5426-7996-8544-A69A-5FB8F899A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0885"/>
            <a:ext cx="12192002" cy="6928885"/>
          </a:xfrm>
          <a:prstGeom prst="rect">
            <a:avLst/>
          </a:prstGeom>
        </p:spPr>
      </p:pic>
      <p:sp>
        <p:nvSpPr>
          <p:cNvPr id="6" name="Oval 5">
            <a:extLst>
              <a:ext uri="{FF2B5EF4-FFF2-40B4-BE49-F238E27FC236}">
                <a16:creationId xmlns:a16="http://schemas.microsoft.com/office/drawing/2014/main" xmlns="" id="{9952FE2B-0B18-B549-A483-639FB80EE2A9}"/>
              </a:ext>
            </a:extLst>
          </p:cNvPr>
          <p:cNvSpPr/>
          <p:nvPr/>
        </p:nvSpPr>
        <p:spPr>
          <a:xfrm flipV="1">
            <a:off x="11571766" y="6601046"/>
            <a:ext cx="620233" cy="25695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6916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163884C-3DF1-1D4D-9C6D-847F500188D4}"/>
              </a:ext>
            </a:extLst>
          </p:cNvPr>
          <p:cNvSpPr txBox="1"/>
          <p:nvPr/>
        </p:nvSpPr>
        <p:spPr>
          <a:xfrm>
            <a:off x="1337931" y="2187614"/>
            <a:ext cx="9640185" cy="2062103"/>
          </a:xfrm>
          <a:prstGeom prst="rect">
            <a:avLst/>
          </a:prstGeom>
          <a:noFill/>
        </p:spPr>
        <p:txBody>
          <a:bodyPr wrap="square">
            <a:spAutoFit/>
          </a:bodyPr>
          <a:lstStyle/>
          <a:p>
            <a:r>
              <a:rPr lang="en-US" sz="3200" b="1">
                <a:solidFill>
                  <a:srgbClr val="00B0F0"/>
                </a:solidFill>
              </a:rPr>
              <a:t>Hepatocellular carcinoma can also arise in patients who have chronic liver disease but do not have established cirrhosis or marked inflammation (e.g., patients with HBV infection).</a:t>
            </a:r>
          </a:p>
        </p:txBody>
      </p:sp>
    </p:spTree>
    <p:extLst>
      <p:ext uri="{BB962C8B-B14F-4D97-AF65-F5344CB8AC3E}">
        <p14:creationId xmlns:p14="http://schemas.microsoft.com/office/powerpoint/2010/main" val="2896921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9BC02917-606A-8D41-9D89-A32FC7413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3" y="0"/>
            <a:ext cx="12280605" cy="6857999"/>
          </a:xfrm>
          <a:prstGeom prst="rect">
            <a:avLst/>
          </a:prstGeom>
        </p:spPr>
      </p:pic>
    </p:spTree>
    <p:extLst>
      <p:ext uri="{BB962C8B-B14F-4D97-AF65-F5344CB8AC3E}">
        <p14:creationId xmlns:p14="http://schemas.microsoft.com/office/powerpoint/2010/main" val="2122963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DCCED6F-8D19-964A-9298-71DBFDE0E97B}"/>
              </a:ext>
            </a:extLst>
          </p:cNvPr>
          <p:cNvSpPr txBox="1"/>
          <p:nvPr/>
        </p:nvSpPr>
        <p:spPr>
          <a:xfrm>
            <a:off x="1001233" y="1094509"/>
            <a:ext cx="10818628" cy="1077218"/>
          </a:xfrm>
          <a:prstGeom prst="rect">
            <a:avLst/>
          </a:prstGeom>
          <a:noFill/>
        </p:spPr>
        <p:txBody>
          <a:bodyPr wrap="square">
            <a:spAutoFit/>
          </a:bodyPr>
          <a:lstStyle/>
          <a:p>
            <a:r>
              <a:rPr lang="en-US" sz="3200" b="1">
                <a:solidFill>
                  <a:srgbClr val="00B0F0"/>
                </a:solidFill>
              </a:rPr>
              <a:t>Patients with hepatocellular carcinoma at the same clinical stage can have different molecular subtypes</a:t>
            </a:r>
          </a:p>
        </p:txBody>
      </p:sp>
      <p:sp>
        <p:nvSpPr>
          <p:cNvPr id="5" name="TextBox 4">
            <a:extLst>
              <a:ext uri="{FF2B5EF4-FFF2-40B4-BE49-F238E27FC236}">
                <a16:creationId xmlns:a16="http://schemas.microsoft.com/office/drawing/2014/main" xmlns="" id="{5BCEE0DC-D038-3B40-8C2D-AF5154523154}"/>
              </a:ext>
            </a:extLst>
          </p:cNvPr>
          <p:cNvSpPr txBox="1"/>
          <p:nvPr/>
        </p:nvSpPr>
        <p:spPr>
          <a:xfrm>
            <a:off x="1001233" y="3105835"/>
            <a:ext cx="10446488" cy="1569660"/>
          </a:xfrm>
          <a:prstGeom prst="rect">
            <a:avLst/>
          </a:prstGeom>
          <a:noFill/>
        </p:spPr>
        <p:txBody>
          <a:bodyPr wrap="square">
            <a:spAutoFit/>
          </a:bodyPr>
          <a:lstStyle/>
          <a:p>
            <a:r>
              <a:rPr lang="en-US" sz="3200" b="1">
                <a:solidFill>
                  <a:srgbClr val="00B050"/>
                </a:solidFill>
              </a:rPr>
              <a:t>have not been thoroughly tested as predictors of a response to systemic therapies, which has limited their clinical usefulness</a:t>
            </a:r>
          </a:p>
        </p:txBody>
      </p:sp>
    </p:spTree>
    <p:extLst>
      <p:ext uri="{BB962C8B-B14F-4D97-AF65-F5344CB8AC3E}">
        <p14:creationId xmlns:p14="http://schemas.microsoft.com/office/powerpoint/2010/main" val="1248808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8AF8F110-8D49-9846-AC4B-CC68E469E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19332" cy="6857999"/>
          </a:xfrm>
          <a:prstGeom prst="rect">
            <a:avLst/>
          </a:prstGeom>
        </p:spPr>
      </p:pic>
    </p:spTree>
    <p:extLst>
      <p:ext uri="{BB962C8B-B14F-4D97-AF65-F5344CB8AC3E}">
        <p14:creationId xmlns:p14="http://schemas.microsoft.com/office/powerpoint/2010/main" val="4002126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BD469F8-49BF-2C4C-9CD1-AA6AE9B3042C}"/>
              </a:ext>
            </a:extLst>
          </p:cNvPr>
          <p:cNvSpPr txBox="1"/>
          <p:nvPr/>
        </p:nvSpPr>
        <p:spPr>
          <a:xfrm>
            <a:off x="491756" y="552640"/>
            <a:ext cx="11208488" cy="5509200"/>
          </a:xfrm>
          <a:prstGeom prst="rect">
            <a:avLst/>
          </a:prstGeom>
          <a:noFill/>
        </p:spPr>
        <p:txBody>
          <a:bodyPr wrap="square">
            <a:spAutoFit/>
          </a:bodyPr>
          <a:lstStyle/>
          <a:p>
            <a:r>
              <a:rPr lang="en-US" sz="3200" b="1">
                <a:solidFill>
                  <a:srgbClr val="00B050"/>
                </a:solidFill>
              </a:rPr>
              <a:t>Hepatocellular carcinoma is among the solid cancers with the fewest somatic mutations that can be targeted with molecular therapies</a:t>
            </a:r>
            <a:endParaRPr lang="en-GB" sz="3200" b="1">
              <a:solidFill>
                <a:srgbClr val="00B050"/>
              </a:solidFill>
            </a:endParaRPr>
          </a:p>
          <a:p>
            <a:endParaRPr lang="en-GB" sz="3200" b="1">
              <a:solidFill>
                <a:srgbClr val="00B050"/>
              </a:solidFill>
            </a:endParaRPr>
          </a:p>
          <a:p>
            <a:r>
              <a:rPr lang="en-US" sz="3200" b="1">
                <a:solidFill>
                  <a:srgbClr val="00B050"/>
                </a:solidFill>
              </a:rPr>
              <a:t>no mutation is used in clinical practice to predict a therapeutic response. </a:t>
            </a:r>
            <a:endParaRPr lang="en-GB" sz="3200" b="1">
              <a:solidFill>
                <a:srgbClr val="00B050"/>
              </a:solidFill>
            </a:endParaRPr>
          </a:p>
          <a:p>
            <a:endParaRPr lang="en-GB" sz="3200" b="1">
              <a:solidFill>
                <a:srgbClr val="00B050"/>
              </a:solidFill>
            </a:endParaRPr>
          </a:p>
          <a:p>
            <a:r>
              <a:rPr lang="en-US" sz="3200" b="1">
                <a:solidFill>
                  <a:srgbClr val="00B050"/>
                </a:solidFill>
              </a:rPr>
              <a:t>High-level DNA amplifications located in chromosome 6p21 and 11q13, the respective loci for VEGFA and CCND1/FGF19, could also be targeted with molecular therapies, but their prevalence is low.</a:t>
            </a:r>
          </a:p>
        </p:txBody>
      </p:sp>
    </p:spTree>
    <p:extLst>
      <p:ext uri="{BB962C8B-B14F-4D97-AF65-F5344CB8AC3E}">
        <p14:creationId xmlns:p14="http://schemas.microsoft.com/office/powerpoint/2010/main" val="2549513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5CAF72D7-F6AD-F54C-B5B5-A72706A2D1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616" y="1886725"/>
            <a:ext cx="8904768" cy="1639740"/>
          </a:xfrm>
          <a:prstGeom prst="rect">
            <a:avLst/>
          </a:prstGeom>
        </p:spPr>
      </p:pic>
    </p:spTree>
    <p:extLst>
      <p:ext uri="{BB962C8B-B14F-4D97-AF65-F5344CB8AC3E}">
        <p14:creationId xmlns:p14="http://schemas.microsoft.com/office/powerpoint/2010/main" val="1672258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C20C25-499C-4A42-9B03-517FB0728A63}"/>
              </a:ext>
            </a:extLst>
          </p:cNvPr>
          <p:cNvSpPr txBox="1"/>
          <p:nvPr/>
        </p:nvSpPr>
        <p:spPr>
          <a:xfrm>
            <a:off x="1107558" y="412254"/>
            <a:ext cx="9843977" cy="1569660"/>
          </a:xfrm>
          <a:prstGeom prst="rect">
            <a:avLst/>
          </a:prstGeom>
          <a:noFill/>
        </p:spPr>
        <p:txBody>
          <a:bodyPr wrap="square">
            <a:spAutoFit/>
          </a:bodyPr>
          <a:lstStyle/>
          <a:p>
            <a:r>
              <a:rPr lang="en-US" sz="3200" b="1">
                <a:solidFill>
                  <a:srgbClr val="0070C0"/>
                </a:solidFill>
              </a:rPr>
              <a:t>rare among patients without liver disease </a:t>
            </a:r>
            <a:endParaRPr lang="en-GB" sz="3200" b="1">
              <a:solidFill>
                <a:srgbClr val="0070C0"/>
              </a:solidFill>
            </a:endParaRPr>
          </a:p>
          <a:p>
            <a:endParaRPr lang="en-GB" sz="3200"/>
          </a:p>
          <a:p>
            <a:r>
              <a:rPr lang="en-US" sz="3200" b="1">
                <a:solidFill>
                  <a:srgbClr val="00B050"/>
                </a:solidFill>
              </a:rPr>
              <a:t>twice as common in men as in women</a:t>
            </a:r>
          </a:p>
        </p:txBody>
      </p:sp>
      <p:sp>
        <p:nvSpPr>
          <p:cNvPr id="5" name="TextBox 4">
            <a:extLst>
              <a:ext uri="{FF2B5EF4-FFF2-40B4-BE49-F238E27FC236}">
                <a16:creationId xmlns:a16="http://schemas.microsoft.com/office/drawing/2014/main" xmlns="" id="{54FA6368-D75A-F540-821C-8CFA6016C41D}"/>
              </a:ext>
            </a:extLst>
          </p:cNvPr>
          <p:cNvSpPr txBox="1"/>
          <p:nvPr/>
        </p:nvSpPr>
        <p:spPr>
          <a:xfrm>
            <a:off x="1107558" y="2057975"/>
            <a:ext cx="10517372" cy="4031873"/>
          </a:xfrm>
          <a:prstGeom prst="rect">
            <a:avLst/>
          </a:prstGeom>
          <a:noFill/>
        </p:spPr>
        <p:txBody>
          <a:bodyPr wrap="square">
            <a:spAutoFit/>
          </a:bodyPr>
          <a:lstStyle/>
          <a:p>
            <a:r>
              <a:rPr lang="en-US" sz="3200" b="1">
                <a:solidFill>
                  <a:srgbClr val="FF0000"/>
                </a:solidFill>
              </a:rPr>
              <a:t>Cirrhosis of any cause annual</a:t>
            </a:r>
            <a:r>
              <a:rPr lang="en-GB" sz="3200" b="1">
                <a:solidFill>
                  <a:srgbClr val="FF0000"/>
                </a:solidFill>
              </a:rPr>
              <a:t> : </a:t>
            </a:r>
            <a:r>
              <a:rPr lang="en-US" sz="3200" b="1">
                <a:solidFill>
                  <a:srgbClr val="FF0000"/>
                </a:solidFill>
              </a:rPr>
              <a:t> incidence between 2 and 4%. This risk varies according to</a:t>
            </a:r>
            <a:endParaRPr lang="en-GB" sz="3200" b="1">
              <a:solidFill>
                <a:srgbClr val="FF0000"/>
              </a:solidFill>
            </a:endParaRPr>
          </a:p>
          <a:p>
            <a:endParaRPr lang="en-GB" sz="3200" b="1">
              <a:solidFill>
                <a:srgbClr val="FF0000"/>
              </a:solidFill>
            </a:endParaRPr>
          </a:p>
          <a:p>
            <a:r>
              <a:rPr lang="en-US" sz="3200" b="1">
                <a:solidFill>
                  <a:srgbClr val="FF0000"/>
                </a:solidFill>
              </a:rPr>
              <a:t>cause, </a:t>
            </a:r>
            <a:endParaRPr lang="en-GB" sz="3200" b="1">
              <a:solidFill>
                <a:srgbClr val="FF0000"/>
              </a:solidFill>
            </a:endParaRPr>
          </a:p>
          <a:p>
            <a:r>
              <a:rPr lang="en-US" sz="3200" b="1">
                <a:solidFill>
                  <a:srgbClr val="FF0000"/>
                </a:solidFill>
              </a:rPr>
              <a:t>geographic area, </a:t>
            </a:r>
            <a:endParaRPr lang="en-GB" sz="3200" b="1">
              <a:solidFill>
                <a:srgbClr val="FF0000"/>
              </a:solidFill>
            </a:endParaRPr>
          </a:p>
          <a:p>
            <a:r>
              <a:rPr lang="en-US" sz="3200" b="1">
                <a:solidFill>
                  <a:srgbClr val="FF0000"/>
                </a:solidFill>
              </a:rPr>
              <a:t>sex,</a:t>
            </a:r>
            <a:endParaRPr lang="en-GB" sz="3200" b="1">
              <a:solidFill>
                <a:srgbClr val="FF0000"/>
              </a:solidFill>
            </a:endParaRPr>
          </a:p>
          <a:p>
            <a:r>
              <a:rPr lang="en-US" sz="3200" b="1">
                <a:solidFill>
                  <a:srgbClr val="FF0000"/>
                </a:solidFill>
              </a:rPr>
              <a:t>age, </a:t>
            </a:r>
            <a:endParaRPr lang="en-GB" sz="3200" b="1">
              <a:solidFill>
                <a:srgbClr val="FF0000"/>
              </a:solidFill>
            </a:endParaRPr>
          </a:p>
          <a:p>
            <a:r>
              <a:rPr lang="en-US" sz="3200" b="1">
                <a:solidFill>
                  <a:srgbClr val="FF0000"/>
                </a:solidFill>
              </a:rPr>
              <a:t>degree of liver damage</a:t>
            </a:r>
          </a:p>
        </p:txBody>
      </p:sp>
    </p:spTree>
    <p:extLst>
      <p:ext uri="{BB962C8B-B14F-4D97-AF65-F5344CB8AC3E}">
        <p14:creationId xmlns:p14="http://schemas.microsoft.com/office/powerpoint/2010/main" val="1614014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E43580F-7F92-AE44-AB81-74488122A114}"/>
              </a:ext>
            </a:extLst>
          </p:cNvPr>
          <p:cNvSpPr txBox="1"/>
          <p:nvPr/>
        </p:nvSpPr>
        <p:spPr>
          <a:xfrm>
            <a:off x="1014523" y="1289440"/>
            <a:ext cx="10114221" cy="1077218"/>
          </a:xfrm>
          <a:prstGeom prst="rect">
            <a:avLst/>
          </a:prstGeom>
          <a:noFill/>
        </p:spPr>
        <p:txBody>
          <a:bodyPr wrap="square">
            <a:spAutoFit/>
          </a:bodyPr>
          <a:lstStyle/>
          <a:p>
            <a:r>
              <a:rPr lang="en-US" sz="3200" b="1">
                <a:solidFill>
                  <a:srgbClr val="00B050"/>
                </a:solidFill>
              </a:rPr>
              <a:t>Worldwide, HBV infection is the main cause of hepatocellular  carcinoma.</a:t>
            </a:r>
          </a:p>
        </p:txBody>
      </p:sp>
      <p:sp>
        <p:nvSpPr>
          <p:cNvPr id="5" name="TextBox 4">
            <a:extLst>
              <a:ext uri="{FF2B5EF4-FFF2-40B4-BE49-F238E27FC236}">
                <a16:creationId xmlns:a16="http://schemas.microsoft.com/office/drawing/2014/main" xmlns="" id="{904C8B7E-876A-7845-A724-DBDDC60EA189}"/>
              </a:ext>
            </a:extLst>
          </p:cNvPr>
          <p:cNvSpPr txBox="1"/>
          <p:nvPr/>
        </p:nvSpPr>
        <p:spPr>
          <a:xfrm>
            <a:off x="1014523" y="2967335"/>
            <a:ext cx="10114221" cy="2062103"/>
          </a:xfrm>
          <a:prstGeom prst="rect">
            <a:avLst/>
          </a:prstGeom>
          <a:noFill/>
        </p:spPr>
        <p:txBody>
          <a:bodyPr wrap="square">
            <a:spAutoFit/>
          </a:bodyPr>
          <a:lstStyle/>
          <a:p>
            <a:r>
              <a:rPr lang="en-US" sz="3200" b="1">
                <a:solidFill>
                  <a:srgbClr val="00B0F0"/>
                </a:solidFill>
              </a:rPr>
              <a:t>Dietary  exposure to aflatoxin B1 amplifies the risk of hepatocellular carcinoma among patients with HBV infection, through a specific mutation in  TP53  at position 249 (R→S)</a:t>
            </a:r>
          </a:p>
        </p:txBody>
      </p:sp>
    </p:spTree>
    <p:extLst>
      <p:ext uri="{BB962C8B-B14F-4D97-AF65-F5344CB8AC3E}">
        <p14:creationId xmlns:p14="http://schemas.microsoft.com/office/powerpoint/2010/main" val="3695323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F40C745-0069-7C4D-AC9E-D40D604C905D}"/>
              </a:ext>
            </a:extLst>
          </p:cNvPr>
          <p:cNvSpPr txBox="1"/>
          <p:nvPr/>
        </p:nvSpPr>
        <p:spPr>
          <a:xfrm>
            <a:off x="990157" y="642626"/>
            <a:ext cx="10145232" cy="1077218"/>
          </a:xfrm>
          <a:prstGeom prst="rect">
            <a:avLst/>
          </a:prstGeom>
          <a:noFill/>
        </p:spPr>
        <p:txBody>
          <a:bodyPr wrap="square">
            <a:spAutoFit/>
          </a:bodyPr>
          <a:lstStyle/>
          <a:p>
            <a:r>
              <a:rPr lang="en-US" sz="3200" b="1">
                <a:solidFill>
                  <a:srgbClr val="00B050"/>
                </a:solidFill>
              </a:rPr>
              <a:t>In Western countries and Japan, the main cause of  hepatocellular  carcinoma is HCV infection</a:t>
            </a:r>
          </a:p>
        </p:txBody>
      </p:sp>
      <p:sp>
        <p:nvSpPr>
          <p:cNvPr id="5" name="TextBox 4">
            <a:extLst>
              <a:ext uri="{FF2B5EF4-FFF2-40B4-BE49-F238E27FC236}">
                <a16:creationId xmlns:a16="http://schemas.microsoft.com/office/drawing/2014/main" xmlns="" id="{60600338-CC65-9A4E-9341-233E73472F32}"/>
              </a:ext>
            </a:extLst>
          </p:cNvPr>
          <p:cNvSpPr txBox="1"/>
          <p:nvPr/>
        </p:nvSpPr>
        <p:spPr>
          <a:xfrm>
            <a:off x="1023384" y="2351782"/>
            <a:ext cx="10145231" cy="1077218"/>
          </a:xfrm>
          <a:prstGeom prst="rect">
            <a:avLst/>
          </a:prstGeom>
          <a:noFill/>
        </p:spPr>
        <p:txBody>
          <a:bodyPr wrap="square">
            <a:spAutoFit/>
          </a:bodyPr>
          <a:lstStyle/>
          <a:p>
            <a:r>
              <a:rPr lang="en-US" sz="3200" b="1">
                <a:solidFill>
                  <a:srgbClr val="00B0F0"/>
                </a:solidFill>
              </a:rPr>
              <a:t>The incidence of hepatocellular carcinoma due to NAFLD is increasing worldwide</a:t>
            </a:r>
          </a:p>
        </p:txBody>
      </p:sp>
      <p:sp>
        <p:nvSpPr>
          <p:cNvPr id="7" name="TextBox 6">
            <a:extLst>
              <a:ext uri="{FF2B5EF4-FFF2-40B4-BE49-F238E27FC236}">
                <a16:creationId xmlns:a16="http://schemas.microsoft.com/office/drawing/2014/main" xmlns="" id="{7EAC493D-F1E2-6A47-99A7-59A79FAA3E2F}"/>
              </a:ext>
            </a:extLst>
          </p:cNvPr>
          <p:cNvSpPr txBox="1"/>
          <p:nvPr/>
        </p:nvSpPr>
        <p:spPr>
          <a:xfrm>
            <a:off x="990157" y="3860884"/>
            <a:ext cx="10758820" cy="2554545"/>
          </a:xfrm>
          <a:prstGeom prst="rect">
            <a:avLst/>
          </a:prstGeom>
          <a:noFill/>
        </p:spPr>
        <p:txBody>
          <a:bodyPr wrap="square">
            <a:spAutoFit/>
          </a:bodyPr>
          <a:lstStyle/>
          <a:p>
            <a:r>
              <a:rPr lang="en-US" sz="3200">
                <a:solidFill>
                  <a:srgbClr val="FF0000"/>
                </a:solidFill>
              </a:rPr>
              <a:t>Alcoholic  cirrhosis  is  another  frequent cause  of  hepatocellular  carcinoma. </a:t>
            </a:r>
            <a:endParaRPr lang="en-GB" sz="3200">
              <a:solidFill>
                <a:srgbClr val="FF0000"/>
              </a:solidFill>
            </a:endParaRPr>
          </a:p>
          <a:p>
            <a:r>
              <a:rPr lang="en-US" sz="3200">
                <a:solidFill>
                  <a:srgbClr val="FF0000"/>
                </a:solidFill>
              </a:rPr>
              <a:t> Smoking  and coinfection  with  the  human  immunodeficiency virus can also contribute to the development of hepatocellular  carcinoma.</a:t>
            </a:r>
          </a:p>
        </p:txBody>
      </p:sp>
    </p:spTree>
    <p:extLst>
      <p:ext uri="{BB962C8B-B14F-4D97-AF65-F5344CB8AC3E}">
        <p14:creationId xmlns:p14="http://schemas.microsoft.com/office/powerpoint/2010/main" val="8270787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1AD30D3-350F-9740-8FA2-17C58E56B526}"/>
              </a:ext>
            </a:extLst>
          </p:cNvPr>
          <p:cNvSpPr txBox="1"/>
          <p:nvPr/>
        </p:nvSpPr>
        <p:spPr>
          <a:xfrm>
            <a:off x="1018954" y="1836464"/>
            <a:ext cx="10712302" cy="2554545"/>
          </a:xfrm>
          <a:prstGeom prst="rect">
            <a:avLst/>
          </a:prstGeom>
          <a:noFill/>
        </p:spPr>
        <p:txBody>
          <a:bodyPr wrap="square">
            <a:spAutoFit/>
          </a:bodyPr>
          <a:lstStyle/>
          <a:p>
            <a:r>
              <a:rPr lang="en-US" sz="3200" b="1">
                <a:solidFill>
                  <a:srgbClr val="7030A0"/>
                </a:solidFill>
              </a:rPr>
              <a:t>HBV infection has a direct  oncogenic  effect,  regardless  of  the  degree  of underlying liver fibrosis</a:t>
            </a:r>
            <a:endParaRPr lang="en-GB" sz="3200" b="1">
              <a:solidFill>
                <a:srgbClr val="7030A0"/>
              </a:solidFill>
            </a:endParaRPr>
          </a:p>
          <a:p>
            <a:endParaRPr lang="en-GB" sz="3200" b="1">
              <a:solidFill>
                <a:srgbClr val="7030A0"/>
              </a:solidFill>
            </a:endParaRPr>
          </a:p>
          <a:p>
            <a:r>
              <a:rPr lang="en-US" sz="3200" b="1">
                <a:solidFill>
                  <a:srgbClr val="7030A0"/>
                </a:solidFill>
              </a:rPr>
              <a:t>but  hepatocellular  carcinoma rarely occurs in HCV-infected patients who do not have advanced fibrosis</a:t>
            </a:r>
          </a:p>
        </p:txBody>
      </p:sp>
    </p:spTree>
    <p:extLst>
      <p:ext uri="{BB962C8B-B14F-4D97-AF65-F5344CB8AC3E}">
        <p14:creationId xmlns:p14="http://schemas.microsoft.com/office/powerpoint/2010/main" val="1872883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p:txBody>
          <a:bodyPr/>
          <a:lstStyle/>
          <a:p>
            <a:endParaRPr lang="en-US" dirty="0" smtClean="0"/>
          </a:p>
        </p:txBody>
      </p:sp>
      <p:sp>
        <p:nvSpPr>
          <p:cNvPr id="51203" name="Rectangle 3"/>
          <p:cNvSpPr>
            <a:spLocks noGrp="1"/>
          </p:cNvSpPr>
          <p:nvPr>
            <p:ph type="body" idx="4294967295"/>
          </p:nvPr>
        </p:nvSpPr>
        <p:spPr/>
        <p:txBody>
          <a:bodyPr/>
          <a:lstStyle/>
          <a:p>
            <a:r>
              <a:rPr lang="en-US" sz="9600" dirty="0" err="1" smtClean="0"/>
              <a:t>Dr</a:t>
            </a:r>
            <a:r>
              <a:rPr lang="en-US" sz="9600" dirty="0" smtClean="0"/>
              <a:t> </a:t>
            </a:r>
            <a:r>
              <a:rPr lang="en-US" sz="9600" dirty="0" err="1" smtClean="0"/>
              <a:t>gavidel</a:t>
            </a:r>
            <a:r>
              <a:rPr lang="en-US" sz="9600" dirty="0" smtClean="0"/>
              <a:t> journal club </a:t>
            </a:r>
            <a:r>
              <a:rPr lang="en-US" sz="9600" dirty="0" err="1" smtClean="0"/>
              <a:t>govaresh</a:t>
            </a:r>
            <a:endParaRPr lang="en-US" sz="9600" dirty="0" smtClean="0"/>
          </a:p>
        </p:txBody>
      </p:sp>
    </p:spTree>
    <p:extLst>
      <p:ext uri="{BB962C8B-B14F-4D97-AF65-F5344CB8AC3E}">
        <p14:creationId xmlns:p14="http://schemas.microsoft.com/office/powerpoint/2010/main" val="407385934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3934204-BC96-9047-BE78-59DCECC8C29B}"/>
              </a:ext>
            </a:extLst>
          </p:cNvPr>
          <p:cNvSpPr txBox="1"/>
          <p:nvPr/>
        </p:nvSpPr>
        <p:spPr>
          <a:xfrm>
            <a:off x="930348" y="1484370"/>
            <a:ext cx="10180675" cy="1077218"/>
          </a:xfrm>
          <a:prstGeom prst="rect">
            <a:avLst/>
          </a:prstGeom>
          <a:noFill/>
        </p:spPr>
        <p:txBody>
          <a:bodyPr wrap="square">
            <a:spAutoFit/>
          </a:bodyPr>
          <a:lstStyle/>
          <a:p>
            <a:r>
              <a:rPr lang="en-US" sz="3200" b="1">
                <a:solidFill>
                  <a:srgbClr val="0070C0"/>
                </a:solidFill>
              </a:rPr>
              <a:t>Antiviral therapies are effective in reducing the  incidence  of  hepatocellular  carcinoma  but  do not eradicate the risk</a:t>
            </a:r>
          </a:p>
        </p:txBody>
      </p:sp>
      <p:sp>
        <p:nvSpPr>
          <p:cNvPr id="5" name="TextBox 4">
            <a:extLst>
              <a:ext uri="{FF2B5EF4-FFF2-40B4-BE49-F238E27FC236}">
                <a16:creationId xmlns:a16="http://schemas.microsoft.com/office/drawing/2014/main" xmlns="" id="{9FCBDB55-D583-424D-8C25-CDBDD819806E}"/>
              </a:ext>
            </a:extLst>
          </p:cNvPr>
          <p:cNvSpPr txBox="1"/>
          <p:nvPr/>
        </p:nvSpPr>
        <p:spPr>
          <a:xfrm>
            <a:off x="859463" y="4136916"/>
            <a:ext cx="10650279" cy="1569660"/>
          </a:xfrm>
          <a:prstGeom prst="rect">
            <a:avLst/>
          </a:prstGeom>
          <a:noFill/>
        </p:spPr>
        <p:txBody>
          <a:bodyPr wrap="square">
            <a:spAutoFit/>
          </a:bodyPr>
          <a:lstStyle/>
          <a:p>
            <a:r>
              <a:rPr lang="en-US" sz="3200" b="1">
                <a:solidFill>
                  <a:srgbClr val="00B050"/>
                </a:solidFill>
              </a:rPr>
              <a:t>Apart from treatment of the cause of the liver disease, no drugs are known to reduce the incidence of hepatocellular  carcinoma.</a:t>
            </a:r>
          </a:p>
        </p:txBody>
      </p:sp>
    </p:spTree>
    <p:extLst>
      <p:ext uri="{BB962C8B-B14F-4D97-AF65-F5344CB8AC3E}">
        <p14:creationId xmlns:p14="http://schemas.microsoft.com/office/powerpoint/2010/main" val="36700188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C92F5DC7-6597-CF42-A2E3-9162F242D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07" y="2153093"/>
            <a:ext cx="9640186" cy="1524000"/>
          </a:xfrm>
          <a:prstGeom prst="rect">
            <a:avLst/>
          </a:prstGeom>
        </p:spPr>
      </p:pic>
    </p:spTree>
    <p:extLst>
      <p:ext uri="{BB962C8B-B14F-4D97-AF65-F5344CB8AC3E}">
        <p14:creationId xmlns:p14="http://schemas.microsoft.com/office/powerpoint/2010/main" val="12798721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631CF78-CBFA-864A-9C30-C43815690195}"/>
              </a:ext>
            </a:extLst>
          </p:cNvPr>
          <p:cNvSpPr txBox="1"/>
          <p:nvPr/>
        </p:nvSpPr>
        <p:spPr>
          <a:xfrm>
            <a:off x="1045535" y="964869"/>
            <a:ext cx="9799674" cy="1569660"/>
          </a:xfrm>
          <a:prstGeom prst="rect">
            <a:avLst/>
          </a:prstGeom>
          <a:noFill/>
        </p:spPr>
        <p:txBody>
          <a:bodyPr wrap="square">
            <a:spAutoFit/>
          </a:bodyPr>
          <a:lstStyle/>
          <a:p>
            <a:r>
              <a:rPr lang="en-US" sz="3200" b="1">
                <a:solidFill>
                  <a:srgbClr val="00B050"/>
                </a:solidFill>
              </a:rPr>
              <a:t>Patients with cirrhosis and advanced liver dysfunction, who would not  be  eligible for  a curative treatment, are not candidates for surveillance. </a:t>
            </a:r>
          </a:p>
        </p:txBody>
      </p:sp>
      <p:sp>
        <p:nvSpPr>
          <p:cNvPr id="5" name="TextBox 4">
            <a:extLst>
              <a:ext uri="{FF2B5EF4-FFF2-40B4-BE49-F238E27FC236}">
                <a16:creationId xmlns:a16="http://schemas.microsoft.com/office/drawing/2014/main" xmlns="" id="{A0E38FE9-3CF3-924A-8D27-D5D0C3FA956E}"/>
              </a:ext>
            </a:extLst>
          </p:cNvPr>
          <p:cNvSpPr txBox="1"/>
          <p:nvPr/>
        </p:nvSpPr>
        <p:spPr>
          <a:xfrm>
            <a:off x="1045534" y="3105835"/>
            <a:ext cx="10304721" cy="1077218"/>
          </a:xfrm>
          <a:prstGeom prst="rect">
            <a:avLst/>
          </a:prstGeom>
          <a:noFill/>
        </p:spPr>
        <p:txBody>
          <a:bodyPr wrap="square">
            <a:spAutoFit/>
          </a:bodyPr>
          <a:lstStyle/>
          <a:p>
            <a:r>
              <a:rPr lang="en-US" sz="3200" b="1">
                <a:solidFill>
                  <a:srgbClr val="0070C0"/>
                </a:solidFill>
              </a:rPr>
              <a:t>This does not apply to candidates for liver transplantation as a result of liver dysfunction</a:t>
            </a:r>
          </a:p>
        </p:txBody>
      </p:sp>
    </p:spTree>
    <p:extLst>
      <p:ext uri="{BB962C8B-B14F-4D97-AF65-F5344CB8AC3E}">
        <p14:creationId xmlns:p14="http://schemas.microsoft.com/office/powerpoint/2010/main" val="2959863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7F11C2D-A66E-8141-9AF7-6F07D20332E6}"/>
              </a:ext>
            </a:extLst>
          </p:cNvPr>
          <p:cNvSpPr txBox="1"/>
          <p:nvPr/>
        </p:nvSpPr>
        <p:spPr>
          <a:xfrm>
            <a:off x="921488" y="487349"/>
            <a:ext cx="10349023" cy="5509200"/>
          </a:xfrm>
          <a:prstGeom prst="rect">
            <a:avLst/>
          </a:prstGeom>
          <a:noFill/>
        </p:spPr>
        <p:txBody>
          <a:bodyPr wrap="square">
            <a:spAutoFit/>
          </a:bodyPr>
          <a:lstStyle/>
          <a:p>
            <a:r>
              <a:rPr lang="en-US" sz="3200">
                <a:solidFill>
                  <a:srgbClr val="FF0000"/>
                </a:solidFill>
              </a:rPr>
              <a:t>The  risk  of  hepatocellular  carcinoma among patients with chronic HBV infection varies </a:t>
            </a:r>
            <a:endParaRPr lang="en-GB" sz="3200">
              <a:solidFill>
                <a:srgbClr val="FF0000"/>
              </a:solidFill>
            </a:endParaRPr>
          </a:p>
          <a:p>
            <a:endParaRPr lang="en-GB" sz="3200" b="1">
              <a:solidFill>
                <a:srgbClr val="00B0F0"/>
              </a:solidFill>
            </a:endParaRPr>
          </a:p>
          <a:p>
            <a:r>
              <a:rPr lang="en-US" sz="3200" b="1">
                <a:solidFill>
                  <a:srgbClr val="00B0F0"/>
                </a:solidFill>
              </a:rPr>
              <a:t>across geographic regions (with higher risks in Africa and Asia than in other regions) </a:t>
            </a:r>
            <a:endParaRPr lang="en-GB" sz="3200" b="1">
              <a:solidFill>
                <a:srgbClr val="00B0F0"/>
              </a:solidFill>
            </a:endParaRPr>
          </a:p>
          <a:p>
            <a:r>
              <a:rPr lang="en-US" sz="3200" b="1">
                <a:solidFill>
                  <a:srgbClr val="00B0F0"/>
                </a:solidFill>
              </a:rPr>
              <a:t> increases  with  age</a:t>
            </a:r>
            <a:endParaRPr lang="en-GB" sz="3200" b="1">
              <a:solidFill>
                <a:srgbClr val="00B0F0"/>
              </a:solidFill>
            </a:endParaRPr>
          </a:p>
          <a:p>
            <a:r>
              <a:rPr lang="en-US" sz="3200" b="1">
                <a:solidFill>
                  <a:srgbClr val="00B0F0"/>
                </a:solidFill>
              </a:rPr>
              <a:t> male sex</a:t>
            </a:r>
            <a:endParaRPr lang="en-GB" sz="3200" b="1">
              <a:solidFill>
                <a:srgbClr val="00B0F0"/>
              </a:solidFill>
            </a:endParaRPr>
          </a:p>
          <a:p>
            <a:r>
              <a:rPr lang="en-US" sz="3200" b="1">
                <a:solidFill>
                  <a:srgbClr val="00B0F0"/>
                </a:solidFill>
              </a:rPr>
              <a:t> presence of  liver fibrosis</a:t>
            </a:r>
            <a:endParaRPr lang="en-GB" sz="3200" b="1">
              <a:solidFill>
                <a:srgbClr val="00B0F0"/>
              </a:solidFill>
            </a:endParaRPr>
          </a:p>
          <a:p>
            <a:r>
              <a:rPr lang="en-US" sz="3200" b="1">
                <a:solidFill>
                  <a:srgbClr val="00B0F0"/>
                </a:solidFill>
              </a:rPr>
              <a:t> high level of viral replication</a:t>
            </a:r>
            <a:endParaRPr lang="en-GB" sz="3200" b="1">
              <a:solidFill>
                <a:srgbClr val="00B0F0"/>
              </a:solidFill>
            </a:endParaRPr>
          </a:p>
          <a:p>
            <a:r>
              <a:rPr lang="en-US" sz="3200" b="1">
                <a:solidFill>
                  <a:srgbClr val="00B0F0"/>
                </a:solidFill>
              </a:rPr>
              <a:t> genotype C</a:t>
            </a:r>
            <a:endParaRPr lang="en-GB" sz="3200" b="1">
              <a:solidFill>
                <a:srgbClr val="00B0F0"/>
              </a:solidFill>
            </a:endParaRPr>
          </a:p>
          <a:p>
            <a:r>
              <a:rPr lang="en-US" sz="3200" b="1">
                <a:solidFill>
                  <a:srgbClr val="00B0F0"/>
                </a:solidFill>
              </a:rPr>
              <a:t> family history of hepatocellular carcinoma.</a:t>
            </a:r>
          </a:p>
        </p:txBody>
      </p:sp>
    </p:spTree>
    <p:extLst>
      <p:ext uri="{BB962C8B-B14F-4D97-AF65-F5344CB8AC3E}">
        <p14:creationId xmlns:p14="http://schemas.microsoft.com/office/powerpoint/2010/main" val="14293246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7B71BA-714E-CA41-89A3-363C0186226C}"/>
              </a:ext>
            </a:extLst>
          </p:cNvPr>
          <p:cNvSpPr txBox="1"/>
          <p:nvPr/>
        </p:nvSpPr>
        <p:spPr>
          <a:xfrm>
            <a:off x="691117" y="347906"/>
            <a:ext cx="10668000" cy="1384995"/>
          </a:xfrm>
          <a:prstGeom prst="rect">
            <a:avLst/>
          </a:prstGeom>
          <a:noFill/>
        </p:spPr>
        <p:txBody>
          <a:bodyPr wrap="square">
            <a:spAutoFit/>
          </a:bodyPr>
          <a:lstStyle/>
          <a:p>
            <a:r>
              <a:rPr lang="en-US" sz="2800" b="1">
                <a:solidFill>
                  <a:srgbClr val="0070C0"/>
                </a:solidFill>
              </a:rPr>
              <a:t>Patients with chronic HCV infection and advanced fibrosis, defined by the Me</a:t>
            </a:r>
            <a:r>
              <a:rPr lang="en-GB" sz="2800" b="1">
                <a:solidFill>
                  <a:srgbClr val="0070C0"/>
                </a:solidFill>
              </a:rPr>
              <a:t>t</a:t>
            </a:r>
            <a:r>
              <a:rPr lang="en-US" sz="2800" b="1">
                <a:solidFill>
                  <a:srgbClr val="0070C0"/>
                </a:solidFill>
              </a:rPr>
              <a:t>tavir system as a score of F3 or higher on a scale of F0 to F4, with higher scores indicating more severe fibrosis</a:t>
            </a:r>
          </a:p>
        </p:txBody>
      </p:sp>
      <p:pic>
        <p:nvPicPr>
          <p:cNvPr id="2" name="Picture 3">
            <a:extLst>
              <a:ext uri="{FF2B5EF4-FFF2-40B4-BE49-F238E27FC236}">
                <a16:creationId xmlns:a16="http://schemas.microsoft.com/office/drawing/2014/main" xmlns="" id="{AFA5403B-3E2D-1744-B0A6-EFDB2ED83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721" y="1931582"/>
            <a:ext cx="8966791" cy="4846674"/>
          </a:xfrm>
          <a:prstGeom prst="rect">
            <a:avLst/>
          </a:prstGeom>
        </p:spPr>
      </p:pic>
    </p:spTree>
    <p:extLst>
      <p:ext uri="{BB962C8B-B14F-4D97-AF65-F5344CB8AC3E}">
        <p14:creationId xmlns:p14="http://schemas.microsoft.com/office/powerpoint/2010/main" val="9945112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DCEF822-2171-9E43-9588-60095FF0EFF0}"/>
              </a:ext>
            </a:extLst>
          </p:cNvPr>
          <p:cNvSpPr txBox="1"/>
          <p:nvPr/>
        </p:nvSpPr>
        <p:spPr>
          <a:xfrm>
            <a:off x="1240464" y="2329381"/>
            <a:ext cx="10127512" cy="1569660"/>
          </a:xfrm>
          <a:prstGeom prst="rect">
            <a:avLst/>
          </a:prstGeom>
          <a:noFill/>
        </p:spPr>
        <p:txBody>
          <a:bodyPr wrap="square">
            <a:spAutoFit/>
          </a:bodyPr>
          <a:lstStyle/>
          <a:p>
            <a:r>
              <a:rPr lang="en-US" sz="3200" b="1">
                <a:solidFill>
                  <a:srgbClr val="FF0000"/>
                </a:solidFill>
              </a:rPr>
              <a:t>Until there are methods available to identify patients who are at increased  risk,  surveillance  is  not  recommended for  patients  who  have  NAFLD  without  cirrhosis</a:t>
            </a:r>
          </a:p>
        </p:txBody>
      </p:sp>
    </p:spTree>
    <p:extLst>
      <p:ext uri="{BB962C8B-B14F-4D97-AF65-F5344CB8AC3E}">
        <p14:creationId xmlns:p14="http://schemas.microsoft.com/office/powerpoint/2010/main" val="2281342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B52DDF9-30C7-B84C-9602-F99432343594}"/>
              </a:ext>
            </a:extLst>
          </p:cNvPr>
          <p:cNvSpPr txBox="1"/>
          <p:nvPr/>
        </p:nvSpPr>
        <p:spPr>
          <a:xfrm>
            <a:off x="850605" y="4620975"/>
            <a:ext cx="8736418" cy="1077218"/>
          </a:xfrm>
          <a:prstGeom prst="rect">
            <a:avLst/>
          </a:prstGeom>
          <a:noFill/>
        </p:spPr>
        <p:txBody>
          <a:bodyPr wrap="square">
            <a:spAutoFit/>
          </a:bodyPr>
          <a:lstStyle/>
          <a:p>
            <a:r>
              <a:rPr lang="en-US" sz="3200" b="1">
                <a:solidFill>
                  <a:srgbClr val="92D050"/>
                </a:solidFill>
              </a:rPr>
              <a:t>with or  without measurement of  serum levels of  alpha-fetoprotein</a:t>
            </a:r>
          </a:p>
        </p:txBody>
      </p:sp>
      <p:sp>
        <p:nvSpPr>
          <p:cNvPr id="5" name="TextBox 4">
            <a:extLst>
              <a:ext uri="{FF2B5EF4-FFF2-40B4-BE49-F238E27FC236}">
                <a16:creationId xmlns:a16="http://schemas.microsoft.com/office/drawing/2014/main" xmlns="" id="{93B36ED1-5069-5D42-BE3A-18A8EE5B3288}"/>
              </a:ext>
            </a:extLst>
          </p:cNvPr>
          <p:cNvSpPr txBox="1"/>
          <p:nvPr/>
        </p:nvSpPr>
        <p:spPr>
          <a:xfrm>
            <a:off x="850605" y="1360323"/>
            <a:ext cx="10251558" cy="1077218"/>
          </a:xfrm>
          <a:prstGeom prst="rect">
            <a:avLst/>
          </a:prstGeom>
          <a:noFill/>
        </p:spPr>
        <p:txBody>
          <a:bodyPr wrap="square">
            <a:spAutoFit/>
          </a:bodyPr>
          <a:lstStyle/>
          <a:p>
            <a:r>
              <a:rPr lang="en-US" sz="3200" b="1">
                <a:solidFill>
                  <a:srgbClr val="00B050"/>
                </a:solidFill>
              </a:rPr>
              <a:t>Abdominal ultrasonography every 6 months is  the  recommended  method  for  surveillance</a:t>
            </a:r>
          </a:p>
        </p:txBody>
      </p:sp>
      <p:sp>
        <p:nvSpPr>
          <p:cNvPr id="6" name="Plus Sign 5">
            <a:extLst>
              <a:ext uri="{FF2B5EF4-FFF2-40B4-BE49-F238E27FC236}">
                <a16:creationId xmlns:a16="http://schemas.microsoft.com/office/drawing/2014/main" xmlns="" id="{036F531D-F560-4846-9AE5-BD90CABEEA92}"/>
              </a:ext>
            </a:extLst>
          </p:cNvPr>
          <p:cNvSpPr/>
          <p:nvPr/>
        </p:nvSpPr>
        <p:spPr>
          <a:xfrm>
            <a:off x="1690577" y="2792175"/>
            <a:ext cx="1828800" cy="1141872"/>
          </a:xfrm>
          <a:prstGeom prst="mathPlus">
            <a:avLst>
              <a:gd name="adj1" fmla="val 7433"/>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inus Sign 6">
            <a:extLst>
              <a:ext uri="{FF2B5EF4-FFF2-40B4-BE49-F238E27FC236}">
                <a16:creationId xmlns:a16="http://schemas.microsoft.com/office/drawing/2014/main" xmlns="" id="{B424D529-81D9-AA41-8384-C4FF68969C5F}"/>
              </a:ext>
            </a:extLst>
          </p:cNvPr>
          <p:cNvSpPr/>
          <p:nvPr/>
        </p:nvSpPr>
        <p:spPr>
          <a:xfrm>
            <a:off x="5181600" y="3003698"/>
            <a:ext cx="1828800" cy="788581"/>
          </a:xfrm>
          <a:prstGeom prst="mathMinus">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xmlns="" id="{64A4E624-93DD-B346-8F58-F5FD15BA4E8A}"/>
              </a:ext>
            </a:extLst>
          </p:cNvPr>
          <p:cNvCxnSpPr>
            <a:cxnSpLocks/>
          </p:cNvCxnSpPr>
          <p:nvPr/>
        </p:nvCxnSpPr>
        <p:spPr>
          <a:xfrm flipV="1">
            <a:off x="4004930" y="2792175"/>
            <a:ext cx="832884" cy="1354524"/>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5800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FF57142B-F76F-D64A-8E44-E776224F2E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210" y="1993377"/>
            <a:ext cx="9126279" cy="1488786"/>
          </a:xfrm>
          <a:prstGeom prst="rect">
            <a:avLst/>
          </a:prstGeom>
        </p:spPr>
      </p:pic>
    </p:spTree>
    <p:extLst>
      <p:ext uri="{BB962C8B-B14F-4D97-AF65-F5344CB8AC3E}">
        <p14:creationId xmlns:p14="http://schemas.microsoft.com/office/powerpoint/2010/main" val="4081972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322D181-A7AE-A043-A1E8-FDCFD54C3F88}"/>
              </a:ext>
            </a:extLst>
          </p:cNvPr>
          <p:cNvSpPr txBox="1"/>
          <p:nvPr/>
        </p:nvSpPr>
        <p:spPr>
          <a:xfrm>
            <a:off x="381000" y="462746"/>
            <a:ext cx="10765465" cy="6001643"/>
          </a:xfrm>
          <a:prstGeom prst="rect">
            <a:avLst/>
          </a:prstGeom>
          <a:noFill/>
        </p:spPr>
        <p:txBody>
          <a:bodyPr wrap="square">
            <a:spAutoFit/>
          </a:bodyPr>
          <a:lstStyle/>
          <a:p>
            <a:r>
              <a:rPr lang="en-US" sz="3200" b="1">
                <a:solidFill>
                  <a:schemeClr val="accent2">
                    <a:lumMod val="75000"/>
                  </a:schemeClr>
                </a:solidFill>
              </a:rPr>
              <a:t>because of the vascular shift that occurs during malignant transformation of hepatocytes, in which benign lesions (e.g., regenerative and dysplastic nodules) are supplied by  branches  of  the  portal  system,  whereas  malignant nodules are supplied by blood from the hepatic  artery.</a:t>
            </a:r>
            <a:endParaRPr lang="en-GB" sz="3200" b="1">
              <a:solidFill>
                <a:schemeClr val="accent2">
                  <a:lumMod val="75000"/>
                </a:schemeClr>
              </a:solidFill>
            </a:endParaRPr>
          </a:p>
          <a:p>
            <a:r>
              <a:rPr lang="en-US" sz="3200" b="1">
                <a:solidFill>
                  <a:srgbClr val="00B050"/>
                </a:solidFill>
              </a:rPr>
              <a:t>This shift translates into a distinctive pattern of hyperenhancement in the arterial  phase  and  washout  in  venous  or  delayed phases on contrast-enhanced CT or MRI. </a:t>
            </a:r>
            <a:r>
              <a:rPr lang="en-US" sz="3200" b="1">
                <a:solidFill>
                  <a:srgbClr val="0070C0"/>
                </a:solidFill>
              </a:rPr>
              <a:t>This pattern  has  a  sensitivity  between  66%  and 82% and a specificity higher than 90% for the diagnosis  of  hepatocellular  carcinoma  in  patients with cirrhosis and nodules larger than 1 cm in diameter.</a:t>
            </a:r>
          </a:p>
        </p:txBody>
      </p:sp>
    </p:spTree>
    <p:extLst>
      <p:ext uri="{BB962C8B-B14F-4D97-AF65-F5344CB8AC3E}">
        <p14:creationId xmlns:p14="http://schemas.microsoft.com/office/powerpoint/2010/main" val="11872058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E70B3C89-59A8-E140-8712-09F8787AF8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419" y="0"/>
            <a:ext cx="9569302" cy="6858000"/>
          </a:xfrm>
          <a:prstGeom prst="rect">
            <a:avLst/>
          </a:prstGeom>
        </p:spPr>
      </p:pic>
    </p:spTree>
    <p:extLst>
      <p:ext uri="{BB962C8B-B14F-4D97-AF65-F5344CB8AC3E}">
        <p14:creationId xmlns:p14="http://schemas.microsoft.com/office/powerpoint/2010/main" val="1422644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1CF071B-8444-A949-947D-268B05CF4151}"/>
              </a:ext>
            </a:extLst>
          </p:cNvPr>
          <p:cNvSpPr txBox="1"/>
          <p:nvPr/>
        </p:nvSpPr>
        <p:spPr>
          <a:xfrm>
            <a:off x="850606" y="1089838"/>
            <a:ext cx="10083208" cy="1077218"/>
          </a:xfrm>
          <a:prstGeom prst="rect">
            <a:avLst/>
          </a:prstGeom>
          <a:noFill/>
        </p:spPr>
        <p:txBody>
          <a:bodyPr wrap="square">
            <a:spAutoFit/>
          </a:bodyPr>
          <a:lstStyle/>
          <a:p>
            <a:r>
              <a:rPr lang="en-US" sz="3200" b="1">
                <a:solidFill>
                  <a:srgbClr val="00B050"/>
                </a:solidFill>
              </a:rPr>
              <a:t>liver cancers are the fourth most common cause of cancer-related death and rank sixth in terms of incident case</a:t>
            </a:r>
          </a:p>
        </p:txBody>
      </p:sp>
      <p:sp>
        <p:nvSpPr>
          <p:cNvPr id="5" name="TextBox 4">
            <a:extLst>
              <a:ext uri="{FF2B5EF4-FFF2-40B4-BE49-F238E27FC236}">
                <a16:creationId xmlns:a16="http://schemas.microsoft.com/office/drawing/2014/main" xmlns="" id="{410782F7-B83E-C040-AFBA-CC48161035A4}"/>
              </a:ext>
            </a:extLst>
          </p:cNvPr>
          <p:cNvSpPr txBox="1"/>
          <p:nvPr/>
        </p:nvSpPr>
        <p:spPr>
          <a:xfrm>
            <a:off x="850606" y="2782187"/>
            <a:ext cx="10083208" cy="1077218"/>
          </a:xfrm>
          <a:prstGeom prst="rect">
            <a:avLst/>
          </a:prstGeom>
          <a:noFill/>
        </p:spPr>
        <p:txBody>
          <a:bodyPr wrap="square">
            <a:spAutoFit/>
          </a:bodyPr>
          <a:lstStyle/>
          <a:p>
            <a:r>
              <a:rPr lang="en-US" sz="3200" b="1">
                <a:solidFill>
                  <a:srgbClr val="0070C0"/>
                </a:solidFill>
              </a:rPr>
              <a:t>With a 5-year survival of 18%, liver cancer is the second most lethal tumor, after pancreatic cancer</a:t>
            </a:r>
          </a:p>
        </p:txBody>
      </p:sp>
      <p:sp>
        <p:nvSpPr>
          <p:cNvPr id="7" name="TextBox 6">
            <a:extLst>
              <a:ext uri="{FF2B5EF4-FFF2-40B4-BE49-F238E27FC236}">
                <a16:creationId xmlns:a16="http://schemas.microsoft.com/office/drawing/2014/main" xmlns="" id="{2FB63B8F-0B03-6744-B00D-88A68B527B26}"/>
              </a:ext>
            </a:extLst>
          </p:cNvPr>
          <p:cNvSpPr txBox="1"/>
          <p:nvPr/>
        </p:nvSpPr>
        <p:spPr>
          <a:xfrm>
            <a:off x="850604" y="4474536"/>
            <a:ext cx="10083209" cy="1077218"/>
          </a:xfrm>
          <a:prstGeom prst="rect">
            <a:avLst/>
          </a:prstGeom>
          <a:noFill/>
        </p:spPr>
        <p:txBody>
          <a:bodyPr wrap="square">
            <a:spAutoFit/>
          </a:bodyPr>
          <a:lstStyle/>
          <a:p>
            <a:r>
              <a:rPr lang="en-US" sz="3200" b="1">
                <a:solidFill>
                  <a:srgbClr val="FF0000"/>
                </a:solidFill>
              </a:rPr>
              <a:t>mostly as a result of hepatitis B or C virus (HBV or HCV) infection or alcohol abuse</a:t>
            </a:r>
          </a:p>
        </p:txBody>
      </p:sp>
    </p:spTree>
    <p:extLst>
      <p:ext uri="{BB962C8B-B14F-4D97-AF65-F5344CB8AC3E}">
        <p14:creationId xmlns:p14="http://schemas.microsoft.com/office/powerpoint/2010/main" val="11025496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D9DFD4C-39A2-EB4A-B02D-5E22C01F83F0}"/>
              </a:ext>
            </a:extLst>
          </p:cNvPr>
          <p:cNvSpPr txBox="1"/>
          <p:nvPr/>
        </p:nvSpPr>
        <p:spPr>
          <a:xfrm>
            <a:off x="744279" y="272373"/>
            <a:ext cx="10703442" cy="6001643"/>
          </a:xfrm>
          <a:prstGeom prst="rect">
            <a:avLst/>
          </a:prstGeom>
          <a:noFill/>
        </p:spPr>
        <p:txBody>
          <a:bodyPr wrap="square">
            <a:spAutoFit/>
          </a:bodyPr>
          <a:lstStyle/>
          <a:p>
            <a:r>
              <a:rPr lang="en-US" sz="3200"/>
              <a:t>Establishing a histologic diagnosis in a patient  with  small  nodules  can  be  challenging,  but a set of immunostaining m</a:t>
            </a:r>
            <a:endParaRPr lang="en-GB" sz="3200"/>
          </a:p>
          <a:p>
            <a:r>
              <a:rPr lang="en-US" sz="3200"/>
              <a:t> </a:t>
            </a:r>
            <a:endParaRPr lang="en-GB" sz="3200"/>
          </a:p>
          <a:p>
            <a:r>
              <a:rPr lang="en-US" sz="3200" b="1">
                <a:solidFill>
                  <a:schemeClr val="accent6">
                    <a:lumMod val="75000"/>
                  </a:schemeClr>
                </a:solidFill>
              </a:rPr>
              <a:t>glypigan 3</a:t>
            </a:r>
            <a:endParaRPr lang="en-GB" sz="3200" b="1">
              <a:solidFill>
                <a:schemeClr val="accent6">
                  <a:lumMod val="75000"/>
                </a:schemeClr>
              </a:solidFill>
            </a:endParaRPr>
          </a:p>
          <a:p>
            <a:r>
              <a:rPr lang="en-US" sz="3200" b="1">
                <a:solidFill>
                  <a:schemeClr val="accent6">
                    <a:lumMod val="75000"/>
                  </a:schemeClr>
                </a:solidFill>
              </a:rPr>
              <a:t>heat  shock  protein  70</a:t>
            </a:r>
            <a:endParaRPr lang="en-GB" sz="3200" b="1">
              <a:solidFill>
                <a:schemeClr val="accent6">
                  <a:lumMod val="75000"/>
                </a:schemeClr>
              </a:solidFill>
            </a:endParaRPr>
          </a:p>
          <a:p>
            <a:r>
              <a:rPr lang="en-US" sz="3200" b="1">
                <a:solidFill>
                  <a:schemeClr val="accent6">
                    <a:lumMod val="75000"/>
                  </a:schemeClr>
                </a:solidFill>
              </a:rPr>
              <a:t>glutamine  synthetase — increase diagnostic accuracy.</a:t>
            </a:r>
            <a:endParaRPr lang="en-GB" sz="3200" b="1">
              <a:solidFill>
                <a:schemeClr val="accent6">
                  <a:lumMod val="75000"/>
                </a:schemeClr>
              </a:solidFill>
            </a:endParaRPr>
          </a:p>
          <a:p>
            <a:endParaRPr lang="en-GB" sz="3200"/>
          </a:p>
          <a:p>
            <a:r>
              <a:rPr lang="en-US" sz="3200"/>
              <a:t>Patients  who have </a:t>
            </a:r>
            <a:r>
              <a:rPr lang="en-US" sz="3200" u="sng">
                <a:solidFill>
                  <a:srgbClr val="7030A0"/>
                </a:solidFill>
              </a:rPr>
              <a:t>cirrhosis with nodules that are less than 1 cm in  diameter  should  undergo  ultrasound  surveillance every 3 to 4 </a:t>
            </a:r>
            <a:r>
              <a:rPr lang="en-US" sz="3200"/>
              <a:t>months and be considered for a return to conventional surveillance if the nodule is stable in size after 12 months</a:t>
            </a:r>
          </a:p>
        </p:txBody>
      </p:sp>
    </p:spTree>
    <p:extLst>
      <p:ext uri="{BB962C8B-B14F-4D97-AF65-F5344CB8AC3E}">
        <p14:creationId xmlns:p14="http://schemas.microsoft.com/office/powerpoint/2010/main" val="23606066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D43CA93D-5482-8640-B75D-37B228759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93065"/>
          </a:xfrm>
          <a:prstGeom prst="rect">
            <a:avLst/>
          </a:prstGeom>
        </p:spPr>
      </p:pic>
    </p:spTree>
    <p:extLst>
      <p:ext uri="{BB962C8B-B14F-4D97-AF65-F5344CB8AC3E}">
        <p14:creationId xmlns:p14="http://schemas.microsoft.com/office/powerpoint/2010/main" val="35717832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D3A4F865-5D21-6A40-A8E1-849B212C1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628" y="1692351"/>
            <a:ext cx="8612372" cy="1811498"/>
          </a:xfrm>
          <a:prstGeom prst="rect">
            <a:avLst/>
          </a:prstGeom>
        </p:spPr>
      </p:pic>
    </p:spTree>
    <p:extLst>
      <p:ext uri="{BB962C8B-B14F-4D97-AF65-F5344CB8AC3E}">
        <p14:creationId xmlns:p14="http://schemas.microsoft.com/office/powerpoint/2010/main" val="15193939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B112138-1C78-7443-AF3E-A78A9F490B95}"/>
              </a:ext>
            </a:extLst>
          </p:cNvPr>
          <p:cNvSpPr txBox="1"/>
          <p:nvPr/>
        </p:nvSpPr>
        <p:spPr>
          <a:xfrm>
            <a:off x="633524" y="2052383"/>
            <a:ext cx="10924952" cy="2554545"/>
          </a:xfrm>
          <a:prstGeom prst="rect">
            <a:avLst/>
          </a:prstGeom>
          <a:noFill/>
        </p:spPr>
        <p:txBody>
          <a:bodyPr wrap="square">
            <a:spAutoFit/>
          </a:bodyPr>
          <a:lstStyle/>
          <a:p>
            <a:r>
              <a:rPr lang="en-US" sz="3200" b="1">
                <a:solidFill>
                  <a:srgbClr val="0070C0"/>
                </a:solidFill>
              </a:rPr>
              <a:t>complexity in the management of hepatocellular carcinoma calls for a </a:t>
            </a:r>
            <a:r>
              <a:rPr lang="en-US" sz="3200" b="1" u="sng">
                <a:solidFill>
                  <a:srgbClr val="FF0000"/>
                </a:solidFill>
              </a:rPr>
              <a:t>multidisciplinary approach</a:t>
            </a:r>
            <a:r>
              <a:rPr lang="en-US" sz="3200" b="1">
                <a:solidFill>
                  <a:srgbClr val="0070C0"/>
                </a:solidFill>
              </a:rPr>
              <a:t>, with ex-pertise in hepatology, hepatobiliary surgery, pa-thology, oncology, radiology (both diagnostic and interventional), and specialized nursing</a:t>
            </a:r>
          </a:p>
        </p:txBody>
      </p:sp>
    </p:spTree>
    <p:extLst>
      <p:ext uri="{BB962C8B-B14F-4D97-AF65-F5344CB8AC3E}">
        <p14:creationId xmlns:p14="http://schemas.microsoft.com/office/powerpoint/2010/main" val="36757507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DEA0DD2B-90D6-C849-9643-B7539AD1C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4249" y="2315572"/>
            <a:ext cx="9394891" cy="1290638"/>
          </a:xfrm>
          <a:prstGeom prst="rect">
            <a:avLst/>
          </a:prstGeom>
        </p:spPr>
      </p:pic>
    </p:spTree>
    <p:extLst>
      <p:ext uri="{BB962C8B-B14F-4D97-AF65-F5344CB8AC3E}">
        <p14:creationId xmlns:p14="http://schemas.microsoft.com/office/powerpoint/2010/main" val="19157526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229FC407-A0E7-8B42-A465-23058F8BAD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8" cy="5396023"/>
          </a:xfrm>
          <a:prstGeom prst="rect">
            <a:avLst/>
          </a:prstGeom>
        </p:spPr>
      </p:pic>
      <p:pic>
        <p:nvPicPr>
          <p:cNvPr id="4" name="Picture 4">
            <a:extLst>
              <a:ext uri="{FF2B5EF4-FFF2-40B4-BE49-F238E27FC236}">
                <a16:creationId xmlns:a16="http://schemas.microsoft.com/office/drawing/2014/main" xmlns="" id="{5059953C-0202-B143-8098-6610E7B4A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96023"/>
            <a:ext cx="12191999" cy="1521148"/>
          </a:xfrm>
          <a:prstGeom prst="rect">
            <a:avLst/>
          </a:prstGeom>
        </p:spPr>
      </p:pic>
    </p:spTree>
    <p:extLst>
      <p:ext uri="{BB962C8B-B14F-4D97-AF65-F5344CB8AC3E}">
        <p14:creationId xmlns:p14="http://schemas.microsoft.com/office/powerpoint/2010/main" val="25264159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0E8F5CB-C7C9-C648-88F7-6452373922C6}"/>
              </a:ext>
            </a:extLst>
          </p:cNvPr>
          <p:cNvSpPr txBox="1"/>
          <p:nvPr/>
        </p:nvSpPr>
        <p:spPr>
          <a:xfrm>
            <a:off x="354420" y="1228359"/>
            <a:ext cx="11483162" cy="4031873"/>
          </a:xfrm>
          <a:prstGeom prst="rect">
            <a:avLst/>
          </a:prstGeom>
          <a:noFill/>
        </p:spPr>
        <p:txBody>
          <a:bodyPr wrap="square">
            <a:spAutoFit/>
          </a:bodyPr>
          <a:lstStyle/>
          <a:p>
            <a:r>
              <a:rPr lang="en-US" sz="3200"/>
              <a:t>The ideal candidates for resection are</a:t>
            </a:r>
            <a:endParaRPr lang="en-GB" sz="3200"/>
          </a:p>
          <a:p>
            <a:r>
              <a:rPr lang="en-US" sz="3200"/>
              <a:t> </a:t>
            </a:r>
            <a:endParaRPr lang="en-GB" sz="3200"/>
          </a:p>
          <a:p>
            <a:endParaRPr lang="en-GB" sz="3200"/>
          </a:p>
          <a:p>
            <a:r>
              <a:rPr lang="en-US" sz="3200" b="1">
                <a:solidFill>
                  <a:srgbClr val="00B0F0"/>
                </a:solidFill>
              </a:rPr>
              <a:t>patients with a solitary tumor at an early stage (BCLC stage 0 or A) regardless of tumor size</a:t>
            </a:r>
            <a:endParaRPr lang="en-GB" sz="3200" b="1">
              <a:solidFill>
                <a:srgbClr val="00B0F0"/>
              </a:solidFill>
            </a:endParaRPr>
          </a:p>
          <a:p>
            <a:r>
              <a:rPr lang="en-US" sz="3200" b="1">
                <a:solidFill>
                  <a:srgbClr val="00B0F0"/>
                </a:solidFill>
              </a:rPr>
              <a:t>in whom the performance status  is good</a:t>
            </a:r>
            <a:endParaRPr lang="en-GB" sz="3200" b="1">
              <a:solidFill>
                <a:srgbClr val="00B0F0"/>
              </a:solidFill>
            </a:endParaRPr>
          </a:p>
          <a:p>
            <a:r>
              <a:rPr lang="en-US" sz="3200" b="1">
                <a:solidFill>
                  <a:srgbClr val="00B0F0"/>
                </a:solidFill>
              </a:rPr>
              <a:t>liver  function  is well preserved</a:t>
            </a:r>
            <a:endParaRPr lang="en-GB" sz="3200" b="1">
              <a:solidFill>
                <a:srgbClr val="00B0F0"/>
              </a:solidFill>
            </a:endParaRPr>
          </a:p>
          <a:p>
            <a:r>
              <a:rPr lang="en-US" sz="3200" b="1">
                <a:solidFill>
                  <a:srgbClr val="00B0F0"/>
                </a:solidFill>
              </a:rPr>
              <a:t>there is no clinically significant  portal  hypertension</a:t>
            </a:r>
          </a:p>
        </p:txBody>
      </p:sp>
      <p:sp>
        <p:nvSpPr>
          <p:cNvPr id="5" name="TextBox 4">
            <a:extLst>
              <a:ext uri="{FF2B5EF4-FFF2-40B4-BE49-F238E27FC236}">
                <a16:creationId xmlns:a16="http://schemas.microsoft.com/office/drawing/2014/main" xmlns="" id="{E09B7F8B-426F-6044-B029-1BBFD27A173E}"/>
              </a:ext>
            </a:extLst>
          </p:cNvPr>
          <p:cNvSpPr txBox="1"/>
          <p:nvPr/>
        </p:nvSpPr>
        <p:spPr>
          <a:xfrm>
            <a:off x="354420" y="5725264"/>
            <a:ext cx="6096000" cy="646331"/>
          </a:xfrm>
          <a:prstGeom prst="rect">
            <a:avLst/>
          </a:prstGeom>
          <a:noFill/>
        </p:spPr>
        <p:txBody>
          <a:bodyPr wrap="square">
            <a:spAutoFit/>
          </a:bodyPr>
          <a:lstStyle/>
          <a:p>
            <a:r>
              <a:rPr lang="en-US" sz="3600" i="1" u="sng">
                <a:solidFill>
                  <a:srgbClr val="FF0000"/>
                </a:solidFill>
              </a:rPr>
              <a:t>survival  above  60% at 5 years,</a:t>
            </a:r>
          </a:p>
        </p:txBody>
      </p:sp>
    </p:spTree>
    <p:extLst>
      <p:ext uri="{BB962C8B-B14F-4D97-AF65-F5344CB8AC3E}">
        <p14:creationId xmlns:p14="http://schemas.microsoft.com/office/powerpoint/2010/main" val="4220496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E25AF45-E012-474C-AD9A-4360E8FDBEAB}"/>
              </a:ext>
            </a:extLst>
          </p:cNvPr>
          <p:cNvSpPr txBox="1"/>
          <p:nvPr/>
        </p:nvSpPr>
        <p:spPr>
          <a:xfrm>
            <a:off x="863895" y="510662"/>
            <a:ext cx="9812965" cy="3539430"/>
          </a:xfrm>
          <a:prstGeom prst="rect">
            <a:avLst/>
          </a:prstGeom>
          <a:noFill/>
        </p:spPr>
        <p:txBody>
          <a:bodyPr wrap="square">
            <a:spAutoFit/>
          </a:bodyPr>
          <a:lstStyle/>
          <a:p>
            <a:r>
              <a:rPr lang="en-US" sz="3200" b="1">
                <a:solidFill>
                  <a:srgbClr val="00B050"/>
                </a:solidFill>
              </a:rPr>
              <a:t>The main method is image-guided, percutaneous  radiofrequency  ablation,  which achieves tumor necrosis by inducing a high intratumoral temperature. </a:t>
            </a:r>
            <a:endParaRPr lang="en-GB" sz="3200" b="1">
              <a:solidFill>
                <a:srgbClr val="00B050"/>
              </a:solidFill>
            </a:endParaRPr>
          </a:p>
          <a:p>
            <a:endParaRPr lang="en-GB" sz="3200" b="1">
              <a:solidFill>
                <a:srgbClr val="00B050"/>
              </a:solidFill>
            </a:endParaRPr>
          </a:p>
          <a:p>
            <a:r>
              <a:rPr lang="en-US" sz="3200" b="1">
                <a:solidFill>
                  <a:srgbClr val="00B050"/>
                </a:solidFill>
              </a:rPr>
              <a:t>The extent of tumor necrosis is negatively correlated with tumor size and drops significantly in tumors larger than 3 cm in diameter</a:t>
            </a:r>
          </a:p>
        </p:txBody>
      </p:sp>
      <p:sp>
        <p:nvSpPr>
          <p:cNvPr id="5" name="TextBox 4">
            <a:extLst>
              <a:ext uri="{FF2B5EF4-FFF2-40B4-BE49-F238E27FC236}">
                <a16:creationId xmlns:a16="http://schemas.microsoft.com/office/drawing/2014/main" xmlns="" id="{86EBD45F-87D6-0741-BCFC-9D8A4907A0E9}"/>
              </a:ext>
            </a:extLst>
          </p:cNvPr>
          <p:cNvSpPr txBox="1"/>
          <p:nvPr/>
        </p:nvSpPr>
        <p:spPr>
          <a:xfrm>
            <a:off x="863894" y="4479208"/>
            <a:ext cx="10025617" cy="2062103"/>
          </a:xfrm>
          <a:prstGeom prst="rect">
            <a:avLst/>
          </a:prstGeom>
          <a:noFill/>
        </p:spPr>
        <p:txBody>
          <a:bodyPr wrap="square">
            <a:spAutoFit/>
          </a:bodyPr>
          <a:lstStyle/>
          <a:p>
            <a:r>
              <a:rPr lang="en-US" sz="3200"/>
              <a:t>Other  ablative  options include </a:t>
            </a:r>
            <a:endParaRPr lang="en-GB" sz="3200"/>
          </a:p>
          <a:p>
            <a:r>
              <a:rPr lang="en-US" sz="3200" b="1">
                <a:solidFill>
                  <a:srgbClr val="0070C0"/>
                </a:solidFill>
              </a:rPr>
              <a:t>microwave ablation</a:t>
            </a:r>
            <a:endParaRPr lang="en-GB" sz="3200" b="1">
              <a:solidFill>
                <a:srgbClr val="0070C0"/>
              </a:solidFill>
            </a:endParaRPr>
          </a:p>
          <a:p>
            <a:r>
              <a:rPr lang="en-US" sz="3200" b="1">
                <a:solidFill>
                  <a:srgbClr val="0070C0"/>
                </a:solidFill>
              </a:rPr>
              <a:t>Cryoablation</a:t>
            </a:r>
            <a:endParaRPr lang="en-GB" sz="3200" b="1">
              <a:solidFill>
                <a:srgbClr val="0070C0"/>
              </a:solidFill>
            </a:endParaRPr>
          </a:p>
          <a:p>
            <a:r>
              <a:rPr lang="en-US" sz="3200" b="1">
                <a:solidFill>
                  <a:srgbClr val="0070C0"/>
                </a:solidFill>
              </a:rPr>
              <a:t>ethanol injection</a:t>
            </a:r>
          </a:p>
        </p:txBody>
      </p:sp>
    </p:spTree>
    <p:extLst>
      <p:ext uri="{BB962C8B-B14F-4D97-AF65-F5344CB8AC3E}">
        <p14:creationId xmlns:p14="http://schemas.microsoft.com/office/powerpoint/2010/main" val="40175726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77CCED1-2CEA-8140-8F9A-0BBFA0A67D34}"/>
              </a:ext>
            </a:extLst>
          </p:cNvPr>
          <p:cNvSpPr txBox="1"/>
          <p:nvPr/>
        </p:nvSpPr>
        <p:spPr>
          <a:xfrm>
            <a:off x="806302" y="908439"/>
            <a:ext cx="11102163" cy="1077218"/>
          </a:xfrm>
          <a:prstGeom prst="rect">
            <a:avLst/>
          </a:prstGeom>
          <a:noFill/>
        </p:spPr>
        <p:txBody>
          <a:bodyPr wrap="square">
            <a:spAutoFit/>
          </a:bodyPr>
          <a:lstStyle/>
          <a:p>
            <a:r>
              <a:rPr lang="en-US" sz="3200">
                <a:solidFill>
                  <a:srgbClr val="0070C0"/>
                </a:solidFill>
              </a:rPr>
              <a:t>intermediate-stage tumors (BCLC stage B) should be considered for transarterial therapies</a:t>
            </a:r>
          </a:p>
        </p:txBody>
      </p:sp>
      <p:sp>
        <p:nvSpPr>
          <p:cNvPr id="7" name="TextBox 6">
            <a:extLst>
              <a:ext uri="{FF2B5EF4-FFF2-40B4-BE49-F238E27FC236}">
                <a16:creationId xmlns:a16="http://schemas.microsoft.com/office/drawing/2014/main" xmlns="" id="{95258AFE-6687-C54F-A018-FFD6333E783A}"/>
              </a:ext>
            </a:extLst>
          </p:cNvPr>
          <p:cNvSpPr txBox="1"/>
          <p:nvPr/>
        </p:nvSpPr>
        <p:spPr>
          <a:xfrm>
            <a:off x="877187" y="2413338"/>
            <a:ext cx="10871790" cy="4031873"/>
          </a:xfrm>
          <a:prstGeom prst="rect">
            <a:avLst/>
          </a:prstGeom>
          <a:noFill/>
        </p:spPr>
        <p:txBody>
          <a:bodyPr wrap="square">
            <a:spAutoFit/>
          </a:bodyPr>
          <a:lstStyle/>
          <a:p>
            <a:r>
              <a:rPr lang="en-US" sz="3200"/>
              <a:t>TACE should not be considered in patients with decompensated cirrhosis. </a:t>
            </a:r>
            <a:endParaRPr lang="en-GB" sz="3200"/>
          </a:p>
          <a:p>
            <a:r>
              <a:rPr lang="en-US" sz="3200"/>
              <a:t>use of drug-eluting beads has antitumoral activity similar to that of conventional TACE, with fewer side effects, whereas the use  of  bland  embolization  is  more  controversial</a:t>
            </a:r>
            <a:endParaRPr lang="en-GB" sz="3200"/>
          </a:p>
          <a:p>
            <a:endParaRPr lang="en-GB" sz="3200"/>
          </a:p>
          <a:p>
            <a:r>
              <a:rPr lang="en-US" sz="3200"/>
              <a:t>Median survival with TACE ranges from 26 to 40 months, depending on patient selection</a:t>
            </a:r>
          </a:p>
        </p:txBody>
      </p:sp>
    </p:spTree>
    <p:extLst>
      <p:ext uri="{BB962C8B-B14F-4D97-AF65-F5344CB8AC3E}">
        <p14:creationId xmlns:p14="http://schemas.microsoft.com/office/powerpoint/2010/main" val="40427151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C87A73D-070D-9940-9BF9-D32936740446}"/>
              </a:ext>
            </a:extLst>
          </p:cNvPr>
          <p:cNvSpPr txBox="1"/>
          <p:nvPr/>
        </p:nvSpPr>
        <p:spPr>
          <a:xfrm>
            <a:off x="629093" y="282177"/>
            <a:ext cx="11430000" cy="6001643"/>
          </a:xfrm>
          <a:prstGeom prst="rect">
            <a:avLst/>
          </a:prstGeom>
          <a:noFill/>
        </p:spPr>
        <p:txBody>
          <a:bodyPr wrap="square">
            <a:spAutoFit/>
          </a:bodyPr>
          <a:lstStyle/>
          <a:p>
            <a:r>
              <a:rPr lang="en-US" sz="3200">
                <a:solidFill>
                  <a:srgbClr val="FF0000"/>
                </a:solidFill>
              </a:rPr>
              <a:t>Selective internal radiation therapy (SIRT) </a:t>
            </a:r>
            <a:endParaRPr lang="en-GB" sz="3200">
              <a:solidFill>
                <a:srgbClr val="FF0000"/>
              </a:solidFill>
            </a:endParaRPr>
          </a:p>
          <a:p>
            <a:r>
              <a:rPr lang="en-US" sz="3200">
                <a:solidFill>
                  <a:srgbClr val="00B050"/>
                </a:solidFill>
              </a:rPr>
              <a:t>in patients with BCLC stage B tumors</a:t>
            </a:r>
            <a:endParaRPr lang="en-GB" sz="3200">
              <a:solidFill>
                <a:srgbClr val="00B050"/>
              </a:solidFill>
            </a:endParaRPr>
          </a:p>
          <a:p>
            <a:endParaRPr lang="en-GB" sz="3200"/>
          </a:p>
          <a:p>
            <a:r>
              <a:rPr lang="en-US" sz="3200"/>
              <a:t>based on the intraarterial infusion of microspheres with the radioisotope yttrium-90. </a:t>
            </a:r>
            <a:endParaRPr lang="en-GB" sz="3200"/>
          </a:p>
          <a:p>
            <a:endParaRPr lang="en-GB" sz="3200"/>
          </a:p>
          <a:p>
            <a:r>
              <a:rPr lang="en-US" sz="3200"/>
              <a:t>Unlike TACE, SIRT does not include a macroembolic step.</a:t>
            </a:r>
            <a:endParaRPr lang="en-GB" sz="3200"/>
          </a:p>
          <a:p>
            <a:endParaRPr lang="en-GB" sz="3200"/>
          </a:p>
          <a:p>
            <a:r>
              <a:rPr lang="en-US" sz="3200"/>
              <a:t>No randomized phase 3 trials have compared TACE and SIRT with respect to survival, but numerous cohort and retrospective studies indicate that SIRT is a safe procedure with an objective response similar to that seen with TACE</a:t>
            </a:r>
          </a:p>
        </p:txBody>
      </p:sp>
    </p:spTree>
    <p:extLst>
      <p:ext uri="{BB962C8B-B14F-4D97-AF65-F5344CB8AC3E}">
        <p14:creationId xmlns:p14="http://schemas.microsoft.com/office/powerpoint/2010/main" val="1827444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5726826-B8B7-E148-8F49-9F5C7C109515}"/>
              </a:ext>
            </a:extLst>
          </p:cNvPr>
          <p:cNvSpPr txBox="1"/>
          <p:nvPr/>
        </p:nvSpPr>
        <p:spPr>
          <a:xfrm>
            <a:off x="983511" y="790930"/>
            <a:ext cx="10694582" cy="2062103"/>
          </a:xfrm>
          <a:prstGeom prst="rect">
            <a:avLst/>
          </a:prstGeom>
          <a:noFill/>
        </p:spPr>
        <p:txBody>
          <a:bodyPr wrap="square">
            <a:spAutoFit/>
          </a:bodyPr>
          <a:lstStyle/>
          <a:p>
            <a:r>
              <a:rPr lang="en-US" sz="3200">
                <a:solidFill>
                  <a:srgbClr val="00B050"/>
                </a:solidFill>
              </a:rPr>
              <a:t>nonalcoholic fatty liver disease (NAFLD), which together with metabolic syndrome and obesity amplifies the risk of liver cancer, will soon become a leading cause of liver cancer in Western countries</a:t>
            </a:r>
          </a:p>
        </p:txBody>
      </p:sp>
      <p:sp>
        <p:nvSpPr>
          <p:cNvPr id="7" name="TextBox 6">
            <a:extLst>
              <a:ext uri="{FF2B5EF4-FFF2-40B4-BE49-F238E27FC236}">
                <a16:creationId xmlns:a16="http://schemas.microsoft.com/office/drawing/2014/main" xmlns="" id="{CB17128A-B84F-C940-8DDD-2B42F147ED4C}"/>
              </a:ext>
            </a:extLst>
          </p:cNvPr>
          <p:cNvSpPr txBox="1"/>
          <p:nvPr/>
        </p:nvSpPr>
        <p:spPr>
          <a:xfrm>
            <a:off x="983510" y="3924266"/>
            <a:ext cx="10694581" cy="2062103"/>
          </a:xfrm>
          <a:prstGeom prst="rect">
            <a:avLst/>
          </a:prstGeom>
          <a:noFill/>
        </p:spPr>
        <p:txBody>
          <a:bodyPr wrap="square">
            <a:spAutoFit/>
          </a:bodyPr>
          <a:lstStyle/>
          <a:p>
            <a:r>
              <a:rPr lang="en-US" sz="3200"/>
              <a:t>Racial or ethnic group dif</a:t>
            </a:r>
            <a:r>
              <a:rPr lang="en-GB" sz="3200"/>
              <a:t>t</a:t>
            </a:r>
            <a:r>
              <a:rPr lang="en-US" sz="3200"/>
              <a:t>ferences </a:t>
            </a:r>
            <a:r>
              <a:rPr lang="en-GB" sz="3200"/>
              <a:t> :   </a:t>
            </a:r>
          </a:p>
          <a:p>
            <a:endParaRPr lang="en-GB" sz="3200"/>
          </a:p>
          <a:p>
            <a:r>
              <a:rPr lang="en-US" sz="3200" b="1">
                <a:solidFill>
                  <a:srgbClr val="7030A0"/>
                </a:solidFill>
              </a:rPr>
              <a:t>with blacks and Hispanics less likely than whites to undergo curative therapies</a:t>
            </a:r>
          </a:p>
        </p:txBody>
      </p:sp>
    </p:spTree>
    <p:extLst>
      <p:ext uri="{BB962C8B-B14F-4D97-AF65-F5344CB8AC3E}">
        <p14:creationId xmlns:p14="http://schemas.microsoft.com/office/powerpoint/2010/main" val="35072487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C667D96-7ACD-2C47-BDB4-5BDF0ED127CC}"/>
              </a:ext>
            </a:extLst>
          </p:cNvPr>
          <p:cNvSpPr txBox="1"/>
          <p:nvPr/>
        </p:nvSpPr>
        <p:spPr>
          <a:xfrm>
            <a:off x="398722" y="622581"/>
            <a:ext cx="11633790" cy="1569660"/>
          </a:xfrm>
          <a:prstGeom prst="rect">
            <a:avLst/>
          </a:prstGeom>
          <a:noFill/>
        </p:spPr>
        <p:txBody>
          <a:bodyPr wrap="square">
            <a:spAutoFit/>
          </a:bodyPr>
          <a:lstStyle/>
          <a:p>
            <a:r>
              <a:rPr lang="en-US" sz="3200" u="sng">
                <a:solidFill>
                  <a:srgbClr val="FF0000"/>
                </a:solidFill>
              </a:rPr>
              <a:t>Sorafenib was the first systemic  drug  approved  by (FDA)</a:t>
            </a:r>
            <a:r>
              <a:rPr lang="en-US" sz="3200"/>
              <a:t> for the treatment of hepatocellular carcinoma and is the standard of care for frontline therapy</a:t>
            </a:r>
          </a:p>
        </p:txBody>
      </p:sp>
      <p:sp>
        <p:nvSpPr>
          <p:cNvPr id="5" name="TextBox 4">
            <a:extLst>
              <a:ext uri="{FF2B5EF4-FFF2-40B4-BE49-F238E27FC236}">
                <a16:creationId xmlns:a16="http://schemas.microsoft.com/office/drawing/2014/main" xmlns="" id="{B88D45AB-3566-EA4D-B8F0-6037EFA3C7E5}"/>
              </a:ext>
            </a:extLst>
          </p:cNvPr>
          <p:cNvSpPr txBox="1"/>
          <p:nvPr/>
        </p:nvSpPr>
        <p:spPr>
          <a:xfrm>
            <a:off x="398722" y="2695989"/>
            <a:ext cx="11633790" cy="4031873"/>
          </a:xfrm>
          <a:prstGeom prst="rect">
            <a:avLst/>
          </a:prstGeom>
          <a:noFill/>
        </p:spPr>
        <p:txBody>
          <a:bodyPr wrap="square">
            <a:spAutoFit/>
          </a:bodyPr>
          <a:lstStyle/>
          <a:p>
            <a:r>
              <a:rPr lang="en-GB" sz="3200">
                <a:solidFill>
                  <a:srgbClr val="00B050"/>
                </a:solidFill>
              </a:rPr>
              <a:t>L</a:t>
            </a:r>
            <a:r>
              <a:rPr lang="en-US" sz="3200">
                <a:solidFill>
                  <a:srgbClr val="00B050"/>
                </a:solidFill>
              </a:rPr>
              <a:t>envatinib, another inhibitor of multiple kinases, showed antitumoral  activity  in  a  noninferiority  trial.</a:t>
            </a:r>
            <a:endParaRPr lang="en-GB" sz="3200">
              <a:solidFill>
                <a:srgbClr val="00B050"/>
              </a:solidFill>
            </a:endParaRPr>
          </a:p>
          <a:p>
            <a:endParaRPr lang="en-GB" sz="3200"/>
          </a:p>
          <a:p>
            <a:r>
              <a:rPr lang="en-US" sz="3200">
                <a:solidFill>
                  <a:srgbClr val="0070C0"/>
                </a:solidFill>
              </a:rPr>
              <a:t>Median survival was 13.6 months with lenvatinib and 12.3 months with sorafenib.</a:t>
            </a:r>
            <a:r>
              <a:rPr lang="en-US" sz="3200"/>
              <a:t> </a:t>
            </a:r>
            <a:endParaRPr lang="en-GB" sz="3200"/>
          </a:p>
          <a:p>
            <a:r>
              <a:rPr lang="en-US" sz="3200">
                <a:solidFill>
                  <a:schemeClr val="accent2">
                    <a:lumMod val="75000"/>
                  </a:schemeClr>
                </a:solidFill>
              </a:rPr>
              <a:t>adverse events with lenvatinib included hype</a:t>
            </a:r>
            <a:r>
              <a:rPr lang="en-GB" sz="3200">
                <a:solidFill>
                  <a:schemeClr val="accent2">
                    <a:lumMod val="75000"/>
                  </a:schemeClr>
                </a:solidFill>
              </a:rPr>
              <a:t>r</a:t>
            </a:r>
            <a:r>
              <a:rPr lang="en-US" sz="3200">
                <a:solidFill>
                  <a:schemeClr val="accent2">
                    <a:lumMod val="75000"/>
                  </a:schemeClr>
                </a:solidFill>
              </a:rPr>
              <a:t>rtension, decreased weight  palmar–plantar  erythrodysesthesia   Lenvatinib received FDA approva</a:t>
            </a:r>
            <a:r>
              <a:rPr lang="en-GB" sz="3200">
                <a:solidFill>
                  <a:schemeClr val="accent2">
                    <a:lumMod val="75000"/>
                  </a:schemeClr>
                </a:solidFill>
              </a:rPr>
              <a:t>l</a:t>
            </a:r>
            <a:r>
              <a:rPr lang="en-US" sz="3200">
                <a:solidFill>
                  <a:schemeClr val="accent2">
                    <a:lumMod val="75000"/>
                  </a:schemeClr>
                </a:solidFill>
              </a:rPr>
              <a:t> in 2018.</a:t>
            </a:r>
          </a:p>
        </p:txBody>
      </p:sp>
    </p:spTree>
    <p:extLst>
      <p:ext uri="{BB962C8B-B14F-4D97-AF65-F5344CB8AC3E}">
        <p14:creationId xmlns:p14="http://schemas.microsoft.com/office/powerpoint/2010/main" val="41050668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BAA4D02-7AB2-2848-90F4-24E0EC03A46F}"/>
              </a:ext>
            </a:extLst>
          </p:cNvPr>
          <p:cNvSpPr txBox="1"/>
          <p:nvPr/>
        </p:nvSpPr>
        <p:spPr>
          <a:xfrm>
            <a:off x="832885" y="1155152"/>
            <a:ext cx="10295860" cy="4524315"/>
          </a:xfrm>
          <a:prstGeom prst="rect">
            <a:avLst/>
          </a:prstGeom>
          <a:noFill/>
        </p:spPr>
        <p:txBody>
          <a:bodyPr wrap="square">
            <a:spAutoFit/>
          </a:bodyPr>
          <a:lstStyle/>
          <a:p>
            <a:r>
              <a:rPr lang="en-US" sz="3200" b="1">
                <a:solidFill>
                  <a:srgbClr val="FF0000"/>
                </a:solidFill>
              </a:rPr>
              <a:t>Regorafenib</a:t>
            </a:r>
            <a:r>
              <a:rPr lang="en-US" sz="3200"/>
              <a:t>, also an inhibitor of multiple kinases, increased survival, as compared with placebo, from 7.8 to 10.6 months </a:t>
            </a:r>
            <a:r>
              <a:rPr lang="en-US" sz="3200" u="sng">
                <a:solidFill>
                  <a:srgbClr val="00B0F0"/>
                </a:solidFill>
              </a:rPr>
              <a:t>among patients with tumor progression during treatment with sorafenib.</a:t>
            </a:r>
            <a:endParaRPr lang="en-GB" sz="3200" u="sng">
              <a:solidFill>
                <a:srgbClr val="00B0F0"/>
              </a:solidFill>
            </a:endParaRPr>
          </a:p>
          <a:p>
            <a:endParaRPr lang="en-GB" sz="3200"/>
          </a:p>
          <a:p>
            <a:r>
              <a:rPr lang="en-US" sz="3200"/>
              <a:t>With a safety profile similar to that of sorafenib, regorafenib decreased the risk of death by 37%, as compared with placebo, and became the first drug approved by the FDA for second-line treatment.</a:t>
            </a:r>
          </a:p>
        </p:txBody>
      </p:sp>
    </p:spTree>
    <p:extLst>
      <p:ext uri="{BB962C8B-B14F-4D97-AF65-F5344CB8AC3E}">
        <p14:creationId xmlns:p14="http://schemas.microsoft.com/office/powerpoint/2010/main" val="42376752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0E2A4AB-C447-A84D-9E74-2587515AF6CD}"/>
              </a:ext>
            </a:extLst>
          </p:cNvPr>
          <p:cNvSpPr txBox="1"/>
          <p:nvPr/>
        </p:nvSpPr>
        <p:spPr>
          <a:xfrm>
            <a:off x="730987" y="1567389"/>
            <a:ext cx="9999035" cy="1569660"/>
          </a:xfrm>
          <a:prstGeom prst="rect">
            <a:avLst/>
          </a:prstGeom>
          <a:noFill/>
        </p:spPr>
        <p:txBody>
          <a:bodyPr wrap="square">
            <a:spAutoFit/>
          </a:bodyPr>
          <a:lstStyle/>
          <a:p>
            <a:r>
              <a:rPr lang="en-US" sz="3200" b="1">
                <a:solidFill>
                  <a:srgbClr val="FF0000"/>
                </a:solidFill>
              </a:rPr>
              <a:t>Cabozantinib</a:t>
            </a:r>
            <a:r>
              <a:rPr lang="en-US" sz="3200"/>
              <a:t>, an inhibitor of receptor tyrosine kinases, including VEGFR, MET, and AXL, reduced the risk of death, as compared with placebo</a:t>
            </a:r>
          </a:p>
        </p:txBody>
      </p:sp>
      <p:sp>
        <p:nvSpPr>
          <p:cNvPr id="5" name="TextBox 4">
            <a:extLst>
              <a:ext uri="{FF2B5EF4-FFF2-40B4-BE49-F238E27FC236}">
                <a16:creationId xmlns:a16="http://schemas.microsoft.com/office/drawing/2014/main" xmlns="" id="{0064CFEF-5A2C-B941-B89C-984C9A3C5ED0}"/>
              </a:ext>
            </a:extLst>
          </p:cNvPr>
          <p:cNvSpPr txBox="1"/>
          <p:nvPr/>
        </p:nvSpPr>
        <p:spPr>
          <a:xfrm>
            <a:off x="730988" y="4213393"/>
            <a:ext cx="9999035" cy="1077218"/>
          </a:xfrm>
          <a:prstGeom prst="rect">
            <a:avLst/>
          </a:prstGeom>
          <a:noFill/>
        </p:spPr>
        <p:txBody>
          <a:bodyPr wrap="square">
            <a:spAutoFit/>
          </a:bodyPr>
          <a:lstStyle/>
          <a:p>
            <a:r>
              <a:rPr lang="en-US" sz="3200" b="1">
                <a:solidFill>
                  <a:srgbClr val="FF0000"/>
                </a:solidFill>
              </a:rPr>
              <a:t>Ramucirumab</a:t>
            </a:r>
            <a:r>
              <a:rPr lang="en-US" sz="3200"/>
              <a:t>,  an  antibody  against  VEGF receptor  2  improved  survival,  as  compared  with placebo </a:t>
            </a:r>
          </a:p>
        </p:txBody>
      </p:sp>
    </p:spTree>
    <p:extLst>
      <p:ext uri="{BB962C8B-B14F-4D97-AF65-F5344CB8AC3E}">
        <p14:creationId xmlns:p14="http://schemas.microsoft.com/office/powerpoint/2010/main" val="32971233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EF6078BE-86F8-3D46-BBDA-C93D595D8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117" y="549348"/>
            <a:ext cx="10535092" cy="5821325"/>
          </a:xfrm>
          <a:prstGeom prst="rect">
            <a:avLst/>
          </a:prstGeom>
        </p:spPr>
      </p:pic>
    </p:spTree>
    <p:extLst>
      <p:ext uri="{BB962C8B-B14F-4D97-AF65-F5344CB8AC3E}">
        <p14:creationId xmlns:p14="http://schemas.microsoft.com/office/powerpoint/2010/main" val="12097540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F3A30E-EE26-45DB-8121-84A93038F045}"/>
              </a:ext>
            </a:extLst>
          </p:cNvPr>
          <p:cNvSpPr>
            <a:spLocks noGrp="1"/>
          </p:cNvSpPr>
          <p:nvPr>
            <p:ph type="title"/>
          </p:nvPr>
        </p:nvSpPr>
        <p:spPr/>
        <p:txBody>
          <a:bodyPr/>
          <a:lstStyle/>
          <a:p>
            <a:r>
              <a:rPr lang="en-GB" dirty="0"/>
              <a:t>Impact of coffee on HCC development</a:t>
            </a:r>
          </a:p>
        </p:txBody>
      </p:sp>
      <p:sp>
        <p:nvSpPr>
          <p:cNvPr id="6" name="Text Placeholder 5">
            <a:extLst>
              <a:ext uri="{FF2B5EF4-FFF2-40B4-BE49-F238E27FC236}">
                <a16:creationId xmlns:a16="http://schemas.microsoft.com/office/drawing/2014/main" xmlns="" id="{72F4847E-6E35-4B60-82E1-E5FE5DB85D9A}"/>
              </a:ext>
            </a:extLst>
          </p:cNvPr>
          <p:cNvSpPr>
            <a:spLocks noGrp="1"/>
          </p:cNvSpPr>
          <p:nvPr>
            <p:ph type="body" sz="quarter" idx="10"/>
          </p:nvPr>
        </p:nvSpPr>
        <p:spPr/>
        <p:txBody>
          <a:bodyPr/>
          <a:lstStyle/>
          <a:p>
            <a:r>
              <a:rPr lang="en-GB"/>
              <a:t>EASL CPG HCC. J Hepatol 2018; doi: 10.1016/j.jhep.2018.03.019</a:t>
            </a:r>
            <a:endParaRPr lang="en-US" dirty="0"/>
          </a:p>
        </p:txBody>
      </p:sp>
      <p:sp>
        <p:nvSpPr>
          <p:cNvPr id="5" name="Content Placeholder 4">
            <a:extLst>
              <a:ext uri="{FF2B5EF4-FFF2-40B4-BE49-F238E27FC236}">
                <a16:creationId xmlns:a16="http://schemas.microsoft.com/office/drawing/2014/main" xmlns="" id="{64E40D3B-9E56-4722-9651-7060B4916981}"/>
              </a:ext>
            </a:extLst>
          </p:cNvPr>
          <p:cNvSpPr>
            <a:spLocks noGrp="1"/>
          </p:cNvSpPr>
          <p:nvPr>
            <p:ph sz="half" idx="1"/>
          </p:nvPr>
        </p:nvSpPr>
        <p:spPr/>
        <p:txBody>
          <a:bodyPr/>
          <a:lstStyle/>
          <a:p>
            <a:r>
              <a:rPr lang="en-GB" dirty="0"/>
              <a:t>Numerous epidemiological studies have addressed the prevention</a:t>
            </a:r>
            <a:br>
              <a:rPr lang="en-GB" dirty="0"/>
            </a:br>
            <a:r>
              <a:rPr lang="en-GB" dirty="0"/>
              <a:t>of HCC in patients with chronic liver disease</a:t>
            </a:r>
          </a:p>
          <a:p>
            <a:pPr lvl="1"/>
            <a:r>
              <a:rPr lang="en-GB" dirty="0"/>
              <a:t>Trials </a:t>
            </a:r>
            <a:r>
              <a:rPr lang="en-GB" dirty="0" err="1"/>
              <a:t>analyzing</a:t>
            </a:r>
            <a:r>
              <a:rPr lang="en-GB" dirty="0"/>
              <a:t> the effect of coffee consumption have shown a consistently positive effect with regard to lowering HCC incidence</a:t>
            </a:r>
          </a:p>
        </p:txBody>
      </p:sp>
      <p:graphicFrame>
        <p:nvGraphicFramePr>
          <p:cNvPr id="10" name="Table 9">
            <a:extLst>
              <a:ext uri="{FF2B5EF4-FFF2-40B4-BE49-F238E27FC236}">
                <a16:creationId xmlns:a16="http://schemas.microsoft.com/office/drawing/2014/main" xmlns="" id="{B5AF5E46-1DB3-4A47-8850-26B2C684127A}"/>
              </a:ext>
            </a:extLst>
          </p:cNvPr>
          <p:cNvGraphicFramePr>
            <a:graphicFrameLocks noGrp="1"/>
          </p:cNvGraphicFramePr>
          <p:nvPr>
            <p:extLst/>
          </p:nvPr>
        </p:nvGraphicFramePr>
        <p:xfrm>
          <a:off x="2279651" y="2996952"/>
          <a:ext cx="7302067" cy="1249680"/>
        </p:xfrm>
        <a:graphic>
          <a:graphicData uri="http://schemas.openxmlformats.org/drawingml/2006/table">
            <a:tbl>
              <a:tblPr firstRow="1" bandRow="1">
                <a:tableStyleId>{5C22544A-7EE6-4342-B048-85BDC9FD1C3A}</a:tableStyleId>
              </a:tblPr>
              <a:tblGrid>
                <a:gridCol w="5566923">
                  <a:extLst>
                    <a:ext uri="{9D8B030D-6E8A-4147-A177-3AD203B41FA5}">
                      <a16:colId xmlns:a16="http://schemas.microsoft.com/office/drawing/2014/main" xmlns="" val="20001"/>
                    </a:ext>
                  </a:extLst>
                </a:gridCol>
                <a:gridCol w="867572">
                  <a:extLst>
                    <a:ext uri="{9D8B030D-6E8A-4147-A177-3AD203B41FA5}">
                      <a16:colId xmlns:a16="http://schemas.microsoft.com/office/drawing/2014/main" xmlns="" val="20002"/>
                    </a:ext>
                  </a:extLst>
                </a:gridCol>
                <a:gridCol w="867572">
                  <a:extLst>
                    <a:ext uri="{9D8B030D-6E8A-4147-A177-3AD203B41FA5}">
                      <a16:colId xmlns:a16="http://schemas.microsoft.com/office/drawing/2014/main" xmlns=""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Coffee consumption has been shown to decrease the risk of HCC in patients with </a:t>
                      </a:r>
                      <a:r>
                        <a:rPr lang="en-GB" sz="1400" b="1" kern="1200" dirty="0">
                          <a:solidFill>
                            <a:schemeClr val="tx2"/>
                          </a:solidFill>
                          <a:effectLst/>
                          <a:latin typeface="+mn-lt"/>
                          <a:ea typeface="+mn-ea"/>
                          <a:cs typeface="+mn-cs"/>
                        </a:rPr>
                        <a:t>chronic liver disease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In these patients, </a:t>
                      </a:r>
                      <a:r>
                        <a:rPr lang="en-GB" sz="1400" b="1" kern="1200" dirty="0">
                          <a:solidFill>
                            <a:schemeClr val="tx2"/>
                          </a:solidFill>
                          <a:effectLst/>
                          <a:latin typeface="+mn-lt"/>
                          <a:ea typeface="+mn-ea"/>
                          <a:cs typeface="+mn-cs"/>
                        </a:rPr>
                        <a:t>coffee consumption </a:t>
                      </a:r>
                      <a:r>
                        <a:rPr lang="en-GB" sz="1400" kern="1200" dirty="0">
                          <a:solidFill>
                            <a:schemeClr val="dk1"/>
                          </a:solidFill>
                          <a:effectLst/>
                          <a:latin typeface="+mn-lt"/>
                          <a:ea typeface="+mn-ea"/>
                          <a:cs typeface="+mn-cs"/>
                        </a:rPr>
                        <a:t>should be</a:t>
                      </a:r>
                      <a:r>
                        <a:rPr lang="en-GB" sz="1400" kern="1200" dirty="0">
                          <a:solidFill>
                            <a:schemeClr val="tx2"/>
                          </a:solidFill>
                          <a:effectLst/>
                          <a:latin typeface="+mn-lt"/>
                          <a:ea typeface="+mn-ea"/>
                          <a:cs typeface="+mn-cs"/>
                        </a:rPr>
                        <a:t> </a:t>
                      </a:r>
                      <a:r>
                        <a:rPr lang="en-GB" sz="1400" b="1" kern="1200" dirty="0">
                          <a:solidFill>
                            <a:schemeClr val="tx2"/>
                          </a:solidFill>
                          <a:effectLst/>
                          <a:latin typeface="+mn-lt"/>
                          <a:ea typeface="+mn-ea"/>
                          <a:cs typeface="+mn-cs"/>
                        </a:rPr>
                        <a:t>encouraged </a:t>
                      </a: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Moderate</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t>Strong</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xmlns="" val="10004"/>
                  </a:ext>
                </a:extLst>
              </a:tr>
            </a:tbl>
          </a:graphicData>
        </a:graphic>
      </p:graphicFrame>
      <p:grpSp>
        <p:nvGrpSpPr>
          <p:cNvPr id="11" name="Group 10">
            <a:extLst>
              <a:ext uri="{FF2B5EF4-FFF2-40B4-BE49-F238E27FC236}">
                <a16:creationId xmlns:a16="http://schemas.microsoft.com/office/drawing/2014/main" xmlns="" id="{4EBB81EB-B4BD-4A40-B297-ECE305031C16}"/>
              </a:ext>
            </a:extLst>
          </p:cNvPr>
          <p:cNvGrpSpPr/>
          <p:nvPr/>
        </p:nvGrpSpPr>
        <p:grpSpPr>
          <a:xfrm>
            <a:off x="5682787" y="2996953"/>
            <a:ext cx="3693418" cy="276999"/>
            <a:chOff x="4262958" y="3212976"/>
            <a:chExt cx="3693418" cy="276999"/>
          </a:xfrm>
        </p:grpSpPr>
        <p:sp>
          <p:nvSpPr>
            <p:cNvPr id="12" name="Rectangle 11">
              <a:extLst>
                <a:ext uri="{FF2B5EF4-FFF2-40B4-BE49-F238E27FC236}">
                  <a16:creationId xmlns:a16="http://schemas.microsoft.com/office/drawing/2014/main" xmlns=""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
          <p:nvSpPr>
            <p:cNvPr id="13" name="Rectangle 12">
              <a:extLst>
                <a:ext uri="{FF2B5EF4-FFF2-40B4-BE49-F238E27FC236}">
                  <a16:creationId xmlns:a16="http://schemas.microsoft.com/office/drawing/2014/main" xmlns=""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
          <p:nvSpPr>
            <p:cNvPr id="14" name="TextBox 13">
              <a:extLst>
                <a:ext uri="{FF2B5EF4-FFF2-40B4-BE49-F238E27FC236}">
                  <a16:creationId xmlns:a16="http://schemas.microsoft.com/office/drawing/2014/main" xmlns=""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xmlns=""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9898444" y="442233"/>
            <a:ext cx="381237" cy="377560"/>
          </a:xfrm>
          <a:prstGeom prst="rect">
            <a:avLst/>
          </a:prstGeom>
        </p:spPr>
      </p:pic>
    </p:spTree>
    <p:extLst>
      <p:ext uri="{BB962C8B-B14F-4D97-AF65-F5344CB8AC3E}">
        <p14:creationId xmlns:p14="http://schemas.microsoft.com/office/powerpoint/2010/main" val="24731236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xmlns="" id="{28A4B9A9-84CB-DB4B-ADCE-559441AC1B6C}"/>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75918" y="1538805"/>
            <a:ext cx="11342687" cy="3535362"/>
          </a:xfrm>
          <a:prstGeom prst="rect">
            <a:avLst/>
          </a:prstGeom>
        </p:spPr>
      </p:pic>
    </p:spTree>
    <p:extLst>
      <p:ext uri="{BB962C8B-B14F-4D97-AF65-F5344CB8AC3E}">
        <p14:creationId xmlns:p14="http://schemas.microsoft.com/office/powerpoint/2010/main" val="23362234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53C35541-BCC0-984A-AFF2-00851A0858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8" y="1470837"/>
            <a:ext cx="10694581" cy="3393558"/>
          </a:xfrm>
          <a:prstGeom prst="rect">
            <a:avLst/>
          </a:prstGeom>
        </p:spPr>
      </p:pic>
    </p:spTree>
    <p:extLst>
      <p:ext uri="{BB962C8B-B14F-4D97-AF65-F5344CB8AC3E}">
        <p14:creationId xmlns:p14="http://schemas.microsoft.com/office/powerpoint/2010/main" val="16988321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F5690B54-21EE-C047-A7B8-6602D7686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047" y="1098697"/>
            <a:ext cx="11066720" cy="4323907"/>
          </a:xfrm>
          <a:prstGeom prst="rect">
            <a:avLst/>
          </a:prstGeom>
        </p:spPr>
      </p:pic>
    </p:spTree>
    <p:extLst>
      <p:ext uri="{BB962C8B-B14F-4D97-AF65-F5344CB8AC3E}">
        <p14:creationId xmlns:p14="http://schemas.microsoft.com/office/powerpoint/2010/main" val="11447824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0D591D-659A-4CFE-BAA1-5250154EBFC6}"/>
              </a:ext>
            </a:extLst>
          </p:cNvPr>
          <p:cNvSpPr>
            <a:spLocks noGrp="1"/>
          </p:cNvSpPr>
          <p:nvPr>
            <p:ph type="title"/>
          </p:nvPr>
        </p:nvSpPr>
        <p:spPr/>
        <p:txBody>
          <a:bodyPr>
            <a:normAutofit/>
          </a:bodyPr>
          <a:lstStyle/>
          <a:p>
            <a:r>
              <a:rPr lang="en-US" dirty="0"/>
              <a:t>Algorithm for diagnosis and recall in </a:t>
            </a:r>
            <a:br>
              <a:rPr lang="en-US" dirty="0"/>
            </a:br>
            <a:r>
              <a:rPr lang="en-US" dirty="0"/>
              <a:t>cirrhotic liver	</a:t>
            </a:r>
            <a:endParaRPr lang="en-GB" dirty="0"/>
          </a:p>
        </p:txBody>
      </p:sp>
      <p:sp>
        <p:nvSpPr>
          <p:cNvPr id="3" name="Text Placeholder 2">
            <a:extLst>
              <a:ext uri="{FF2B5EF4-FFF2-40B4-BE49-F238E27FC236}">
                <a16:creationId xmlns:a16="http://schemas.microsoft.com/office/drawing/2014/main" xmlns="" id="{616AFA34-743E-4EDC-9017-7CB5F0D2DDC6}"/>
              </a:ext>
            </a:extLst>
          </p:cNvPr>
          <p:cNvSpPr>
            <a:spLocks noGrp="1"/>
          </p:cNvSpPr>
          <p:nvPr>
            <p:ph type="body" sz="quarter" idx="10"/>
          </p:nvPr>
        </p:nvSpPr>
        <p:spPr>
          <a:xfrm>
            <a:off x="1528926" y="6129301"/>
            <a:ext cx="7519403" cy="727621"/>
          </a:xfrm>
        </p:spPr>
        <p:txBody>
          <a:bodyPr/>
          <a:lstStyle/>
          <a:p>
            <a:r>
              <a:rPr lang="en-US" dirty="0"/>
              <a:t>*Using </a:t>
            </a:r>
            <a:r>
              <a:rPr lang="en-US"/>
              <a:t>extracellular MRI </a:t>
            </a:r>
            <a:r>
              <a:rPr lang="en-US" dirty="0"/>
              <a:t>contrast agents or </a:t>
            </a:r>
            <a:r>
              <a:rPr lang="en-US" dirty="0" err="1"/>
              <a:t>gadobenate</a:t>
            </a:r>
            <a:r>
              <a:rPr lang="en-US" dirty="0"/>
              <a:t> </a:t>
            </a:r>
            <a:r>
              <a:rPr lang="en-US" dirty="0" err="1"/>
              <a:t>dimeglumine</a:t>
            </a:r>
            <a:r>
              <a:rPr lang="en-US" dirty="0"/>
              <a:t>; </a:t>
            </a:r>
            <a:r>
              <a:rPr lang="en-US" baseline="30000" dirty="0"/>
              <a:t>†</a:t>
            </a:r>
            <a:r>
              <a:rPr lang="en-US" dirty="0"/>
              <a:t>Diagnostic criteria: APHE and washout on the portal venous phase; </a:t>
            </a:r>
            <a:r>
              <a:rPr lang="en-US" baseline="30000" dirty="0"/>
              <a:t>‡</a:t>
            </a:r>
            <a:r>
              <a:rPr lang="en-US" dirty="0"/>
              <a:t>Lesion &lt;1 cm stable for 12 months (three controls after 4 months) can be shifted back to regular 6-month surveillance; </a:t>
            </a:r>
            <a:r>
              <a:rPr lang="en-US" baseline="30000" dirty="0"/>
              <a:t>§</a:t>
            </a:r>
            <a:r>
              <a:rPr lang="en-US" dirty="0"/>
              <a:t>Diagnostic criteria: APHE and mild washout after 60 seconds; </a:t>
            </a:r>
            <a:r>
              <a:rPr lang="en-GB" baseline="30000" dirty="0"/>
              <a:t>‖</a:t>
            </a:r>
            <a:r>
              <a:rPr lang="en-GB" dirty="0"/>
              <a:t>Optional for centre-based programmes </a:t>
            </a:r>
          </a:p>
          <a:p>
            <a:r>
              <a:rPr lang="en-GB"/>
              <a:t>EASL CPG HCC. J Hepatol 2018; doi: 10.1016/j.jhep.2018.03.019</a:t>
            </a:r>
          </a:p>
        </p:txBody>
      </p:sp>
      <p:pic>
        <p:nvPicPr>
          <p:cNvPr id="5" name="Picture 4">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9898444" y="442233"/>
            <a:ext cx="381237" cy="377560"/>
          </a:xfrm>
          <a:prstGeom prst="rect">
            <a:avLst/>
          </a:prstGeom>
        </p:spPr>
      </p:pic>
      <p:sp>
        <p:nvSpPr>
          <p:cNvPr id="6" name="TextBox 5">
            <a:extLst>
              <a:ext uri="{FF2B5EF4-FFF2-40B4-BE49-F238E27FC236}">
                <a16:creationId xmlns:a16="http://schemas.microsoft.com/office/drawing/2014/main" xmlns="" id="{3A289888-924E-4EAD-9154-F023124E4456}"/>
              </a:ext>
            </a:extLst>
          </p:cNvPr>
          <p:cNvSpPr txBox="1"/>
          <p:nvPr/>
        </p:nvSpPr>
        <p:spPr>
          <a:xfrm>
            <a:off x="5242261" y="1315191"/>
            <a:ext cx="2113880" cy="234000"/>
          </a:xfrm>
          <a:prstGeom prst="rect">
            <a:avLst/>
          </a:prstGeom>
          <a:solidFill>
            <a:schemeClr val="tx2"/>
          </a:solidFill>
          <a:ln>
            <a:solidFill>
              <a:schemeClr val="tx2"/>
            </a:solidFill>
          </a:ln>
        </p:spPr>
        <p:txBody>
          <a:bodyPr wrap="none" lIns="18000" tIns="18000" rIns="18000" bIns="18000" rtlCol="0" anchor="ctr">
            <a:noAutofit/>
          </a:bodyPr>
          <a:lstStyle/>
          <a:p>
            <a:pPr algn="ctr"/>
            <a:r>
              <a:rPr lang="en-US" sz="1300" b="1" dirty="0">
                <a:solidFill>
                  <a:schemeClr val="bg1"/>
                </a:solidFill>
              </a:rPr>
              <a:t>Mass/nodule at imaging</a:t>
            </a:r>
            <a:endParaRPr lang="en-GB" sz="1300" b="1" dirty="0">
              <a:solidFill>
                <a:schemeClr val="bg1"/>
              </a:solidFill>
            </a:endParaRPr>
          </a:p>
        </p:txBody>
      </p:sp>
      <p:sp>
        <p:nvSpPr>
          <p:cNvPr id="7" name="TextBox 6">
            <a:extLst>
              <a:ext uri="{FF2B5EF4-FFF2-40B4-BE49-F238E27FC236}">
                <a16:creationId xmlns:a16="http://schemas.microsoft.com/office/drawing/2014/main" xmlns="" id="{AA12C620-6DDE-49A4-BF9B-3C089E0AC3A6}"/>
              </a:ext>
            </a:extLst>
          </p:cNvPr>
          <p:cNvSpPr txBox="1"/>
          <p:nvPr/>
        </p:nvSpPr>
        <p:spPr>
          <a:xfrm>
            <a:off x="1804723" y="1751955"/>
            <a:ext cx="3502556" cy="234000"/>
          </a:xfrm>
          <a:prstGeom prst="rect">
            <a:avLst/>
          </a:prstGeom>
          <a:noFill/>
          <a:ln>
            <a:solidFill>
              <a:schemeClr val="tx2"/>
            </a:solidFill>
          </a:ln>
        </p:spPr>
        <p:txBody>
          <a:bodyPr wrap="none" lIns="18000" tIns="18000" rIns="18000" bIns="18000" rtlCol="0" anchor="ctr">
            <a:noAutofit/>
          </a:bodyPr>
          <a:lstStyle/>
          <a:p>
            <a:pPr algn="ctr"/>
            <a:r>
              <a:rPr lang="en-US" sz="1300" dirty="0"/>
              <a:t>&lt;1 cm</a:t>
            </a:r>
            <a:endParaRPr lang="en-GB" sz="1300" dirty="0"/>
          </a:p>
        </p:txBody>
      </p:sp>
      <p:sp>
        <p:nvSpPr>
          <p:cNvPr id="8" name="TextBox 7">
            <a:extLst>
              <a:ext uri="{FF2B5EF4-FFF2-40B4-BE49-F238E27FC236}">
                <a16:creationId xmlns:a16="http://schemas.microsoft.com/office/drawing/2014/main" xmlns="" id="{6DD2F1B3-BEE0-4E16-BE3F-5CDAC69FB154}"/>
              </a:ext>
            </a:extLst>
          </p:cNvPr>
          <p:cNvSpPr txBox="1"/>
          <p:nvPr/>
        </p:nvSpPr>
        <p:spPr>
          <a:xfrm>
            <a:off x="6865096" y="1751956"/>
            <a:ext cx="3502556" cy="234000"/>
          </a:xfrm>
          <a:prstGeom prst="rect">
            <a:avLst/>
          </a:prstGeom>
          <a:noFill/>
          <a:ln>
            <a:solidFill>
              <a:schemeClr val="tx2"/>
            </a:solidFill>
          </a:ln>
        </p:spPr>
        <p:txBody>
          <a:bodyPr wrap="none" lIns="18000" tIns="18000" rIns="18000" bIns="18000" rtlCol="0" anchor="ctr">
            <a:noAutofit/>
          </a:bodyPr>
          <a:lstStyle/>
          <a:p>
            <a:pPr algn="ctr"/>
            <a:r>
              <a:rPr lang="en-US" sz="1300" dirty="0"/>
              <a:t>&gt;1 cm</a:t>
            </a:r>
            <a:endParaRPr lang="en-GB" sz="1300" dirty="0"/>
          </a:p>
        </p:txBody>
      </p:sp>
      <p:sp>
        <p:nvSpPr>
          <p:cNvPr id="9" name="TextBox 8">
            <a:extLst>
              <a:ext uri="{FF2B5EF4-FFF2-40B4-BE49-F238E27FC236}">
                <a16:creationId xmlns:a16="http://schemas.microsoft.com/office/drawing/2014/main" xmlns="" id="{D1D94002-27D7-4095-9ADA-D203E2BC0EAB}"/>
              </a:ext>
            </a:extLst>
          </p:cNvPr>
          <p:cNvSpPr txBox="1"/>
          <p:nvPr/>
        </p:nvSpPr>
        <p:spPr>
          <a:xfrm>
            <a:off x="1804723" y="2167591"/>
            <a:ext cx="3502556" cy="234000"/>
          </a:xfrm>
          <a:prstGeom prst="rect">
            <a:avLst/>
          </a:prstGeom>
          <a:noFill/>
          <a:ln>
            <a:solidFill>
              <a:schemeClr val="tx2"/>
            </a:solidFill>
          </a:ln>
        </p:spPr>
        <p:txBody>
          <a:bodyPr wrap="none" lIns="18000" tIns="18000" rIns="18000" bIns="18000" rtlCol="0" anchor="ctr">
            <a:noAutofit/>
          </a:bodyPr>
          <a:lstStyle/>
          <a:p>
            <a:pPr algn="ctr"/>
            <a:r>
              <a:rPr lang="en-US" sz="1300" dirty="0"/>
              <a:t>Repeat US at 4 months</a:t>
            </a:r>
            <a:endParaRPr lang="en-GB" sz="1300" dirty="0"/>
          </a:p>
        </p:txBody>
      </p:sp>
      <p:sp>
        <p:nvSpPr>
          <p:cNvPr id="10" name="TextBox 9">
            <a:extLst>
              <a:ext uri="{FF2B5EF4-FFF2-40B4-BE49-F238E27FC236}">
                <a16:creationId xmlns:a16="http://schemas.microsoft.com/office/drawing/2014/main" xmlns="" id="{E20628F7-E655-41D0-8F54-492D8A7F5FCE}"/>
              </a:ext>
            </a:extLst>
          </p:cNvPr>
          <p:cNvSpPr txBox="1"/>
          <p:nvPr/>
        </p:nvSpPr>
        <p:spPr>
          <a:xfrm>
            <a:off x="6865096" y="2147271"/>
            <a:ext cx="3502556" cy="468000"/>
          </a:xfrm>
          <a:prstGeom prst="rect">
            <a:avLst/>
          </a:prstGeom>
          <a:noFill/>
          <a:ln>
            <a:solidFill>
              <a:schemeClr val="tx2"/>
            </a:solidFill>
          </a:ln>
        </p:spPr>
        <p:txBody>
          <a:bodyPr wrap="none" lIns="18000" tIns="18000" rIns="18000" bIns="18000" rtlCol="0" anchor="ctr">
            <a:noAutofit/>
          </a:bodyPr>
          <a:lstStyle/>
          <a:p>
            <a:pPr algn="ctr"/>
            <a:r>
              <a:rPr lang="en-US" sz="1300" dirty="0"/>
              <a:t>Multiphasic contrast-enhanced CT or MRI,*</a:t>
            </a:r>
          </a:p>
          <a:p>
            <a:pPr algn="ctr"/>
            <a:r>
              <a:rPr lang="en-US" sz="1300" dirty="0"/>
              <a:t>or </a:t>
            </a:r>
            <a:r>
              <a:rPr lang="en-US" sz="1300" dirty="0" err="1"/>
              <a:t>gadoxetic</a:t>
            </a:r>
            <a:r>
              <a:rPr lang="en-US" sz="1300" dirty="0"/>
              <a:t>-enhanced MRI</a:t>
            </a:r>
            <a:r>
              <a:rPr lang="en-US" sz="1300" baseline="30000" dirty="0"/>
              <a:t>†</a:t>
            </a:r>
            <a:endParaRPr lang="en-GB" sz="1300" dirty="0"/>
          </a:p>
        </p:txBody>
      </p:sp>
      <p:sp>
        <p:nvSpPr>
          <p:cNvPr id="11" name="TextBox 10">
            <a:extLst>
              <a:ext uri="{FF2B5EF4-FFF2-40B4-BE49-F238E27FC236}">
                <a16:creationId xmlns:a16="http://schemas.microsoft.com/office/drawing/2014/main" xmlns="" id="{11780B61-B511-4C64-94E2-89EE51C10E34}"/>
              </a:ext>
            </a:extLst>
          </p:cNvPr>
          <p:cNvSpPr txBox="1"/>
          <p:nvPr/>
        </p:nvSpPr>
        <p:spPr>
          <a:xfrm>
            <a:off x="6865096" y="2781049"/>
            <a:ext cx="3502556" cy="468000"/>
          </a:xfrm>
          <a:prstGeom prst="rect">
            <a:avLst/>
          </a:prstGeom>
          <a:solidFill>
            <a:schemeClr val="tx2"/>
          </a:solidFill>
          <a:ln>
            <a:solidFill>
              <a:schemeClr val="tx2"/>
            </a:solidFill>
          </a:ln>
        </p:spPr>
        <p:txBody>
          <a:bodyPr wrap="none" lIns="18000" tIns="18000" rIns="18000" bIns="18000" rtlCol="0" anchor="ctr">
            <a:noAutofit/>
          </a:bodyPr>
          <a:lstStyle/>
          <a:p>
            <a:pPr algn="ctr"/>
            <a:r>
              <a:rPr lang="en-US" sz="1300" b="1" dirty="0">
                <a:solidFill>
                  <a:schemeClr val="bg1"/>
                </a:solidFill>
              </a:rPr>
              <a:t>1 positive technique:</a:t>
            </a:r>
            <a:br>
              <a:rPr lang="en-US" sz="1300" b="1" dirty="0">
                <a:solidFill>
                  <a:schemeClr val="bg1"/>
                </a:solidFill>
              </a:rPr>
            </a:br>
            <a:r>
              <a:rPr lang="en-US" sz="1300" b="1" dirty="0">
                <a:solidFill>
                  <a:schemeClr val="bg1"/>
                </a:solidFill>
              </a:rPr>
              <a:t>HCC imaging hallmarks</a:t>
            </a:r>
            <a:endParaRPr lang="en-GB" sz="1300" b="1" dirty="0">
              <a:solidFill>
                <a:schemeClr val="bg1"/>
              </a:solidFill>
            </a:endParaRPr>
          </a:p>
        </p:txBody>
      </p:sp>
      <p:sp>
        <p:nvSpPr>
          <p:cNvPr id="12" name="TextBox 11">
            <a:extLst>
              <a:ext uri="{FF2B5EF4-FFF2-40B4-BE49-F238E27FC236}">
                <a16:creationId xmlns:a16="http://schemas.microsoft.com/office/drawing/2014/main" xmlns="" id="{3E7063E1-64EB-45B2-AB3C-53CECD0E4B23}"/>
              </a:ext>
            </a:extLst>
          </p:cNvPr>
          <p:cNvSpPr txBox="1"/>
          <p:nvPr/>
        </p:nvSpPr>
        <p:spPr>
          <a:xfrm>
            <a:off x="6865096" y="3456984"/>
            <a:ext cx="1620000" cy="234000"/>
          </a:xfrm>
          <a:prstGeom prst="rect">
            <a:avLst/>
          </a:prstGeom>
          <a:noFill/>
          <a:ln>
            <a:solidFill>
              <a:schemeClr val="tx2"/>
            </a:solidFill>
          </a:ln>
        </p:spPr>
        <p:txBody>
          <a:bodyPr wrap="none" lIns="18000" tIns="18000" rIns="18000" bIns="18000" rtlCol="0" anchor="ctr">
            <a:noAutofit/>
          </a:bodyPr>
          <a:lstStyle/>
          <a:p>
            <a:pPr algn="ctr"/>
            <a:r>
              <a:rPr lang="en-US" sz="1300" b="1" dirty="0"/>
              <a:t>No</a:t>
            </a:r>
            <a:endParaRPr lang="en-GB" sz="1300" b="1" dirty="0"/>
          </a:p>
        </p:txBody>
      </p:sp>
      <p:sp>
        <p:nvSpPr>
          <p:cNvPr id="13" name="TextBox 12">
            <a:extLst>
              <a:ext uri="{FF2B5EF4-FFF2-40B4-BE49-F238E27FC236}">
                <a16:creationId xmlns:a16="http://schemas.microsoft.com/office/drawing/2014/main" xmlns="" id="{4DF16736-0522-4480-A389-26050F9634DB}"/>
              </a:ext>
            </a:extLst>
          </p:cNvPr>
          <p:cNvSpPr txBox="1"/>
          <p:nvPr/>
        </p:nvSpPr>
        <p:spPr>
          <a:xfrm>
            <a:off x="8747652" y="3456984"/>
            <a:ext cx="1620000" cy="234000"/>
          </a:xfrm>
          <a:prstGeom prst="rect">
            <a:avLst/>
          </a:prstGeom>
          <a:noFill/>
          <a:ln>
            <a:solidFill>
              <a:schemeClr val="tx2"/>
            </a:solidFill>
          </a:ln>
        </p:spPr>
        <p:txBody>
          <a:bodyPr wrap="none" lIns="18000" tIns="18000" rIns="18000" bIns="18000" rtlCol="0" anchor="ctr">
            <a:noAutofit/>
          </a:bodyPr>
          <a:lstStyle/>
          <a:p>
            <a:pPr algn="ctr"/>
            <a:r>
              <a:rPr lang="en-US" sz="1300" b="1"/>
              <a:t>Yes</a:t>
            </a:r>
            <a:endParaRPr lang="en-GB" sz="1300" b="1" baseline="30000" dirty="0"/>
          </a:p>
        </p:txBody>
      </p:sp>
      <p:sp>
        <p:nvSpPr>
          <p:cNvPr id="17" name="TextBox 16">
            <a:extLst>
              <a:ext uri="{FF2B5EF4-FFF2-40B4-BE49-F238E27FC236}">
                <a16:creationId xmlns:a16="http://schemas.microsoft.com/office/drawing/2014/main" xmlns="" id="{63A444F6-C655-4560-8CCA-270EA58CF1BE}"/>
              </a:ext>
            </a:extLst>
          </p:cNvPr>
          <p:cNvSpPr txBox="1"/>
          <p:nvPr/>
        </p:nvSpPr>
        <p:spPr>
          <a:xfrm>
            <a:off x="1806764" y="2675264"/>
            <a:ext cx="1620000" cy="468000"/>
          </a:xfrm>
          <a:prstGeom prst="rect">
            <a:avLst/>
          </a:prstGeom>
          <a:noFill/>
          <a:ln>
            <a:solidFill>
              <a:schemeClr val="tx2"/>
            </a:solidFill>
          </a:ln>
        </p:spPr>
        <p:txBody>
          <a:bodyPr wrap="none" lIns="18000" tIns="18000" rIns="18000" bIns="18000" rtlCol="0" anchor="ctr">
            <a:noAutofit/>
          </a:bodyPr>
          <a:lstStyle/>
          <a:p>
            <a:pPr algn="ctr"/>
            <a:r>
              <a:rPr lang="en-US" sz="1300" dirty="0"/>
              <a:t>Stable</a:t>
            </a:r>
            <a:r>
              <a:rPr lang="en-US" sz="1300" baseline="30000" dirty="0"/>
              <a:t>‡</a:t>
            </a:r>
            <a:endParaRPr lang="en-GB" sz="1300" b="1" dirty="0"/>
          </a:p>
        </p:txBody>
      </p:sp>
      <p:sp>
        <p:nvSpPr>
          <p:cNvPr id="18" name="TextBox 17">
            <a:extLst>
              <a:ext uri="{FF2B5EF4-FFF2-40B4-BE49-F238E27FC236}">
                <a16:creationId xmlns:a16="http://schemas.microsoft.com/office/drawing/2014/main" xmlns="" id="{CE553965-3EC0-443C-ABDE-9A64953E6477}"/>
              </a:ext>
            </a:extLst>
          </p:cNvPr>
          <p:cNvSpPr txBox="1"/>
          <p:nvPr/>
        </p:nvSpPr>
        <p:spPr>
          <a:xfrm>
            <a:off x="3689320" y="2675264"/>
            <a:ext cx="1620000" cy="468000"/>
          </a:xfrm>
          <a:prstGeom prst="rect">
            <a:avLst/>
          </a:prstGeom>
          <a:noFill/>
          <a:ln>
            <a:solidFill>
              <a:schemeClr val="tx2"/>
            </a:solidFill>
          </a:ln>
        </p:spPr>
        <p:txBody>
          <a:bodyPr wrap="none" lIns="18000" tIns="18000" rIns="18000" bIns="18000" rtlCol="0" anchor="ctr">
            <a:noAutofit/>
          </a:bodyPr>
          <a:lstStyle/>
          <a:p>
            <a:pPr algn="ctr"/>
            <a:r>
              <a:rPr lang="en-US" sz="1300" dirty="0"/>
              <a:t>Growing/changing</a:t>
            </a:r>
            <a:r>
              <a:rPr lang="en-GB" sz="1300" dirty="0"/>
              <a:t/>
            </a:r>
            <a:br>
              <a:rPr lang="en-GB" sz="1300" dirty="0"/>
            </a:br>
            <a:r>
              <a:rPr lang="en-GB" sz="1300" dirty="0"/>
              <a:t>pattern</a:t>
            </a:r>
            <a:endParaRPr lang="en-US" sz="1300" dirty="0"/>
          </a:p>
        </p:txBody>
      </p:sp>
      <p:sp>
        <p:nvSpPr>
          <p:cNvPr id="20" name="TextBox 19">
            <a:extLst>
              <a:ext uri="{FF2B5EF4-FFF2-40B4-BE49-F238E27FC236}">
                <a16:creationId xmlns:a16="http://schemas.microsoft.com/office/drawing/2014/main" xmlns="" id="{EFC022F5-318A-4FDE-8371-5AADDF76E6E2}"/>
              </a:ext>
            </a:extLst>
          </p:cNvPr>
          <p:cNvSpPr txBox="1"/>
          <p:nvPr/>
        </p:nvSpPr>
        <p:spPr>
          <a:xfrm>
            <a:off x="1914078" y="3952445"/>
            <a:ext cx="1881916" cy="468000"/>
          </a:xfrm>
          <a:prstGeom prst="rect">
            <a:avLst/>
          </a:prstGeom>
          <a:noFill/>
          <a:ln>
            <a:solidFill>
              <a:schemeClr val="tx2"/>
            </a:solidFill>
          </a:ln>
        </p:spPr>
        <p:txBody>
          <a:bodyPr wrap="none" lIns="18000" tIns="18000" rIns="18000" bIns="18000" rtlCol="0" anchor="ctr">
            <a:noAutofit/>
          </a:bodyPr>
          <a:lstStyle/>
          <a:p>
            <a:pPr algn="ctr"/>
            <a:r>
              <a:rPr lang="en-US" sz="1300" b="1" dirty="0"/>
              <a:t>Biopsy unclear:</a:t>
            </a:r>
          </a:p>
          <a:p>
            <a:pPr algn="ctr"/>
            <a:r>
              <a:rPr lang="en-US" sz="1300" b="1" dirty="0"/>
              <a:t>Consider re-biopsy</a:t>
            </a:r>
            <a:endParaRPr lang="en-GB" sz="1300" b="1" dirty="0"/>
          </a:p>
        </p:txBody>
      </p:sp>
      <p:sp>
        <p:nvSpPr>
          <p:cNvPr id="21" name="TextBox 20">
            <a:extLst>
              <a:ext uri="{FF2B5EF4-FFF2-40B4-BE49-F238E27FC236}">
                <a16:creationId xmlns:a16="http://schemas.microsoft.com/office/drawing/2014/main" xmlns="" id="{A288B321-9713-4CAF-8905-9609BEFE6B39}"/>
              </a:ext>
            </a:extLst>
          </p:cNvPr>
          <p:cNvSpPr txBox="1"/>
          <p:nvPr/>
        </p:nvSpPr>
        <p:spPr>
          <a:xfrm>
            <a:off x="5137163" y="3943865"/>
            <a:ext cx="4130292" cy="702000"/>
          </a:xfrm>
          <a:prstGeom prst="rect">
            <a:avLst/>
          </a:prstGeom>
          <a:noFill/>
          <a:ln>
            <a:solidFill>
              <a:schemeClr val="tx2"/>
            </a:solidFill>
          </a:ln>
        </p:spPr>
        <p:txBody>
          <a:bodyPr wrap="none" lIns="18000" tIns="18000" rIns="18000" bIns="18000" rtlCol="0" anchor="ctr">
            <a:noAutofit/>
          </a:bodyPr>
          <a:lstStyle/>
          <a:p>
            <a:pPr algn="ctr"/>
            <a:r>
              <a:rPr lang="en-US" sz="1300" dirty="0"/>
              <a:t>Use other modality: multiphasic contrast-enhanced </a:t>
            </a:r>
            <a:br>
              <a:rPr lang="en-US" sz="1300" dirty="0"/>
            </a:br>
            <a:r>
              <a:rPr lang="en-US" sz="1300" dirty="0"/>
              <a:t>CT or MRI,* or </a:t>
            </a:r>
            <a:r>
              <a:rPr lang="en-US" sz="1300" dirty="0" err="1"/>
              <a:t>gadoxetic</a:t>
            </a:r>
            <a:r>
              <a:rPr lang="en-US" sz="1300" dirty="0"/>
              <a:t>-enhanced MRI,</a:t>
            </a:r>
            <a:r>
              <a:rPr lang="en-US" sz="1300" baseline="30000" dirty="0"/>
              <a:t>†</a:t>
            </a:r>
            <a:br>
              <a:rPr lang="en-US" sz="1300" baseline="30000" dirty="0"/>
            </a:br>
            <a:r>
              <a:rPr lang="en-US" sz="1300" dirty="0"/>
              <a:t>or contrast-enhanced ultrasound</a:t>
            </a:r>
            <a:r>
              <a:rPr lang="en-US" sz="1300" baseline="30000" dirty="0"/>
              <a:t>§</a:t>
            </a:r>
            <a:endParaRPr lang="en-GB" sz="1300" dirty="0"/>
          </a:p>
        </p:txBody>
      </p:sp>
      <p:sp>
        <p:nvSpPr>
          <p:cNvPr id="22" name="TextBox 21">
            <a:extLst>
              <a:ext uri="{FF2B5EF4-FFF2-40B4-BE49-F238E27FC236}">
                <a16:creationId xmlns:a16="http://schemas.microsoft.com/office/drawing/2014/main" xmlns="" id="{B581F872-66CB-496A-B678-5DEC68E961F7}"/>
              </a:ext>
            </a:extLst>
          </p:cNvPr>
          <p:cNvSpPr txBox="1"/>
          <p:nvPr/>
        </p:nvSpPr>
        <p:spPr>
          <a:xfrm>
            <a:off x="9113642" y="3691431"/>
            <a:ext cx="344552" cy="252000"/>
          </a:xfrm>
          <a:prstGeom prst="rect">
            <a:avLst/>
          </a:prstGeom>
          <a:noFill/>
          <a:ln>
            <a:noFill/>
          </a:ln>
        </p:spPr>
        <p:txBody>
          <a:bodyPr wrap="none" lIns="18000" tIns="18000" rIns="18000" bIns="18000" rtlCol="0" anchor="ctr">
            <a:noAutofit/>
          </a:bodyPr>
          <a:lstStyle/>
          <a:p>
            <a:pPr algn="ctr"/>
            <a:r>
              <a:rPr lang="en-GB" sz="1800" baseline="30000" dirty="0"/>
              <a:t>‖</a:t>
            </a:r>
            <a:endParaRPr lang="en-GB" sz="1800" b="1" dirty="0"/>
          </a:p>
        </p:txBody>
      </p:sp>
      <p:sp>
        <p:nvSpPr>
          <p:cNvPr id="23" name="TextBox 22">
            <a:extLst>
              <a:ext uri="{FF2B5EF4-FFF2-40B4-BE49-F238E27FC236}">
                <a16:creationId xmlns:a16="http://schemas.microsoft.com/office/drawing/2014/main" xmlns="" id="{25A0A72C-9770-4363-8EA9-32282ED087A3}"/>
              </a:ext>
            </a:extLst>
          </p:cNvPr>
          <p:cNvSpPr txBox="1"/>
          <p:nvPr/>
        </p:nvSpPr>
        <p:spPr>
          <a:xfrm>
            <a:off x="5137163" y="4807924"/>
            <a:ext cx="4130292" cy="234000"/>
          </a:xfrm>
          <a:prstGeom prst="rect">
            <a:avLst/>
          </a:prstGeom>
          <a:solidFill>
            <a:schemeClr val="tx2"/>
          </a:solidFill>
          <a:ln>
            <a:solidFill>
              <a:schemeClr val="tx2"/>
            </a:solidFill>
          </a:ln>
        </p:spPr>
        <p:txBody>
          <a:bodyPr wrap="none" lIns="18000" tIns="18000" rIns="18000" bIns="18000" rtlCol="0" anchor="ctr">
            <a:noAutofit/>
          </a:bodyPr>
          <a:lstStyle/>
          <a:p>
            <a:pPr algn="ctr"/>
            <a:r>
              <a:rPr lang="en-US" sz="1300" b="1" dirty="0">
                <a:solidFill>
                  <a:schemeClr val="bg1"/>
                </a:solidFill>
              </a:rPr>
              <a:t>1 positive technique: HCC imaging hallmarks</a:t>
            </a:r>
            <a:endParaRPr lang="en-GB" sz="1300" b="1" dirty="0">
              <a:solidFill>
                <a:schemeClr val="bg1"/>
              </a:solidFill>
            </a:endParaRPr>
          </a:p>
        </p:txBody>
      </p:sp>
      <p:sp>
        <p:nvSpPr>
          <p:cNvPr id="24" name="TextBox 23">
            <a:extLst>
              <a:ext uri="{FF2B5EF4-FFF2-40B4-BE49-F238E27FC236}">
                <a16:creationId xmlns:a16="http://schemas.microsoft.com/office/drawing/2014/main" xmlns="" id="{3AD794B0-B4C6-496C-9726-D50788216700}"/>
              </a:ext>
            </a:extLst>
          </p:cNvPr>
          <p:cNvSpPr txBox="1"/>
          <p:nvPr/>
        </p:nvSpPr>
        <p:spPr>
          <a:xfrm>
            <a:off x="5435835" y="5246325"/>
            <a:ext cx="1620000" cy="234000"/>
          </a:xfrm>
          <a:prstGeom prst="rect">
            <a:avLst/>
          </a:prstGeom>
          <a:noFill/>
          <a:ln>
            <a:solidFill>
              <a:schemeClr val="tx2"/>
            </a:solidFill>
          </a:ln>
        </p:spPr>
        <p:txBody>
          <a:bodyPr wrap="none" lIns="18000" tIns="18000" rIns="18000" bIns="18000" rtlCol="0" anchor="ctr">
            <a:noAutofit/>
          </a:bodyPr>
          <a:lstStyle/>
          <a:p>
            <a:pPr algn="ctr"/>
            <a:r>
              <a:rPr lang="en-US" sz="1300" dirty="0"/>
              <a:t>No</a:t>
            </a:r>
            <a:endParaRPr lang="en-GB" sz="1300" dirty="0"/>
          </a:p>
        </p:txBody>
      </p:sp>
      <p:sp>
        <p:nvSpPr>
          <p:cNvPr id="25" name="TextBox 24">
            <a:extLst>
              <a:ext uri="{FF2B5EF4-FFF2-40B4-BE49-F238E27FC236}">
                <a16:creationId xmlns:a16="http://schemas.microsoft.com/office/drawing/2014/main" xmlns="" id="{F87DA91F-0DB4-48F5-86DB-DD0E956E9F93}"/>
              </a:ext>
            </a:extLst>
          </p:cNvPr>
          <p:cNvSpPr txBox="1"/>
          <p:nvPr/>
        </p:nvSpPr>
        <p:spPr>
          <a:xfrm>
            <a:off x="7318391" y="5246325"/>
            <a:ext cx="1620000" cy="252000"/>
          </a:xfrm>
          <a:prstGeom prst="rect">
            <a:avLst/>
          </a:prstGeom>
          <a:noFill/>
          <a:ln>
            <a:solidFill>
              <a:schemeClr val="tx2"/>
            </a:solidFill>
          </a:ln>
        </p:spPr>
        <p:txBody>
          <a:bodyPr wrap="none" lIns="18000" tIns="18000" rIns="18000" bIns="18000" rtlCol="0" anchor="ctr">
            <a:noAutofit/>
          </a:bodyPr>
          <a:lstStyle/>
          <a:p>
            <a:pPr algn="ctr"/>
            <a:r>
              <a:rPr lang="en-US" sz="1300" dirty="0"/>
              <a:t>Yes</a:t>
            </a:r>
            <a:endParaRPr lang="en-GB" sz="1300" dirty="0"/>
          </a:p>
        </p:txBody>
      </p:sp>
      <p:sp>
        <p:nvSpPr>
          <p:cNvPr id="26" name="TextBox 25">
            <a:extLst>
              <a:ext uri="{FF2B5EF4-FFF2-40B4-BE49-F238E27FC236}">
                <a16:creationId xmlns:a16="http://schemas.microsoft.com/office/drawing/2014/main" xmlns="" id="{05298959-894B-47CE-9B81-1702D4411070}"/>
              </a:ext>
            </a:extLst>
          </p:cNvPr>
          <p:cNvSpPr txBox="1"/>
          <p:nvPr/>
        </p:nvSpPr>
        <p:spPr>
          <a:xfrm>
            <a:off x="5435835" y="5616276"/>
            <a:ext cx="1620000" cy="234000"/>
          </a:xfrm>
          <a:prstGeom prst="rect">
            <a:avLst/>
          </a:prstGeom>
          <a:noFill/>
          <a:ln>
            <a:solidFill>
              <a:schemeClr val="tx2"/>
            </a:solidFill>
          </a:ln>
        </p:spPr>
        <p:txBody>
          <a:bodyPr wrap="none" lIns="18000" tIns="18000" rIns="18000" bIns="18000" rtlCol="0" anchor="ctr">
            <a:noAutofit/>
          </a:bodyPr>
          <a:lstStyle/>
          <a:p>
            <a:pPr algn="ctr"/>
            <a:r>
              <a:rPr lang="en-US" sz="1300" dirty="0"/>
              <a:t>Biopsy</a:t>
            </a:r>
            <a:endParaRPr lang="en-GB" sz="1300" dirty="0"/>
          </a:p>
        </p:txBody>
      </p:sp>
      <p:sp>
        <p:nvSpPr>
          <p:cNvPr id="27" name="TextBox 26">
            <a:extLst>
              <a:ext uri="{FF2B5EF4-FFF2-40B4-BE49-F238E27FC236}">
                <a16:creationId xmlns:a16="http://schemas.microsoft.com/office/drawing/2014/main" xmlns="" id="{9FD605A6-7209-4F6F-B718-532735C49EEA}"/>
              </a:ext>
            </a:extLst>
          </p:cNvPr>
          <p:cNvSpPr txBox="1"/>
          <p:nvPr/>
        </p:nvSpPr>
        <p:spPr>
          <a:xfrm>
            <a:off x="7318391" y="5616276"/>
            <a:ext cx="1620000" cy="234000"/>
          </a:xfrm>
          <a:prstGeom prst="rect">
            <a:avLst/>
          </a:prstGeom>
          <a:noFill/>
          <a:ln>
            <a:solidFill>
              <a:schemeClr val="tx2"/>
            </a:solidFill>
          </a:ln>
        </p:spPr>
        <p:txBody>
          <a:bodyPr wrap="none" lIns="18000" tIns="18000" rIns="18000" bIns="18000" rtlCol="0" anchor="ctr">
            <a:noAutofit/>
          </a:bodyPr>
          <a:lstStyle/>
          <a:p>
            <a:pPr algn="ctr"/>
            <a:r>
              <a:rPr lang="en-US" sz="1300" dirty="0"/>
              <a:t>HCC</a:t>
            </a:r>
            <a:endParaRPr lang="en-GB" sz="1300" dirty="0"/>
          </a:p>
        </p:txBody>
      </p:sp>
      <p:sp>
        <p:nvSpPr>
          <p:cNvPr id="28" name="TextBox 27">
            <a:extLst>
              <a:ext uri="{FF2B5EF4-FFF2-40B4-BE49-F238E27FC236}">
                <a16:creationId xmlns:a16="http://schemas.microsoft.com/office/drawing/2014/main" xmlns="" id="{EB375720-F946-460C-A8CC-A3E75E925751}"/>
              </a:ext>
            </a:extLst>
          </p:cNvPr>
          <p:cNvSpPr txBox="1"/>
          <p:nvPr/>
        </p:nvSpPr>
        <p:spPr>
          <a:xfrm>
            <a:off x="3071664" y="5382276"/>
            <a:ext cx="1703722" cy="468000"/>
          </a:xfrm>
          <a:prstGeom prst="rect">
            <a:avLst/>
          </a:prstGeom>
          <a:noFill/>
          <a:ln>
            <a:solidFill>
              <a:schemeClr val="tx2"/>
            </a:solidFill>
          </a:ln>
        </p:spPr>
        <p:txBody>
          <a:bodyPr wrap="none" lIns="18000" tIns="18000" rIns="18000" bIns="18000" rtlCol="0" anchor="ctr">
            <a:noAutofit/>
          </a:bodyPr>
          <a:lstStyle/>
          <a:p>
            <a:pPr algn="ctr"/>
            <a:r>
              <a:rPr lang="en-US" sz="1300" dirty="0"/>
              <a:t>Non-HCC malignancy/</a:t>
            </a:r>
          </a:p>
          <a:p>
            <a:pPr algn="ctr"/>
            <a:r>
              <a:rPr lang="en-US" sz="1300" dirty="0"/>
              <a:t>benign</a:t>
            </a:r>
            <a:endParaRPr lang="en-GB" sz="1300" dirty="0"/>
          </a:p>
        </p:txBody>
      </p:sp>
      <p:cxnSp>
        <p:nvCxnSpPr>
          <p:cNvPr id="30" name="Connector: Elbow 29">
            <a:extLst>
              <a:ext uri="{FF2B5EF4-FFF2-40B4-BE49-F238E27FC236}">
                <a16:creationId xmlns:a16="http://schemas.microsoft.com/office/drawing/2014/main" xmlns="" id="{CB0DC742-12EE-491D-8C48-05E2E277E56E}"/>
              </a:ext>
            </a:extLst>
          </p:cNvPr>
          <p:cNvCxnSpPr>
            <a:cxnSpLocks/>
            <a:stCxn id="6" idx="2"/>
            <a:endCxn id="8" idx="0"/>
          </p:cNvCxnSpPr>
          <p:nvPr/>
        </p:nvCxnSpPr>
        <p:spPr>
          <a:xfrm rot="16200000" flipH="1">
            <a:off x="7356406" y="491987"/>
            <a:ext cx="202765" cy="2317173"/>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xmlns="" id="{C16FE868-5B51-47BC-B363-3DF6601229CC}"/>
              </a:ext>
            </a:extLst>
          </p:cNvPr>
          <p:cNvCxnSpPr>
            <a:cxnSpLocks/>
            <a:stCxn id="6" idx="2"/>
            <a:endCxn id="7" idx="0"/>
          </p:cNvCxnSpPr>
          <p:nvPr/>
        </p:nvCxnSpPr>
        <p:spPr>
          <a:xfrm rot="5400000">
            <a:off x="4826219" y="278973"/>
            <a:ext cx="202764" cy="2743200"/>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97279153-D0F5-4788-BA9E-C8063E7EB226}"/>
              </a:ext>
            </a:extLst>
          </p:cNvPr>
          <p:cNvCxnSpPr>
            <a:cxnSpLocks/>
            <a:stCxn id="7" idx="2"/>
            <a:endCxn id="9" idx="0"/>
          </p:cNvCxnSpPr>
          <p:nvPr/>
        </p:nvCxnSpPr>
        <p:spPr>
          <a:xfrm>
            <a:off x="3556001" y="1985955"/>
            <a:ext cx="0" cy="1816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xmlns="" id="{B39597DB-F44E-4EEB-9EFE-F343309D72DB}"/>
              </a:ext>
            </a:extLst>
          </p:cNvPr>
          <p:cNvCxnSpPr>
            <a:cxnSpLocks/>
            <a:stCxn id="9" idx="2"/>
            <a:endCxn id="18" idx="0"/>
          </p:cNvCxnSpPr>
          <p:nvPr/>
        </p:nvCxnSpPr>
        <p:spPr>
          <a:xfrm rot="16200000" flipH="1">
            <a:off x="3890825" y="2066768"/>
            <a:ext cx="273673" cy="943319"/>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xmlns="" id="{5FE4BFC8-B487-4FC8-B125-2B5E12FDA4E5}"/>
              </a:ext>
            </a:extLst>
          </p:cNvPr>
          <p:cNvCxnSpPr>
            <a:cxnSpLocks/>
            <a:stCxn id="9" idx="2"/>
            <a:endCxn id="17" idx="0"/>
          </p:cNvCxnSpPr>
          <p:nvPr/>
        </p:nvCxnSpPr>
        <p:spPr>
          <a:xfrm rot="5400000">
            <a:off x="2949548" y="2068810"/>
            <a:ext cx="273673" cy="939237"/>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xmlns="" id="{FB32FDA1-C1EA-4916-A7C0-C8A75B5F6816}"/>
              </a:ext>
            </a:extLst>
          </p:cNvPr>
          <p:cNvCxnSpPr>
            <a:cxnSpLocks/>
            <a:stCxn id="8" idx="2"/>
            <a:endCxn id="10" idx="0"/>
          </p:cNvCxnSpPr>
          <p:nvPr/>
        </p:nvCxnSpPr>
        <p:spPr>
          <a:xfrm>
            <a:off x="8616374" y="1985957"/>
            <a:ext cx="0" cy="1613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xmlns="" id="{C5DC2132-F762-456D-A2EC-FA094BC7A5EB}"/>
              </a:ext>
            </a:extLst>
          </p:cNvPr>
          <p:cNvCxnSpPr>
            <a:cxnSpLocks/>
            <a:stCxn id="10" idx="2"/>
            <a:endCxn id="11" idx="0"/>
          </p:cNvCxnSpPr>
          <p:nvPr/>
        </p:nvCxnSpPr>
        <p:spPr>
          <a:xfrm>
            <a:off x="8616374" y="2615271"/>
            <a:ext cx="0" cy="1657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xmlns="" id="{0276826F-81F7-43AB-A015-16700E7057C0}"/>
              </a:ext>
            </a:extLst>
          </p:cNvPr>
          <p:cNvCxnSpPr>
            <a:cxnSpLocks/>
            <a:stCxn id="11" idx="2"/>
            <a:endCxn id="13" idx="0"/>
          </p:cNvCxnSpPr>
          <p:nvPr/>
        </p:nvCxnSpPr>
        <p:spPr>
          <a:xfrm rot="16200000" flipH="1">
            <a:off x="8983047" y="2882377"/>
            <a:ext cx="207935" cy="941278"/>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xmlns="" id="{7FE4D1F2-1140-406D-967F-46568F0322EF}"/>
              </a:ext>
            </a:extLst>
          </p:cNvPr>
          <p:cNvCxnSpPr>
            <a:cxnSpLocks/>
            <a:stCxn id="11" idx="2"/>
            <a:endCxn id="12" idx="0"/>
          </p:cNvCxnSpPr>
          <p:nvPr/>
        </p:nvCxnSpPr>
        <p:spPr>
          <a:xfrm rot="5400000">
            <a:off x="8041769" y="2882377"/>
            <a:ext cx="207935" cy="941278"/>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xmlns="" id="{9251DE59-258F-4001-87C1-A78C8E257EAF}"/>
              </a:ext>
            </a:extLst>
          </p:cNvPr>
          <p:cNvCxnSpPr>
            <a:cxnSpLocks/>
            <a:stCxn id="12" idx="2"/>
          </p:cNvCxnSpPr>
          <p:nvPr/>
        </p:nvCxnSpPr>
        <p:spPr>
          <a:xfrm>
            <a:off x="7675096" y="3690985"/>
            <a:ext cx="0" cy="2524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xmlns="" id="{3E913FF7-F123-435D-B672-37569C9B9988}"/>
              </a:ext>
            </a:extLst>
          </p:cNvPr>
          <p:cNvCxnSpPr>
            <a:cxnSpLocks/>
            <a:stCxn id="21" idx="2"/>
            <a:endCxn id="23" idx="0"/>
          </p:cNvCxnSpPr>
          <p:nvPr/>
        </p:nvCxnSpPr>
        <p:spPr>
          <a:xfrm>
            <a:off x="7202309" y="4645866"/>
            <a:ext cx="0" cy="1620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xmlns="" id="{A2375FCD-130D-4E3A-8F48-D522563ED0BA}"/>
              </a:ext>
            </a:extLst>
          </p:cNvPr>
          <p:cNvCxnSpPr>
            <a:cxnSpLocks/>
            <a:stCxn id="13" idx="2"/>
            <a:endCxn id="27" idx="3"/>
          </p:cNvCxnSpPr>
          <p:nvPr/>
        </p:nvCxnSpPr>
        <p:spPr>
          <a:xfrm rot="5400000">
            <a:off x="8226876" y="4402501"/>
            <a:ext cx="2042292" cy="61926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xmlns="" id="{38608524-85B2-4972-A78C-9F922179202D}"/>
              </a:ext>
            </a:extLst>
          </p:cNvPr>
          <p:cNvCxnSpPr>
            <a:cxnSpLocks/>
            <a:stCxn id="24" idx="2"/>
            <a:endCxn id="26" idx="0"/>
          </p:cNvCxnSpPr>
          <p:nvPr/>
        </p:nvCxnSpPr>
        <p:spPr>
          <a:xfrm>
            <a:off x="6245835" y="5480326"/>
            <a:ext cx="0" cy="1359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xmlns="" id="{67783376-00F8-4A06-8923-BEB05AA30577}"/>
              </a:ext>
            </a:extLst>
          </p:cNvPr>
          <p:cNvCxnSpPr>
            <a:cxnSpLocks/>
            <a:stCxn id="25" idx="2"/>
            <a:endCxn id="27" idx="0"/>
          </p:cNvCxnSpPr>
          <p:nvPr/>
        </p:nvCxnSpPr>
        <p:spPr>
          <a:xfrm>
            <a:off x="8128391" y="5498326"/>
            <a:ext cx="0" cy="1179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xmlns="" id="{1A688141-75EE-4FA5-A46D-233A54BF4F54}"/>
              </a:ext>
            </a:extLst>
          </p:cNvPr>
          <p:cNvCxnSpPr>
            <a:cxnSpLocks/>
            <a:stCxn id="26" idx="3"/>
            <a:endCxn id="27" idx="1"/>
          </p:cNvCxnSpPr>
          <p:nvPr/>
        </p:nvCxnSpPr>
        <p:spPr>
          <a:xfrm>
            <a:off x="7055835" y="5733276"/>
            <a:ext cx="26255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a:extLst>
              <a:ext uri="{FF2B5EF4-FFF2-40B4-BE49-F238E27FC236}">
                <a16:creationId xmlns:a16="http://schemas.microsoft.com/office/drawing/2014/main" xmlns="" id="{D93E2C63-CC40-4752-96AC-064BC72D2801}"/>
              </a:ext>
            </a:extLst>
          </p:cNvPr>
          <p:cNvCxnSpPr>
            <a:cxnSpLocks/>
            <a:stCxn id="23" idx="2"/>
            <a:endCxn id="24" idx="0"/>
          </p:cNvCxnSpPr>
          <p:nvPr/>
        </p:nvCxnSpPr>
        <p:spPr>
          <a:xfrm rot="5400000">
            <a:off x="6621873" y="4665887"/>
            <a:ext cx="204401" cy="956474"/>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xmlns="" id="{0CEFCB3E-5C65-4628-9FB8-F712EBBA5672}"/>
              </a:ext>
            </a:extLst>
          </p:cNvPr>
          <p:cNvCxnSpPr>
            <a:cxnSpLocks/>
            <a:stCxn id="23" idx="2"/>
            <a:endCxn id="25" idx="0"/>
          </p:cNvCxnSpPr>
          <p:nvPr/>
        </p:nvCxnSpPr>
        <p:spPr>
          <a:xfrm rot="16200000" flipH="1">
            <a:off x="7563151" y="4681083"/>
            <a:ext cx="204401" cy="926082"/>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xmlns="" id="{D5C83B3E-AB48-48A4-A345-BA92F954A968}"/>
              </a:ext>
            </a:extLst>
          </p:cNvPr>
          <p:cNvCxnSpPr>
            <a:cxnSpLocks/>
          </p:cNvCxnSpPr>
          <p:nvPr/>
        </p:nvCxnSpPr>
        <p:spPr>
          <a:xfrm flipH="1">
            <a:off x="4779645" y="5784076"/>
            <a:ext cx="6561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Freeform: Shape 93">
            <a:extLst>
              <a:ext uri="{FF2B5EF4-FFF2-40B4-BE49-F238E27FC236}">
                <a16:creationId xmlns:a16="http://schemas.microsoft.com/office/drawing/2014/main" xmlns="" id="{A609B7F2-944E-4BF6-B29F-5FFBD9AB1B15}"/>
              </a:ext>
            </a:extLst>
          </p:cNvPr>
          <p:cNvSpPr/>
          <p:nvPr/>
        </p:nvSpPr>
        <p:spPr>
          <a:xfrm>
            <a:off x="2867743" y="4419929"/>
            <a:ext cx="3382297" cy="1509448"/>
          </a:xfrm>
          <a:custGeom>
            <a:avLst/>
            <a:gdLst>
              <a:gd name="connsiteX0" fmla="*/ 3382297 w 3382297"/>
              <a:gd name="connsiteY0" fmla="*/ 1759974 h 1858297"/>
              <a:gd name="connsiteX1" fmla="*/ 3382297 w 3382297"/>
              <a:gd name="connsiteY1" fmla="*/ 1858297 h 1858297"/>
              <a:gd name="connsiteX2" fmla="*/ 0 w 3382297"/>
              <a:gd name="connsiteY2" fmla="*/ 1858297 h 1858297"/>
              <a:gd name="connsiteX3" fmla="*/ 0 w 3382297"/>
              <a:gd name="connsiteY3" fmla="*/ 0 h 1858297"/>
            </a:gdLst>
            <a:ahLst/>
            <a:cxnLst>
              <a:cxn ang="0">
                <a:pos x="connsiteX0" y="connsiteY0"/>
              </a:cxn>
              <a:cxn ang="0">
                <a:pos x="connsiteX1" y="connsiteY1"/>
              </a:cxn>
              <a:cxn ang="0">
                <a:pos x="connsiteX2" y="connsiteY2"/>
              </a:cxn>
              <a:cxn ang="0">
                <a:pos x="connsiteX3" y="connsiteY3"/>
              </a:cxn>
            </a:cxnLst>
            <a:rect l="l" t="t" r="r" b="b"/>
            <a:pathLst>
              <a:path w="3382297" h="1858297">
                <a:moveTo>
                  <a:pt x="3382297" y="1759974"/>
                </a:moveTo>
                <a:lnTo>
                  <a:pt x="3382297" y="1858297"/>
                </a:lnTo>
                <a:lnTo>
                  <a:pt x="0" y="1858297"/>
                </a:lnTo>
                <a:lnTo>
                  <a:pt x="0" y="0"/>
                </a:lnTo>
              </a:path>
            </a:pathLst>
          </a:custGeom>
          <a:noFill/>
          <a:ln w="19050">
            <a:solidFill>
              <a:schemeClr val="tx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5" name="Freeform: Shape 94">
            <a:extLst>
              <a:ext uri="{FF2B5EF4-FFF2-40B4-BE49-F238E27FC236}">
                <a16:creationId xmlns:a16="http://schemas.microsoft.com/office/drawing/2014/main" xmlns="" id="{EA5B90C6-92E7-4D36-A60E-28A79E63B4AC}"/>
              </a:ext>
            </a:extLst>
          </p:cNvPr>
          <p:cNvSpPr/>
          <p:nvPr/>
        </p:nvSpPr>
        <p:spPr>
          <a:xfrm>
            <a:off x="4927601" y="3576320"/>
            <a:ext cx="1939925" cy="2115312"/>
          </a:xfrm>
          <a:custGeom>
            <a:avLst/>
            <a:gdLst>
              <a:gd name="connsiteX0" fmla="*/ 1930400 w 1930400"/>
              <a:gd name="connsiteY0" fmla="*/ 0 h 2479040"/>
              <a:gd name="connsiteX1" fmla="*/ 0 w 1930400"/>
              <a:gd name="connsiteY1" fmla="*/ 0 h 2479040"/>
              <a:gd name="connsiteX2" fmla="*/ 0 w 1930400"/>
              <a:gd name="connsiteY2" fmla="*/ 2479040 h 2479040"/>
              <a:gd name="connsiteX3" fmla="*/ 538480 w 1930400"/>
              <a:gd name="connsiteY3" fmla="*/ 2479040 h 2479040"/>
              <a:gd name="connsiteX0" fmla="*/ 1930400 w 1930400"/>
              <a:gd name="connsiteY0" fmla="*/ 0 h 2479040"/>
              <a:gd name="connsiteX1" fmla="*/ 0 w 1930400"/>
              <a:gd name="connsiteY1" fmla="*/ 0 h 2479040"/>
              <a:gd name="connsiteX2" fmla="*/ 0 w 1930400"/>
              <a:gd name="connsiteY2" fmla="*/ 2479040 h 2479040"/>
              <a:gd name="connsiteX3" fmla="*/ 506095 w 1930400"/>
              <a:gd name="connsiteY3" fmla="*/ 2477103 h 2479040"/>
              <a:gd name="connsiteX0" fmla="*/ 1930400 w 1930400"/>
              <a:gd name="connsiteY0" fmla="*/ 0 h 2479040"/>
              <a:gd name="connsiteX1" fmla="*/ 0 w 1930400"/>
              <a:gd name="connsiteY1" fmla="*/ 0 h 2479040"/>
              <a:gd name="connsiteX2" fmla="*/ 0 w 1930400"/>
              <a:gd name="connsiteY2" fmla="*/ 2479040 h 2479040"/>
              <a:gd name="connsiteX3" fmla="*/ 506095 w 1930400"/>
              <a:gd name="connsiteY3" fmla="*/ 2479040 h 2479040"/>
              <a:gd name="connsiteX0" fmla="*/ 1932305 w 1932305"/>
              <a:gd name="connsiteY0" fmla="*/ 0 h 2479040"/>
              <a:gd name="connsiteX1" fmla="*/ 0 w 1932305"/>
              <a:gd name="connsiteY1" fmla="*/ 0 h 2479040"/>
              <a:gd name="connsiteX2" fmla="*/ 0 w 1932305"/>
              <a:gd name="connsiteY2" fmla="*/ 2479040 h 2479040"/>
              <a:gd name="connsiteX3" fmla="*/ 506095 w 1932305"/>
              <a:gd name="connsiteY3" fmla="*/ 2479040 h 2479040"/>
              <a:gd name="connsiteX0" fmla="*/ 1939925 w 1939925"/>
              <a:gd name="connsiteY0" fmla="*/ 0 h 2479040"/>
              <a:gd name="connsiteX1" fmla="*/ 0 w 1939925"/>
              <a:gd name="connsiteY1" fmla="*/ 0 h 2479040"/>
              <a:gd name="connsiteX2" fmla="*/ 0 w 1939925"/>
              <a:gd name="connsiteY2" fmla="*/ 2479040 h 2479040"/>
              <a:gd name="connsiteX3" fmla="*/ 506095 w 1939925"/>
              <a:gd name="connsiteY3" fmla="*/ 2479040 h 2479040"/>
            </a:gdLst>
            <a:ahLst/>
            <a:cxnLst>
              <a:cxn ang="0">
                <a:pos x="connsiteX0" y="connsiteY0"/>
              </a:cxn>
              <a:cxn ang="0">
                <a:pos x="connsiteX1" y="connsiteY1"/>
              </a:cxn>
              <a:cxn ang="0">
                <a:pos x="connsiteX2" y="connsiteY2"/>
              </a:cxn>
              <a:cxn ang="0">
                <a:pos x="connsiteX3" y="connsiteY3"/>
              </a:cxn>
            </a:cxnLst>
            <a:rect l="l" t="t" r="r" b="b"/>
            <a:pathLst>
              <a:path w="1939925" h="2479040">
                <a:moveTo>
                  <a:pt x="1939925" y="0"/>
                </a:moveTo>
                <a:lnTo>
                  <a:pt x="0" y="0"/>
                </a:lnTo>
                <a:lnTo>
                  <a:pt x="0" y="2479040"/>
                </a:lnTo>
                <a:lnTo>
                  <a:pt x="506095" y="2479040"/>
                </a:lnTo>
              </a:path>
            </a:pathLst>
          </a:custGeom>
          <a:noFill/>
          <a:ln w="19050">
            <a:solidFill>
              <a:schemeClr val="tx1"/>
            </a:solidFill>
            <a:prstDash val="dash"/>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7" name="Freeform: Shape 96">
            <a:extLst>
              <a:ext uri="{FF2B5EF4-FFF2-40B4-BE49-F238E27FC236}">
                <a16:creationId xmlns:a16="http://schemas.microsoft.com/office/drawing/2014/main" xmlns="" id="{2FE7DB35-D8B6-4803-986A-3F4D9381F79F}"/>
              </a:ext>
            </a:extLst>
          </p:cNvPr>
          <p:cNvSpPr/>
          <p:nvPr/>
        </p:nvSpPr>
        <p:spPr>
          <a:xfrm>
            <a:off x="4932680" y="3703320"/>
            <a:ext cx="4277360" cy="142240"/>
          </a:xfrm>
          <a:custGeom>
            <a:avLst/>
            <a:gdLst>
              <a:gd name="connsiteX0" fmla="*/ 4277360 w 4277360"/>
              <a:gd name="connsiteY0" fmla="*/ 0 h 142240"/>
              <a:gd name="connsiteX1" fmla="*/ 4277360 w 4277360"/>
              <a:gd name="connsiteY1" fmla="*/ 142240 h 142240"/>
              <a:gd name="connsiteX2" fmla="*/ 0 w 4277360"/>
              <a:gd name="connsiteY2" fmla="*/ 142240 h 142240"/>
            </a:gdLst>
            <a:ahLst/>
            <a:cxnLst>
              <a:cxn ang="0">
                <a:pos x="connsiteX0" y="connsiteY0"/>
              </a:cxn>
              <a:cxn ang="0">
                <a:pos x="connsiteX1" y="connsiteY1"/>
              </a:cxn>
              <a:cxn ang="0">
                <a:pos x="connsiteX2" y="connsiteY2"/>
              </a:cxn>
            </a:cxnLst>
            <a:rect l="l" t="t" r="r" b="b"/>
            <a:pathLst>
              <a:path w="4277360" h="142240">
                <a:moveTo>
                  <a:pt x="4277360" y="0"/>
                </a:moveTo>
                <a:lnTo>
                  <a:pt x="4277360" y="142240"/>
                </a:lnTo>
                <a:lnTo>
                  <a:pt x="0" y="142240"/>
                </a:lnTo>
              </a:path>
            </a:pathLst>
          </a:custGeom>
          <a:noFill/>
          <a:ln w="19050">
            <a:solidFill>
              <a:schemeClr val="tx1"/>
            </a:solidFill>
            <a:prstDash val="dash"/>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8" name="Freeform: Shape 97">
            <a:extLst>
              <a:ext uri="{FF2B5EF4-FFF2-40B4-BE49-F238E27FC236}">
                <a16:creationId xmlns:a16="http://schemas.microsoft.com/office/drawing/2014/main" xmlns="" id="{23FDD6A2-DFA8-40FA-966A-ACD2B2AA8D7A}"/>
              </a:ext>
            </a:extLst>
          </p:cNvPr>
          <p:cNvSpPr/>
          <p:nvPr/>
        </p:nvSpPr>
        <p:spPr>
          <a:xfrm>
            <a:off x="5313680" y="2357120"/>
            <a:ext cx="1544320" cy="563880"/>
          </a:xfrm>
          <a:custGeom>
            <a:avLst/>
            <a:gdLst>
              <a:gd name="connsiteX0" fmla="*/ 0 w 1544320"/>
              <a:gd name="connsiteY0" fmla="*/ 563880 h 563880"/>
              <a:gd name="connsiteX1" fmla="*/ 889000 w 1544320"/>
              <a:gd name="connsiteY1" fmla="*/ 563880 h 563880"/>
              <a:gd name="connsiteX2" fmla="*/ 889000 w 1544320"/>
              <a:gd name="connsiteY2" fmla="*/ 0 h 563880"/>
              <a:gd name="connsiteX3" fmla="*/ 1544320 w 1544320"/>
              <a:gd name="connsiteY3" fmla="*/ 0 h 563880"/>
            </a:gdLst>
            <a:ahLst/>
            <a:cxnLst>
              <a:cxn ang="0">
                <a:pos x="connsiteX0" y="connsiteY0"/>
              </a:cxn>
              <a:cxn ang="0">
                <a:pos x="connsiteX1" y="connsiteY1"/>
              </a:cxn>
              <a:cxn ang="0">
                <a:pos x="connsiteX2" y="connsiteY2"/>
              </a:cxn>
              <a:cxn ang="0">
                <a:pos x="connsiteX3" y="connsiteY3"/>
              </a:cxn>
            </a:cxnLst>
            <a:rect l="l" t="t" r="r" b="b"/>
            <a:pathLst>
              <a:path w="1544320" h="563880">
                <a:moveTo>
                  <a:pt x="0" y="563880"/>
                </a:moveTo>
                <a:lnTo>
                  <a:pt x="889000" y="563880"/>
                </a:lnTo>
                <a:lnTo>
                  <a:pt x="889000" y="0"/>
                </a:lnTo>
                <a:lnTo>
                  <a:pt x="1544320" y="0"/>
                </a:lnTo>
              </a:path>
            </a:pathLst>
          </a:custGeom>
          <a:noFill/>
          <a:ln w="19050">
            <a:solidFill>
              <a:schemeClr val="tx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9" name="Freeform: Shape 98">
            <a:extLst>
              <a:ext uri="{FF2B5EF4-FFF2-40B4-BE49-F238E27FC236}">
                <a16:creationId xmlns:a16="http://schemas.microsoft.com/office/drawing/2014/main" xmlns="" id="{EC211F2B-1E9B-48B7-978C-563393973242}"/>
              </a:ext>
            </a:extLst>
          </p:cNvPr>
          <p:cNvSpPr/>
          <p:nvPr/>
        </p:nvSpPr>
        <p:spPr>
          <a:xfrm>
            <a:off x="2182368" y="2399792"/>
            <a:ext cx="0" cy="268224"/>
          </a:xfrm>
          <a:custGeom>
            <a:avLst/>
            <a:gdLst>
              <a:gd name="connsiteX0" fmla="*/ 0 w 0"/>
              <a:gd name="connsiteY0" fmla="*/ 268224 h 268224"/>
              <a:gd name="connsiteX1" fmla="*/ 0 w 0"/>
              <a:gd name="connsiteY1" fmla="*/ 0 h 268224"/>
            </a:gdLst>
            <a:ahLst/>
            <a:cxnLst>
              <a:cxn ang="0">
                <a:pos x="connsiteX0" y="connsiteY0"/>
              </a:cxn>
              <a:cxn ang="0">
                <a:pos x="connsiteX1" y="connsiteY1"/>
              </a:cxn>
            </a:cxnLst>
            <a:rect l="l" t="t" r="r" b="b"/>
            <a:pathLst>
              <a:path h="268224">
                <a:moveTo>
                  <a:pt x="0" y="268224"/>
                </a:moveTo>
                <a:lnTo>
                  <a:pt x="0" y="0"/>
                </a:lnTo>
              </a:path>
            </a:pathLst>
          </a:custGeom>
          <a:noFill/>
          <a:ln w="19050">
            <a:solidFill>
              <a:schemeClr val="tx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0" name="Freeform: Shape 99">
            <a:extLst>
              <a:ext uri="{FF2B5EF4-FFF2-40B4-BE49-F238E27FC236}">
                <a16:creationId xmlns:a16="http://schemas.microsoft.com/office/drawing/2014/main" xmlns="" id="{F74E6F19-7656-4567-985C-1EEA0D53043F}"/>
              </a:ext>
            </a:extLst>
          </p:cNvPr>
          <p:cNvSpPr/>
          <p:nvPr/>
        </p:nvSpPr>
        <p:spPr>
          <a:xfrm>
            <a:off x="1667509" y="2286635"/>
            <a:ext cx="243969" cy="1887093"/>
          </a:xfrm>
          <a:custGeom>
            <a:avLst/>
            <a:gdLst>
              <a:gd name="connsiteX0" fmla="*/ 280416 w 280416"/>
              <a:gd name="connsiteY0" fmla="*/ 1932432 h 1932432"/>
              <a:gd name="connsiteX1" fmla="*/ 0 w 280416"/>
              <a:gd name="connsiteY1" fmla="*/ 1932432 h 1932432"/>
              <a:gd name="connsiteX2" fmla="*/ 0 w 280416"/>
              <a:gd name="connsiteY2" fmla="*/ 0 h 1932432"/>
              <a:gd name="connsiteX3" fmla="*/ 182880 w 280416"/>
              <a:gd name="connsiteY3" fmla="*/ 0 h 1932432"/>
              <a:gd name="connsiteX0" fmla="*/ 288036 w 288036"/>
              <a:gd name="connsiteY0" fmla="*/ 1930490 h 1932432"/>
              <a:gd name="connsiteX1" fmla="*/ 0 w 288036"/>
              <a:gd name="connsiteY1" fmla="*/ 1932432 h 1932432"/>
              <a:gd name="connsiteX2" fmla="*/ 0 w 288036"/>
              <a:gd name="connsiteY2" fmla="*/ 0 h 1932432"/>
              <a:gd name="connsiteX3" fmla="*/ 182880 w 288036"/>
              <a:gd name="connsiteY3" fmla="*/ 0 h 1932432"/>
              <a:gd name="connsiteX0" fmla="*/ 288036 w 288036"/>
              <a:gd name="connsiteY0" fmla="*/ 1936316 h 1936316"/>
              <a:gd name="connsiteX1" fmla="*/ 0 w 288036"/>
              <a:gd name="connsiteY1" fmla="*/ 1932432 h 1936316"/>
              <a:gd name="connsiteX2" fmla="*/ 0 w 288036"/>
              <a:gd name="connsiteY2" fmla="*/ 0 h 1936316"/>
              <a:gd name="connsiteX3" fmla="*/ 182880 w 288036"/>
              <a:gd name="connsiteY3" fmla="*/ 0 h 1936316"/>
              <a:gd name="connsiteX0" fmla="*/ 289941 w 289941"/>
              <a:gd name="connsiteY0" fmla="*/ 1932432 h 1932432"/>
              <a:gd name="connsiteX1" fmla="*/ 0 w 289941"/>
              <a:gd name="connsiteY1" fmla="*/ 1932432 h 1932432"/>
              <a:gd name="connsiteX2" fmla="*/ 0 w 289941"/>
              <a:gd name="connsiteY2" fmla="*/ 0 h 1932432"/>
              <a:gd name="connsiteX3" fmla="*/ 182880 w 289941"/>
              <a:gd name="connsiteY3" fmla="*/ 0 h 1932432"/>
            </a:gdLst>
            <a:ahLst/>
            <a:cxnLst>
              <a:cxn ang="0">
                <a:pos x="connsiteX0" y="connsiteY0"/>
              </a:cxn>
              <a:cxn ang="0">
                <a:pos x="connsiteX1" y="connsiteY1"/>
              </a:cxn>
              <a:cxn ang="0">
                <a:pos x="connsiteX2" y="connsiteY2"/>
              </a:cxn>
              <a:cxn ang="0">
                <a:pos x="connsiteX3" y="connsiteY3"/>
              </a:cxn>
            </a:cxnLst>
            <a:rect l="l" t="t" r="r" b="b"/>
            <a:pathLst>
              <a:path w="289941" h="1932432">
                <a:moveTo>
                  <a:pt x="289941" y="1932432"/>
                </a:moveTo>
                <a:lnTo>
                  <a:pt x="0" y="1932432"/>
                </a:lnTo>
                <a:lnTo>
                  <a:pt x="0" y="0"/>
                </a:lnTo>
                <a:lnTo>
                  <a:pt x="182880" y="0"/>
                </a:lnTo>
              </a:path>
            </a:pathLst>
          </a:custGeom>
          <a:noFill/>
          <a:ln w="19050">
            <a:solidFill>
              <a:schemeClr val="tx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5647647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xmlns="" id="{10CB022A-D97C-8643-8C3F-7E2BE0ABD3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883" y="354419"/>
            <a:ext cx="10871791" cy="6370674"/>
          </a:xfrm>
          <a:prstGeom prst="rect">
            <a:avLst/>
          </a:prstGeom>
        </p:spPr>
      </p:pic>
    </p:spTree>
    <p:extLst>
      <p:ext uri="{BB962C8B-B14F-4D97-AF65-F5344CB8AC3E}">
        <p14:creationId xmlns:p14="http://schemas.microsoft.com/office/powerpoint/2010/main" val="3426865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0FF14A96-D7FC-E64D-BF4C-364599B18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234073" y="-1665769"/>
            <a:ext cx="5936509" cy="10189538"/>
          </a:xfrm>
          <a:prstGeom prst="rect">
            <a:avLst/>
          </a:prstGeom>
        </p:spPr>
      </p:pic>
    </p:spTree>
    <p:extLst>
      <p:ext uri="{BB962C8B-B14F-4D97-AF65-F5344CB8AC3E}">
        <p14:creationId xmlns:p14="http://schemas.microsoft.com/office/powerpoint/2010/main" val="27210983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C4504E27-3D97-2249-A00E-B757ECE1D6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209" y="443023"/>
            <a:ext cx="11004698" cy="5839047"/>
          </a:xfrm>
          <a:prstGeom prst="rect">
            <a:avLst/>
          </a:prstGeom>
        </p:spPr>
      </p:pic>
    </p:spTree>
    <p:extLst>
      <p:ext uri="{BB962C8B-B14F-4D97-AF65-F5344CB8AC3E}">
        <p14:creationId xmlns:p14="http://schemas.microsoft.com/office/powerpoint/2010/main" val="15134100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84560F6F-D1B9-154B-8B31-9743D9F27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186" y="132908"/>
            <a:ext cx="10862930" cy="6725092"/>
          </a:xfrm>
          <a:prstGeom prst="rect">
            <a:avLst/>
          </a:prstGeom>
        </p:spPr>
      </p:pic>
    </p:spTree>
    <p:extLst>
      <p:ext uri="{BB962C8B-B14F-4D97-AF65-F5344CB8AC3E}">
        <p14:creationId xmlns:p14="http://schemas.microsoft.com/office/powerpoint/2010/main" val="3416156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B84C46F1-126C-D943-88BE-DD1AD379A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892942" y="-1528430"/>
            <a:ext cx="6406116" cy="10136372"/>
          </a:xfrm>
          <a:prstGeom prst="rect">
            <a:avLst/>
          </a:prstGeom>
        </p:spPr>
      </p:pic>
    </p:spTree>
    <p:extLst>
      <p:ext uri="{BB962C8B-B14F-4D97-AF65-F5344CB8AC3E}">
        <p14:creationId xmlns:p14="http://schemas.microsoft.com/office/powerpoint/2010/main" val="3644359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89755F9A-9D5E-3C44-8E06-30531DAD3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499881" y="-2206252"/>
            <a:ext cx="6202329" cy="11181908"/>
          </a:xfrm>
          <a:prstGeom prst="rect">
            <a:avLst/>
          </a:prstGeom>
        </p:spPr>
      </p:pic>
    </p:spTree>
    <p:extLst>
      <p:ext uri="{BB962C8B-B14F-4D97-AF65-F5344CB8AC3E}">
        <p14:creationId xmlns:p14="http://schemas.microsoft.com/office/powerpoint/2010/main" val="3083268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xmlns="" id="{6E8E9688-607C-9748-820E-182915600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512" y="1887390"/>
            <a:ext cx="10177941" cy="1541610"/>
          </a:xfrm>
          <a:prstGeom prst="rect">
            <a:avLst/>
          </a:prstGeom>
        </p:spPr>
      </p:pic>
    </p:spTree>
    <p:extLst>
      <p:ext uri="{BB962C8B-B14F-4D97-AF65-F5344CB8AC3E}">
        <p14:creationId xmlns:p14="http://schemas.microsoft.com/office/powerpoint/2010/main" val="2844816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481ABBA-A384-A248-9729-1EB96ABCF156}"/>
              </a:ext>
            </a:extLst>
          </p:cNvPr>
          <p:cNvSpPr txBox="1"/>
          <p:nvPr/>
        </p:nvSpPr>
        <p:spPr>
          <a:xfrm>
            <a:off x="1275906" y="1245138"/>
            <a:ext cx="10464209" cy="1569660"/>
          </a:xfrm>
          <a:prstGeom prst="rect">
            <a:avLst/>
          </a:prstGeom>
          <a:noFill/>
        </p:spPr>
        <p:txBody>
          <a:bodyPr wrap="square">
            <a:spAutoFit/>
          </a:bodyPr>
          <a:lstStyle/>
          <a:p>
            <a:r>
              <a:rPr lang="en-US" sz="3200" b="1">
                <a:solidFill>
                  <a:srgbClr val="00B050"/>
                </a:solidFill>
              </a:rPr>
              <a:t>sustained hepatic inflammation</a:t>
            </a:r>
            <a:endParaRPr lang="en-GB" sz="3200" b="1">
              <a:solidFill>
                <a:srgbClr val="00B050"/>
              </a:solidFill>
            </a:endParaRPr>
          </a:p>
          <a:p>
            <a:r>
              <a:rPr lang="en-US" sz="3200" b="1">
                <a:solidFill>
                  <a:srgbClr val="00B050"/>
                </a:solidFill>
              </a:rPr>
              <a:t>Fibrosis</a:t>
            </a:r>
            <a:endParaRPr lang="en-GB" sz="3200" b="1">
              <a:solidFill>
                <a:srgbClr val="00B050"/>
              </a:solidFill>
            </a:endParaRPr>
          </a:p>
          <a:p>
            <a:r>
              <a:rPr lang="en-US" sz="3200" b="1">
                <a:solidFill>
                  <a:srgbClr val="00B050"/>
                </a:solidFill>
              </a:rPr>
              <a:t>aberrant  hepatocyte  regeneration</a:t>
            </a:r>
          </a:p>
        </p:txBody>
      </p:sp>
      <p:cxnSp>
        <p:nvCxnSpPr>
          <p:cNvPr id="4" name="Straight Arrow Connector 3">
            <a:extLst>
              <a:ext uri="{FF2B5EF4-FFF2-40B4-BE49-F238E27FC236}">
                <a16:creationId xmlns:a16="http://schemas.microsoft.com/office/drawing/2014/main" xmlns="" id="{6B007AC1-918C-804A-A673-E44F3FB5509B}"/>
              </a:ext>
            </a:extLst>
          </p:cNvPr>
          <p:cNvCxnSpPr>
            <a:cxnSpLocks/>
          </p:cNvCxnSpPr>
          <p:nvPr/>
        </p:nvCxnSpPr>
        <p:spPr>
          <a:xfrm>
            <a:off x="4049233" y="2915093"/>
            <a:ext cx="0" cy="513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30457245-FBF2-4243-AF30-E218D71336A0}"/>
              </a:ext>
            </a:extLst>
          </p:cNvPr>
          <p:cNvSpPr/>
          <p:nvPr/>
        </p:nvSpPr>
        <p:spPr>
          <a:xfrm>
            <a:off x="2223979" y="3529296"/>
            <a:ext cx="3588482" cy="830054"/>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rgbClr val="00B050"/>
                </a:solidFill>
              </a:rPr>
              <a:t>Cirrhosis</a:t>
            </a:r>
            <a:endParaRPr lang="en-US" sz="3200" b="1">
              <a:solidFill>
                <a:srgbClr val="00B050"/>
              </a:solidFill>
            </a:endParaRPr>
          </a:p>
        </p:txBody>
      </p:sp>
      <p:cxnSp>
        <p:nvCxnSpPr>
          <p:cNvPr id="10" name="Straight Arrow Connector 9">
            <a:extLst>
              <a:ext uri="{FF2B5EF4-FFF2-40B4-BE49-F238E27FC236}">
                <a16:creationId xmlns:a16="http://schemas.microsoft.com/office/drawing/2014/main" xmlns="" id="{975131CC-4FE8-5241-9A0E-6775C1E41B3F}"/>
              </a:ext>
            </a:extLst>
          </p:cNvPr>
          <p:cNvCxnSpPr>
            <a:cxnSpLocks/>
          </p:cNvCxnSpPr>
          <p:nvPr/>
        </p:nvCxnSpPr>
        <p:spPr>
          <a:xfrm>
            <a:off x="4018220" y="4545419"/>
            <a:ext cx="0" cy="567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EBC7441A-B56B-904B-8265-6238347F1DA5}"/>
              </a:ext>
            </a:extLst>
          </p:cNvPr>
          <p:cNvSpPr/>
          <p:nvPr/>
        </p:nvSpPr>
        <p:spPr>
          <a:xfrm>
            <a:off x="2294856" y="5112488"/>
            <a:ext cx="3588482" cy="830054"/>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rgbClr val="00B050"/>
                </a:solidFill>
              </a:rPr>
              <a:t>Dysplastic nodules</a:t>
            </a:r>
            <a:endParaRPr lang="en-US" sz="2400">
              <a:solidFill>
                <a:srgbClr val="00B050"/>
              </a:solidFill>
            </a:endParaRPr>
          </a:p>
        </p:txBody>
      </p:sp>
      <p:cxnSp>
        <p:nvCxnSpPr>
          <p:cNvPr id="16" name="Straight Arrow Connector 15">
            <a:extLst>
              <a:ext uri="{FF2B5EF4-FFF2-40B4-BE49-F238E27FC236}">
                <a16:creationId xmlns:a16="http://schemas.microsoft.com/office/drawing/2014/main" xmlns="" id="{E4BD0CDA-5737-8541-B2A2-2CD8CD7C69F7}"/>
              </a:ext>
            </a:extLst>
          </p:cNvPr>
          <p:cNvCxnSpPr>
            <a:cxnSpLocks/>
          </p:cNvCxnSpPr>
          <p:nvPr/>
        </p:nvCxnSpPr>
        <p:spPr>
          <a:xfrm>
            <a:off x="6096000" y="5555512"/>
            <a:ext cx="8417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8D7B34CD-0E76-2643-B2D7-22AC37568CD5}"/>
              </a:ext>
            </a:extLst>
          </p:cNvPr>
          <p:cNvSpPr/>
          <p:nvPr/>
        </p:nvSpPr>
        <p:spPr>
          <a:xfrm>
            <a:off x="7850376" y="4970721"/>
            <a:ext cx="2498636" cy="115186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rgbClr val="00B050"/>
                </a:solidFill>
              </a:rPr>
              <a:t>HCC</a:t>
            </a:r>
            <a:endParaRPr lang="en-US" sz="3200">
              <a:solidFill>
                <a:srgbClr val="00B050"/>
              </a:solidFill>
            </a:endParaRPr>
          </a:p>
        </p:txBody>
      </p:sp>
    </p:spTree>
    <p:extLst>
      <p:ext uri="{BB962C8B-B14F-4D97-AF65-F5344CB8AC3E}">
        <p14:creationId xmlns:p14="http://schemas.microsoft.com/office/powerpoint/2010/main" val="3334769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op">
  <a:themeElements>
    <a:clrScheme name="Crop">
      <a:dk1>
        <a:sysClr val="windowText" lastClr="000000"/>
      </a:dk1>
      <a:lt1>
        <a:sysClr val="window" lastClr="FFFFFF"/>
      </a:lt1>
      <a:dk2>
        <a:srgbClr val="432A30"/>
      </a:dk2>
      <a:lt2>
        <a:srgbClr val="F2F2F0"/>
      </a:lt2>
      <a:accent1>
        <a:srgbClr val="836C9F"/>
      </a:accent1>
      <a:accent2>
        <a:srgbClr val="BDAB56"/>
      </a:accent2>
      <a:accent3>
        <a:srgbClr val="B0565D"/>
      </a:accent3>
      <a:accent4>
        <a:srgbClr val="55B1BC"/>
      </a:accent4>
      <a:accent5>
        <a:srgbClr val="4D925F"/>
      </a:accent5>
      <a:accent6>
        <a:srgbClr val="E08C4A"/>
      </a:accent6>
      <a:hlink>
        <a:srgbClr val="55B1BC"/>
      </a:hlink>
      <a:folHlink>
        <a:srgbClr val="836C9F"/>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9270AA94-2367-4B1E-B579-26147B222B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rop">
    <a:dk1>
      <a:sysClr val="windowText" lastClr="000000"/>
    </a:dk1>
    <a:lt1>
      <a:sysClr val="window" lastClr="FFFFFF"/>
    </a:lt1>
    <a:dk2>
      <a:srgbClr val="432A30"/>
    </a:dk2>
    <a:lt2>
      <a:srgbClr val="F2F2F0"/>
    </a:lt2>
    <a:accent1>
      <a:srgbClr val="836C9F"/>
    </a:accent1>
    <a:accent2>
      <a:srgbClr val="BDAB56"/>
    </a:accent2>
    <a:accent3>
      <a:srgbClr val="B0565D"/>
    </a:accent3>
    <a:accent4>
      <a:srgbClr val="55B1BC"/>
    </a:accent4>
    <a:accent5>
      <a:srgbClr val="4D925F"/>
    </a:accent5>
    <a:accent6>
      <a:srgbClr val="E08C4A"/>
    </a:accent6>
    <a:hlink>
      <a:srgbClr val="55B1BC"/>
    </a:hlink>
    <a:folHlink>
      <a:srgbClr val="836C9F"/>
    </a:folHlink>
  </a:clrScheme>
</a:themeOverride>
</file>

<file path=docProps/app.xml><?xml version="1.0" encoding="utf-8"?>
<Properties xmlns="http://schemas.openxmlformats.org/officeDocument/2006/extended-properties" xmlns:vt="http://schemas.openxmlformats.org/officeDocument/2006/docPropsVTypes">
  <TotalTime>4</TotalTime>
  <Words>1531</Words>
  <Application>Microsoft Office PowerPoint</Application>
  <PresentationFormat>Widescreen</PresentationFormat>
  <Paragraphs>147</Paragraphs>
  <Slides>51</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51</vt:i4>
      </vt:variant>
    </vt:vector>
  </HeadingPairs>
  <TitlesOfParts>
    <vt:vector size="58" baseType="lpstr">
      <vt:lpstr>Arial</vt:lpstr>
      <vt:lpstr>Calibri</vt:lpstr>
      <vt:lpstr>Calibri Light</vt:lpstr>
      <vt:lpstr>Franklin Gothic Book</vt:lpstr>
      <vt:lpstr>Tahoma</vt:lpstr>
      <vt:lpstr>Office Theme</vt:lpstr>
      <vt:lpstr>Crop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Impact of coffee on HCC development</vt:lpstr>
      <vt:lpstr>PowerPoint Presentation</vt:lpstr>
      <vt:lpstr>PowerPoint Presentation</vt:lpstr>
      <vt:lpstr>PowerPoint Presentation</vt:lpstr>
      <vt:lpstr>Algorithm for diagnosis and recall in  cirrhotic liver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drsiminsotoodeh@gmail.com</dc:creator>
  <cp:lastModifiedBy>Windows User</cp:lastModifiedBy>
  <cp:revision>19</cp:revision>
  <dcterms:created xsi:type="dcterms:W3CDTF">2019-05-17T19:35:20Z</dcterms:created>
  <dcterms:modified xsi:type="dcterms:W3CDTF">2019-06-17T06:48:29Z</dcterms:modified>
</cp:coreProperties>
</file>