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260" r:id="rId5"/>
    <p:sldId id="364" r:id="rId6"/>
    <p:sldId id="328" r:id="rId7"/>
    <p:sldId id="363" r:id="rId8"/>
    <p:sldId id="335" r:id="rId9"/>
    <p:sldId id="336" r:id="rId10"/>
    <p:sldId id="337" r:id="rId11"/>
    <p:sldId id="329" r:id="rId12"/>
    <p:sldId id="338" r:id="rId13"/>
    <p:sldId id="258" r:id="rId14"/>
    <p:sldId id="353" r:id="rId15"/>
    <p:sldId id="327" r:id="rId16"/>
    <p:sldId id="267" r:id="rId17"/>
    <p:sldId id="268" r:id="rId18"/>
    <p:sldId id="269" r:id="rId19"/>
    <p:sldId id="331" r:id="rId20"/>
    <p:sldId id="359" r:id="rId21"/>
    <p:sldId id="358" r:id="rId22"/>
    <p:sldId id="360" r:id="rId23"/>
    <p:sldId id="273" r:id="rId24"/>
    <p:sldId id="315" r:id="rId25"/>
    <p:sldId id="276" r:id="rId26"/>
    <p:sldId id="275" r:id="rId27"/>
    <p:sldId id="341" r:id="rId28"/>
    <p:sldId id="344" r:id="rId29"/>
    <p:sldId id="345" r:id="rId30"/>
    <p:sldId id="346" r:id="rId31"/>
    <p:sldId id="342" r:id="rId32"/>
    <p:sldId id="343" r:id="rId33"/>
    <p:sldId id="282" r:id="rId34"/>
    <p:sldId id="284" r:id="rId35"/>
    <p:sldId id="286" r:id="rId36"/>
    <p:sldId id="288" r:id="rId37"/>
    <p:sldId id="290" r:id="rId38"/>
    <p:sldId id="292" r:id="rId39"/>
    <p:sldId id="356" r:id="rId40"/>
    <p:sldId id="355" r:id="rId41"/>
    <p:sldId id="295" r:id="rId42"/>
    <p:sldId id="333" r:id="rId43"/>
    <p:sldId id="347" r:id="rId44"/>
    <p:sldId id="334" r:id="rId45"/>
    <p:sldId id="296" r:id="rId46"/>
    <p:sldId id="313" r:id="rId47"/>
    <p:sldId id="297" r:id="rId48"/>
    <p:sldId id="311" r:id="rId49"/>
    <p:sldId id="305" r:id="rId50"/>
    <p:sldId id="306" r:id="rId51"/>
    <p:sldId id="321" r:id="rId52"/>
    <p:sldId id="298" r:id="rId53"/>
    <p:sldId id="299" r:id="rId54"/>
    <p:sldId id="322" r:id="rId55"/>
    <p:sldId id="323" r:id="rId56"/>
    <p:sldId id="361" r:id="rId57"/>
    <p:sldId id="326" r:id="rId58"/>
    <p:sldId id="352" r:id="rId59"/>
    <p:sldId id="354" r:id="rId60"/>
    <p:sldId id="349" r:id="rId61"/>
    <p:sldId id="350" r:id="rId62"/>
  </p:sldIdLst>
  <p:sldSz cx="9144000" cy="6858000" type="screen4x3"/>
  <p:notesSz cx="6797675" cy="9928225"/>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8" userDrawn="1">
          <p15:clr>
            <a:srgbClr val="A4A3A4"/>
          </p15:clr>
        </p15:guide>
        <p15:guide id="4" pos="5073" userDrawn="1">
          <p15:clr>
            <a:srgbClr val="A4A3A4"/>
          </p15:clr>
        </p15:guide>
        <p15:guide id="5" orient="horz" pos="288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cke, Frank" initials="TF" lastIdx="3" clrIdx="6"/>
  <p:cmAuthor id="1" name="Simon Lott (Obsidian)" initials="SL(" lastIdx="6" clrIdx="0">
    <p:extLst/>
  </p:cmAuthor>
  <p:cmAuthor id="8" name="Medical Writer" initials="MW" lastIdx="4" clrIdx="7">
    <p:extLst>
      <p:ext uri="{19B8F6BF-5375-455C-9EA6-DF929625EA0E}">
        <p15:presenceInfo xmlns:p15="http://schemas.microsoft.com/office/powerpoint/2012/main" userId="Medical Writer" providerId="None"/>
      </p:ext>
    </p:extLst>
  </p:cmAuthor>
  <p:cmAuthor id="2" name="-" initials="-" lastIdx="37" clrIdx="1">
    <p:extLst/>
  </p:cmAuthor>
  <p:cmAuthor id="3" name="Medical Writer" initials="A" lastIdx="41" clrIdx="2">
    <p:extLst/>
  </p:cmAuthor>
  <p:cmAuthor id="4" name="Julia H" initials="JH" lastIdx="35" clrIdx="3">
    <p:extLst/>
  </p:cmAuthor>
  <p:cmAuthor id="5" name="Madeleine Watt" initials="MW" lastIdx="4" clrIdx="4">
    <p:extLst/>
  </p:cmAuthor>
  <p:cmAuthor id="6" name="Simon Lott" initials="SL" lastIdx="1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D4F"/>
    <a:srgbClr val="976CA4"/>
    <a:srgbClr val="FFA015"/>
    <a:srgbClr val="C00000"/>
    <a:srgbClr val="A6A6A6"/>
    <a:srgbClr val="996633"/>
    <a:srgbClr val="6692B6"/>
    <a:srgbClr val="F96363"/>
    <a:srgbClr val="C37549"/>
    <a:srgbClr val="60D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3275" autoAdjust="0"/>
  </p:normalViewPr>
  <p:slideViewPr>
    <p:cSldViewPr>
      <p:cViewPr varScale="1">
        <p:scale>
          <a:sx n="86" d="100"/>
          <a:sy n="86" d="100"/>
        </p:scale>
        <p:origin x="1830" y="60"/>
      </p:cViewPr>
      <p:guideLst>
        <p:guide orient="horz" pos="1298"/>
        <p:guide pos="5073"/>
        <p:guide orient="horz" pos="288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152"/>
    </p:cViewPr>
  </p:sorterViewPr>
  <p:notesViewPr>
    <p:cSldViewPr>
      <p:cViewPr varScale="1">
        <p:scale>
          <a:sx n="78" d="100"/>
          <a:sy n="78" d="100"/>
        </p:scale>
        <p:origin x="3077"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9.xml"/><Relationship Id="rId1" Type="http://schemas.openxmlformats.org/officeDocument/2006/relationships/slide" Target="../slides/slide7.xml"/><Relationship Id="rId4"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accent1">
              <a:alpha val="90000"/>
            </a:schemeClr>
          </a:solidFill>
        </a:ln>
      </dgm:spPr>
      <dgm:t>
        <a:bodyPr/>
        <a:lstStyle/>
        <a:p>
          <a:r>
            <a:rPr lang="en-GB" sz="1900" dirty="0"/>
            <a:t>Grading evidence and recommendations</a:t>
          </a:r>
        </a:p>
      </dgm: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accent1">
              <a:alpha val="90000"/>
            </a:schemeClr>
          </a:solidFill>
        </a:ln>
      </dgm:spPr>
      <dgm:t>
        <a:bodyPr/>
        <a:lstStyle/>
        <a:p>
          <a:r>
            <a:rPr lang="en-GB" sz="1900" dirty="0"/>
            <a:t>Definition of ALF</a:t>
          </a:r>
        </a:p>
      </dgm: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accent1">
              <a:alpha val="90000"/>
            </a:schemeClr>
          </a:solidFill>
        </a:ln>
      </dgm:spPr>
      <dgm:t>
        <a:bodyPr/>
        <a:lstStyle/>
        <a:p>
          <a:r>
            <a:rPr lang="en-GB" sz="1900" dirty="0"/>
            <a:t>Key recommendations</a:t>
          </a:r>
        </a:p>
      </dgm: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dgm:t>
        <a:bodyPr/>
        <a:lstStyle/>
        <a:p>
          <a:r>
            <a:rPr lang="en-GB" sz="2800" dirty="0"/>
            <a:t>The future for ALF</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accent1">
              <a:alpha val="90000"/>
            </a:schemeClr>
          </a:solidFill>
        </a:ln>
      </dgm:spPr>
      <dgm:t>
        <a:bodyPr/>
        <a:lstStyle/>
        <a:p>
          <a:r>
            <a:rPr lang="en-GB" sz="1900" dirty="0"/>
            <a:t>Considerations for future studies</a:t>
          </a:r>
        </a:p>
      </dgm: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14DFE8BB-22AF-43FA-A024-4D916228F397}">
      <dgm:prSet custT="1"/>
      <dgm:spPr>
        <a:noFill/>
        <a:ln>
          <a:solidFill>
            <a:schemeClr val="accent1">
              <a:alpha val="90000"/>
            </a:schemeClr>
          </a:solidFill>
        </a:ln>
      </dgm:spPr>
      <dgm:t>
        <a:bodyPr/>
        <a:lstStyle/>
        <a:p>
          <a:r>
            <a:rPr lang="en-GB" sz="1900" dirty="0"/>
            <a:t>Sub-classifications</a:t>
          </a:r>
        </a:p>
      </dgm:t>
    </dgm:pt>
    <dgm:pt modelId="{242BC6CF-ACDC-4251-AE22-C1D462B0C53E}" type="parTrans" cxnId="{8BCB30F3-1396-4AED-98F7-3CC3F169D175}">
      <dgm:prSet/>
      <dgm:spPr/>
      <dgm:t>
        <a:bodyPr/>
        <a:lstStyle/>
        <a:p>
          <a:endParaRPr lang="en-GB"/>
        </a:p>
      </dgm:t>
    </dgm:pt>
    <dgm:pt modelId="{433A1EA1-DFD4-422C-80CA-D470137DFD58}" type="sibTrans" cxnId="{8BCB30F3-1396-4AED-98F7-3CC3F169D175}">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t>
        <a:bodyPr/>
        <a:lstStyle/>
        <a:p>
          <a:endParaRPr lang="en-US"/>
        </a:p>
      </dgm:t>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t>
        <a:bodyPr/>
        <a:lstStyle/>
        <a:p>
          <a:endParaRPr lang="en-US"/>
        </a:p>
      </dgm:t>
    </dgm:pt>
    <dgm:pt modelId="{61404EFA-ED30-44F3-A4AB-91551451AA65}" type="pres">
      <dgm:prSet presAssocID="{8619795A-428A-4EE5-9D93-9BB9308F3240}" presName="descendantText" presStyleLbl="alignAccFollowNode1" presStyleIdx="0" presStyleCnt="4">
        <dgm:presLayoutVars>
          <dgm:bulletEnabled val="1"/>
        </dgm:presLayoutVars>
      </dgm:prSet>
      <dgm:spPr/>
      <dgm:t>
        <a:bodyPr/>
        <a:lstStyle/>
        <a:p>
          <a:endParaRPr lang="en-US"/>
        </a:p>
      </dgm:t>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t>
        <a:bodyPr/>
        <a:lstStyle/>
        <a:p>
          <a:endParaRPr lang="en-US"/>
        </a:p>
      </dgm:t>
    </dgm:pt>
    <dgm:pt modelId="{32A41B45-68F6-4AC1-9583-5420FD4CFB41}" type="pres">
      <dgm:prSet presAssocID="{89F0AF2C-9BF5-4CF3-9103-6667E274E04F}" presName="descendantText" presStyleLbl="alignAccFollowNode1" presStyleIdx="1" presStyleCnt="4" custScaleY="96884">
        <dgm:presLayoutVars>
          <dgm:bulletEnabled val="1"/>
        </dgm:presLayoutVars>
      </dgm:prSet>
      <dgm:spPr/>
      <dgm:t>
        <a:bodyPr/>
        <a:lstStyle/>
        <a:p>
          <a:endParaRPr lang="en-US"/>
        </a:p>
      </dgm:t>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t>
        <a:bodyPr/>
        <a:lstStyle/>
        <a:p>
          <a:endParaRPr lang="en-US"/>
        </a:p>
      </dgm:t>
    </dgm:pt>
    <dgm:pt modelId="{00385CE4-843E-44D2-9505-5E0E8F710E48}" type="pres">
      <dgm:prSet presAssocID="{6D0C0F05-0B97-4684-A375-BEE53CED5579}" presName="descendantText" presStyleLbl="alignAccFollowNode1" presStyleIdx="2" presStyleCnt="4">
        <dgm:presLayoutVars>
          <dgm:bulletEnabled val="1"/>
        </dgm:presLayoutVars>
      </dgm:prSet>
      <dgm:spPr/>
      <dgm:t>
        <a:bodyPr/>
        <a:lstStyle/>
        <a:p>
          <a:endParaRPr lang="en-US"/>
        </a:p>
      </dgm:t>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t>
        <a:bodyPr/>
        <a:lstStyle/>
        <a:p>
          <a:endParaRPr lang="en-US"/>
        </a:p>
      </dgm:t>
    </dgm:pt>
    <dgm:pt modelId="{D21E8413-FAB2-4011-AEFD-713AF5902E56}" type="pres">
      <dgm:prSet presAssocID="{8AF71301-04C9-4317-A812-527F2B91A2AD}" presName="descendantText" presStyleLbl="alignAccFollowNode1" presStyleIdx="3" presStyleCnt="4">
        <dgm:presLayoutVars>
          <dgm:bulletEnabled val="1"/>
        </dgm:presLayoutVars>
      </dgm:prSet>
      <dgm:spPr/>
      <dgm:t>
        <a:bodyPr/>
        <a:lstStyle/>
        <a:p>
          <a:endParaRPr lang="en-US"/>
        </a:p>
      </dgm:t>
    </dgm:pt>
  </dgm:ptLst>
  <dgm:cxnLst>
    <dgm:cxn modelId="{1BA7A157-C95E-43AE-9473-AF00C5EF75B6}" type="presOf" srcId="{8619795A-428A-4EE5-9D93-9BB9308F3240}" destId="{558480F4-FAA4-434B-AD99-028C17C687B3}" srcOrd="0" destOrd="0" presId="urn:microsoft.com/office/officeart/2005/8/layout/vList5"/>
    <dgm:cxn modelId="{77B9AF07-886F-4103-8FF2-EA2355CCBAC6}" type="presOf" srcId="{16177A9B-C279-4BF7-B1E1-927F2E24C8AD}" destId="{D21E8413-FAB2-4011-AEFD-713AF5902E56}"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49CEBE1-EBFC-4403-824D-1D376DC9D96E}" type="presOf" srcId="{14DFE8BB-22AF-43FA-A024-4D916228F397}" destId="{32A41B45-68F6-4AC1-9583-5420FD4CFB41}" srcOrd="0" destOrd="1" presId="urn:microsoft.com/office/officeart/2005/8/layout/vList5"/>
    <dgm:cxn modelId="{CB43A165-9C59-46B7-B770-58E805C9EA6F}" type="presOf" srcId="{26B8BC63-8816-4EF3-9D7F-52312699CA0C}" destId="{61404EFA-ED30-44F3-A4AB-91551451AA65}" srcOrd="0" destOrd="0" presId="urn:microsoft.com/office/officeart/2005/8/layout/vList5"/>
    <dgm:cxn modelId="{44392D50-8806-459C-B7AC-957386867B3D}" type="presOf" srcId="{8AF71301-04C9-4317-A812-527F2B91A2AD}" destId="{130C8671-EBD0-4193-93F9-65C6D3CFC47F}"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8BCB30F3-1396-4AED-98F7-3CC3F169D175}" srcId="{89F0AF2C-9BF5-4CF3-9103-6667E274E04F}" destId="{14DFE8BB-22AF-43FA-A024-4D916228F397}" srcOrd="1" destOrd="0" parTransId="{242BC6CF-ACDC-4251-AE22-C1D462B0C53E}" sibTransId="{433A1EA1-DFD4-422C-80CA-D470137DFD58}"/>
    <dgm:cxn modelId="{0F2819F5-58D8-4B1F-AA09-0E93737DF354}" srcId="{8AF71301-04C9-4317-A812-527F2B91A2AD}" destId="{16177A9B-C279-4BF7-B1E1-927F2E24C8AD}" srcOrd="0" destOrd="0" parTransId="{3128C90E-2752-4793-9EEB-0D9957452339}" sibTransId="{C830F3D8-DE4B-4572-9F73-A3D9A7D99F1E}"/>
    <dgm:cxn modelId="{B36F13BC-8D4C-4487-B41D-14E9D996B55A}" type="presOf" srcId="{6D0C0F05-0B97-4684-A375-BEE53CED5579}" destId="{B75631AB-3EF3-4AB2-9679-609D9E2A97C3}" srcOrd="0" destOrd="0" presId="urn:microsoft.com/office/officeart/2005/8/layout/vList5"/>
    <dgm:cxn modelId="{682F9569-B274-475E-9208-9D71FB45A573}" type="presOf" srcId="{89F0AF2C-9BF5-4CF3-9103-6667E274E04F}" destId="{CCB8CD55-3C3D-4583-82FB-52AAD531040C}"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EB5A855A-D53B-49BF-BFC3-EACA9166B574}" type="presOf" srcId="{EF0FFC98-EB21-409E-9CDD-65B0D3C4EDF9}" destId="{00385CE4-843E-44D2-9505-5E0E8F710E48}" srcOrd="0" destOrd="0" presId="urn:microsoft.com/office/officeart/2005/8/layout/vList5"/>
    <dgm:cxn modelId="{F1CB1115-31F0-48DC-8F76-3B31E12C9258}" srcId="{BCC1537F-DE71-481A-A200-9F4C77EF14FE}" destId="{8619795A-428A-4EE5-9D93-9BB9308F3240}" srcOrd="0" destOrd="0" parTransId="{F10FF759-4CFB-4977-8AB4-B823181C3B9D}" sibTransId="{34749C50-268C-40AC-A3C1-20105B60E5C9}"/>
    <dgm:cxn modelId="{174654BE-3BC0-4F3C-B9E2-B7204AD68EE3}" srcId="{89F0AF2C-9BF5-4CF3-9103-6667E274E04F}" destId="{EB418365-0AE8-4522-9042-AF58F698F7BD}" srcOrd="0" destOrd="0" parTransId="{115659CD-E830-491F-84E3-2AF0C0D4B699}" sibTransId="{C4F186B8-8CC4-476D-B459-35776E7B4905}"/>
    <dgm:cxn modelId="{87F6DA87-AC5E-49C8-B572-80819A164A7A}" srcId="{8619795A-428A-4EE5-9D93-9BB9308F3240}" destId="{26B8BC63-8816-4EF3-9D7F-52312699CA0C}" srcOrd="0" destOrd="0" parTransId="{D655BD32-D1B4-4E4D-A93D-297EAB8C0E36}" sibTransId="{1D136266-336E-4E75-8B50-C4424E5F255A}"/>
    <dgm:cxn modelId="{BDEADB90-DCB5-4DB5-B6BB-D3B6D884ECDD}" type="presOf" srcId="{EB418365-0AE8-4522-9042-AF58F698F7BD}" destId="{32A41B45-68F6-4AC1-9583-5420FD4CFB41}"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A7B2143D-B4C9-4C57-AEDB-63B0A98107E2}" type="presOf" srcId="{BCC1537F-DE71-481A-A200-9F4C77EF14FE}" destId="{859B37CA-7D63-43BD-8E6E-4935AEEB1BDC}" srcOrd="0" destOrd="0" presId="urn:microsoft.com/office/officeart/2005/8/layout/vList5"/>
    <dgm:cxn modelId="{873922F4-E0D5-47A3-A16B-100FFC0112DC}" type="presParOf" srcId="{859B37CA-7D63-43BD-8E6E-4935AEEB1BDC}" destId="{8C766F5F-E198-40D5-9DFA-7138E5D10E94}" srcOrd="0" destOrd="0" presId="urn:microsoft.com/office/officeart/2005/8/layout/vList5"/>
    <dgm:cxn modelId="{EFCE3E95-BE66-4AEE-8C65-C2AE3A9F0B47}" type="presParOf" srcId="{8C766F5F-E198-40D5-9DFA-7138E5D10E94}" destId="{558480F4-FAA4-434B-AD99-028C17C687B3}" srcOrd="0" destOrd="0" presId="urn:microsoft.com/office/officeart/2005/8/layout/vList5"/>
    <dgm:cxn modelId="{8D625E6B-EED6-4D8D-AC74-8263CA01BABC}" type="presParOf" srcId="{8C766F5F-E198-40D5-9DFA-7138E5D10E94}" destId="{61404EFA-ED30-44F3-A4AB-91551451AA65}" srcOrd="1" destOrd="0" presId="urn:microsoft.com/office/officeart/2005/8/layout/vList5"/>
    <dgm:cxn modelId="{6186F579-C2AA-4725-B159-E34BE4E8D48E}" type="presParOf" srcId="{859B37CA-7D63-43BD-8E6E-4935AEEB1BDC}" destId="{3E23B032-FF14-4765-9641-D0CC6B8B521B}" srcOrd="1" destOrd="0" presId="urn:microsoft.com/office/officeart/2005/8/layout/vList5"/>
    <dgm:cxn modelId="{663D8414-4470-47D2-B950-A7FB65B4F8CE}" type="presParOf" srcId="{859B37CA-7D63-43BD-8E6E-4935AEEB1BDC}" destId="{0A337AD9-B84F-4CFB-9C3D-B42BBA767A98}" srcOrd="2" destOrd="0" presId="urn:microsoft.com/office/officeart/2005/8/layout/vList5"/>
    <dgm:cxn modelId="{E656D6CB-8241-49C4-9C63-BDB266FE0037}" type="presParOf" srcId="{0A337AD9-B84F-4CFB-9C3D-B42BBA767A98}" destId="{CCB8CD55-3C3D-4583-82FB-52AAD531040C}" srcOrd="0" destOrd="0" presId="urn:microsoft.com/office/officeart/2005/8/layout/vList5"/>
    <dgm:cxn modelId="{51E1C0F5-7B8C-400B-ADFF-B0C70D326D27}" type="presParOf" srcId="{0A337AD9-B84F-4CFB-9C3D-B42BBA767A98}" destId="{32A41B45-68F6-4AC1-9583-5420FD4CFB41}" srcOrd="1" destOrd="0" presId="urn:microsoft.com/office/officeart/2005/8/layout/vList5"/>
    <dgm:cxn modelId="{A3AE163E-C9D1-4DF0-ABF0-8892FEB7D1B4}" type="presParOf" srcId="{859B37CA-7D63-43BD-8E6E-4935AEEB1BDC}" destId="{EA14D230-DCC1-436E-A129-10B6DE0434C3}" srcOrd="3" destOrd="0" presId="urn:microsoft.com/office/officeart/2005/8/layout/vList5"/>
    <dgm:cxn modelId="{2D636A6F-B5DC-449C-8354-6A17C8217409}" type="presParOf" srcId="{859B37CA-7D63-43BD-8E6E-4935AEEB1BDC}" destId="{14A92640-2FA0-48D7-9F03-F7A15F18105C}" srcOrd="4" destOrd="0" presId="urn:microsoft.com/office/officeart/2005/8/layout/vList5"/>
    <dgm:cxn modelId="{CA4639F3-BEB7-4F95-B48D-F810778C5A25}" type="presParOf" srcId="{14A92640-2FA0-48D7-9F03-F7A15F18105C}" destId="{B75631AB-3EF3-4AB2-9679-609D9E2A97C3}" srcOrd="0" destOrd="0" presId="urn:microsoft.com/office/officeart/2005/8/layout/vList5"/>
    <dgm:cxn modelId="{DAE76218-14D3-47C4-84BC-994824D5E495}" type="presParOf" srcId="{14A92640-2FA0-48D7-9F03-F7A15F18105C}" destId="{00385CE4-843E-44D2-9505-5E0E8F710E48}" srcOrd="1" destOrd="0" presId="urn:microsoft.com/office/officeart/2005/8/layout/vList5"/>
    <dgm:cxn modelId="{EE67D165-F123-422F-83B5-8D0681762797}" type="presParOf" srcId="{859B37CA-7D63-43BD-8E6E-4935AEEB1BDC}" destId="{904EF42F-017B-4FCC-83B3-68DE93FCD53E}" srcOrd="5" destOrd="0" presId="urn:microsoft.com/office/officeart/2005/8/layout/vList5"/>
    <dgm:cxn modelId="{B8D2E12B-A9DD-4CB5-9F37-9CD4639D2FE6}" type="presParOf" srcId="{859B37CA-7D63-43BD-8E6E-4935AEEB1BDC}" destId="{88ECCEC1-20D6-4E1D-957D-07591F31B569}" srcOrd="6" destOrd="0" presId="urn:microsoft.com/office/officeart/2005/8/layout/vList5"/>
    <dgm:cxn modelId="{E391CBBC-68F9-4FCA-9541-C89FFC05EDFF}" type="presParOf" srcId="{88ECCEC1-20D6-4E1D-957D-07591F31B569}" destId="{130C8671-EBD0-4193-93F9-65C6D3CFC47F}" srcOrd="0" destOrd="0" presId="urn:microsoft.com/office/officeart/2005/8/layout/vList5"/>
    <dgm:cxn modelId="{C1114EB2-270B-4DFC-81E3-F0EF09AF8EEF}"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4D2919D-6C03-4E4F-8EBD-A45DF600C470}" type="datetimeFigureOut">
              <a:rPr lang="en-GB" smtClean="0"/>
              <a:t>16/05/2019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EA3758D-C667-49ED-ADE5-C6F83F1D8984}" type="slidenum">
              <a:rPr lang="en-GB" smtClean="0"/>
              <a:t>‹#›</a:t>
            </a:fld>
            <a:endParaRPr lang="en-GB"/>
          </a:p>
        </p:txBody>
      </p:sp>
    </p:spTree>
    <p:extLst>
      <p:ext uri="{BB962C8B-B14F-4D97-AF65-F5344CB8AC3E}">
        <p14:creationId xmlns:p14="http://schemas.microsoft.com/office/powerpoint/2010/main" val="388627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16/05/2019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3</a:t>
            </a:fld>
            <a:endParaRPr lang="en-GB"/>
          </a:p>
        </p:txBody>
      </p:sp>
    </p:spTree>
    <p:extLst>
      <p:ext uri="{BB962C8B-B14F-4D97-AF65-F5344CB8AC3E}">
        <p14:creationId xmlns:p14="http://schemas.microsoft.com/office/powerpoint/2010/main" val="232826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LTx</a:t>
            </a:r>
            <a:r>
              <a:rPr lang="en-GB"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126506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ACLF, acute-on-chronic liver failure; CLD,</a:t>
            </a:r>
            <a:r>
              <a:rPr lang="en-GB" i="1" baseline="0" dirty="0"/>
              <a:t> chronic liver disease; </a:t>
            </a:r>
            <a:r>
              <a:rPr lang="en-GB" i="1" dirty="0"/>
              <a:t>HBV, hepatitis B virus; </a:t>
            </a:r>
            <a:r>
              <a:rPr lang="en-GB" dirty="0" err="1"/>
              <a:t>LTx</a:t>
            </a:r>
            <a:r>
              <a:rPr lang="en-GB" dirty="0"/>
              <a:t>, liver transplantation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endParaRPr lang="en-GB" dirty="0"/>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254786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ALP, alkaline phosphatase; AKI, acute kidney injury; DAT, direct antiglobulin test;</a:t>
            </a:r>
            <a:r>
              <a:rPr lang="en-GB" dirty="0"/>
              <a:t> </a:t>
            </a:r>
            <a:r>
              <a:rPr lang="en-GB" dirty="0" err="1"/>
              <a:t>LTx</a:t>
            </a:r>
            <a:r>
              <a:rPr lang="en-GB" dirty="0"/>
              <a:t>, liver transplantation</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385545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LTx,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206240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ALI, acute liver injury; </a:t>
            </a:r>
            <a:r>
              <a:rPr lang="en-GB" i="1" dirty="0" err="1"/>
              <a:t>LTx</a:t>
            </a:r>
            <a:r>
              <a:rPr lang="en-GB" i="1" dirty="0"/>
              <a:t>,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141665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HAV, hepatitis A virus; HBV, hepatitis B virus; HEV, hepatitis E virus; HSV,</a:t>
            </a:r>
            <a:r>
              <a:rPr lang="en-GB" i="1" baseline="0" dirty="0"/>
              <a:t> herpes simplex virus; </a:t>
            </a:r>
            <a:r>
              <a:rPr lang="en-GB" i="1" dirty="0" err="1"/>
              <a:t>LTx</a:t>
            </a:r>
            <a:r>
              <a:rPr lang="en-GB" i="1" dirty="0"/>
              <a:t>, liver transplantation; VZV, varicella zoster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124585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AFLP,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acute fatty liver of pregnancy; ALP, alkaline phosphatase; </a:t>
            </a:r>
            <a:r>
              <a:rPr lang="en-GB" i="1" dirty="0"/>
              <a:t>HELLP, haemolysis, elevated liver enzymes, low platelets; </a:t>
            </a: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2978687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HBV, hepatitis B virus; HE, hepatic encephalopathy; HEV, hepatitis E virus; ICU, intensive care unit; </a:t>
            </a:r>
            <a:r>
              <a:rPr lang="en-GB" i="1" dirty="0" err="1"/>
              <a:t>LTx</a:t>
            </a:r>
            <a:r>
              <a:rPr lang="en-GB" i="1" dirty="0"/>
              <a:t>,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553900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 antinuclear antibody; ANCA, antineutrophil cytoplasmic antibody; ASMA, anti-smooth muscle antibody; CMV, cytomegalovirus; EBV, Epstein–Barr virus; HAV, hepatitis A virus; HBsAg, hepatitis B surface antigen;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hepatitis B core; HBV, hepatitis B virus; HDV, hepatitis D virus; HEV, hepatitis E virus; HLA, human leukocyte antigen; HSV, herpes simplex virus; </a:t>
            </a:r>
            <a:r>
              <a:rPr lang="en-GB" i="1" dirty="0"/>
              <a:t>ICU, intensive care unit;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IgM, immunoglobulin M; INR, international normalized ratio; LDH, lactate dehydrogenase; PCR, polymerase chain reaction; PT, prothrombin time; VZV, varicella zoster virus.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2481278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ECG, electrocardiogram; HE, hepatic encephalopathy; ICU, intensive care unit; NAC, N-acetyl</a:t>
            </a:r>
            <a:r>
              <a:rPr lang="en-GB" i="1" baseline="0" dirty="0"/>
              <a:t>cysteine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130610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59597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INR, international normalized ratio</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83286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 acute liver injury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2957842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HE, hepatic encephalopathy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394225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ALI, acute liver injury; </a:t>
            </a:r>
            <a:r>
              <a:rPr lang="en-GB" i="1" dirty="0"/>
              <a:t>HE, hepatic encephalopathy; PPI, proton pump inhibitor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325357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RRT, renal replacement therapy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3341659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AKI, acute kidney injury; </a:t>
            </a:r>
            <a:r>
              <a:rPr lang="en-GB" dirty="0"/>
              <a:t>ALI, acute liver injury; </a:t>
            </a:r>
            <a:r>
              <a:rPr lang="en-GB" i="1" dirty="0"/>
              <a:t>RRT, renal replacement therapy; SIRS, systemic inflammatory response syndrome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4242557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AT, antithrombin; ICU, intensive care unit; INR, </a:t>
            </a:r>
            <a:r>
              <a:rPr lang="en-GB" sz="1200" b="0" i="1" kern="1200" dirty="0">
                <a:solidFill>
                  <a:schemeClr val="tx1"/>
                </a:solidFill>
                <a:effectLst/>
                <a:latin typeface="Arial" panose="020B0604020202020204" pitchFamily="34" charset="0"/>
                <a:ea typeface="+mn-ea"/>
                <a:cs typeface="Arial" panose="020B0604020202020204" pitchFamily="34" charset="0"/>
              </a:rPr>
              <a:t>international normalized ratio; PAI-1, plasminogen activator inhibitor-1; PC, protein C; PS, protein S; PT, prothrombin time; VWF, Von Willebrand factor</a:t>
            </a:r>
            <a:endParaRPr lang="en-GB" i="1" dirty="0"/>
          </a:p>
          <a:p>
            <a:pPr marL="0" indent="0">
              <a:buNone/>
            </a:pPr>
            <a:endParaRPr lang="en-GB" i="1" dirty="0"/>
          </a:p>
          <a:p>
            <a:pPr marL="0" indent="0">
              <a:buNone/>
            </a:pPr>
            <a:r>
              <a:rPr lang="en-GB" i="1" dirty="0"/>
              <a:t>1. Agarwal B, Wright G, </a:t>
            </a:r>
            <a:r>
              <a:rPr lang="en-GB" i="1" dirty="0" err="1"/>
              <a:t>Gatt</a:t>
            </a:r>
            <a:r>
              <a:rPr lang="en-GB" i="1" dirty="0"/>
              <a:t> A, Riddell A, </a:t>
            </a:r>
            <a:r>
              <a:rPr lang="en-GB" i="1" dirty="0" err="1"/>
              <a:t>Vemala</a:t>
            </a:r>
            <a:r>
              <a:rPr lang="en-GB" i="1" dirty="0"/>
              <a:t> V, </a:t>
            </a:r>
            <a:r>
              <a:rPr lang="en-GB" i="1" dirty="0" err="1"/>
              <a:t>Mallett</a:t>
            </a:r>
            <a:r>
              <a:rPr lang="en-GB" i="1" dirty="0"/>
              <a:t> S, </a:t>
            </a:r>
            <a:r>
              <a:rPr lang="en-GB" i="1" dirty="0" err="1"/>
              <a:t>Chowdary</a:t>
            </a:r>
            <a:r>
              <a:rPr lang="en-GB" i="1" dirty="0"/>
              <a:t> P, Davenport A, </a:t>
            </a:r>
            <a:r>
              <a:rPr lang="en-GB" i="1" dirty="0" err="1"/>
              <a:t>Jalan</a:t>
            </a:r>
            <a:r>
              <a:rPr lang="en-GB" i="1" dirty="0"/>
              <a:t> R, Burroughs A. Evaluation of coagulation abnormalities in acute liver failure. J </a:t>
            </a:r>
            <a:r>
              <a:rPr lang="en-GB" i="1" dirty="0" err="1"/>
              <a:t>Hepatol</a:t>
            </a:r>
            <a:r>
              <a:rPr lang="en-GB" i="1" dirty="0"/>
              <a:t>. 2012 Oct;57(4):780-6.</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1468610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ICP, intracranial pressure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053104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LTx</a:t>
            </a:r>
            <a:r>
              <a:rPr lang="en-GB" i="1" dirty="0"/>
              <a:t>, liver transplantation; SIRS, systemic inflammatory response syndrome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3186904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HE, hepatic encephalopathy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168344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 Grading of Recommendations Assessment, Development and Evaluation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Guyatt</a:t>
            </a:r>
            <a:r>
              <a:rPr lang="en-GB" sz="1200" b="0" i="0" kern="1200" dirty="0">
                <a:solidFill>
                  <a:schemeClr val="tx1"/>
                </a:solidFill>
                <a:effectLst/>
                <a:latin typeface="+mn-lt"/>
                <a:ea typeface="+mn-ea"/>
                <a:cs typeface="+mn-cs"/>
              </a:rPr>
              <a:t> GH, </a:t>
            </a:r>
            <a:r>
              <a:rPr lang="en-GB" sz="1200" b="0" i="0" kern="1200" dirty="0" err="1">
                <a:solidFill>
                  <a:schemeClr val="tx1"/>
                </a:solidFill>
                <a:effectLst/>
                <a:latin typeface="+mn-lt"/>
                <a:ea typeface="+mn-ea"/>
                <a:cs typeface="+mn-cs"/>
              </a:rPr>
              <a:t>Oxman</a:t>
            </a:r>
            <a:r>
              <a:rPr lang="en-GB" sz="1200" b="0" i="0" kern="1200" dirty="0">
                <a:solidFill>
                  <a:schemeClr val="tx1"/>
                </a:solidFill>
                <a:effectLst/>
                <a:latin typeface="+mn-lt"/>
                <a:ea typeface="+mn-ea"/>
                <a:cs typeface="+mn-cs"/>
              </a:rPr>
              <a:t> AD, </a:t>
            </a:r>
            <a:r>
              <a:rPr lang="en-GB" sz="1200" b="0" i="0" kern="1200" dirty="0" err="1">
                <a:solidFill>
                  <a:schemeClr val="tx1"/>
                </a:solidFill>
                <a:effectLst/>
                <a:latin typeface="+mn-lt"/>
                <a:ea typeface="+mn-ea"/>
                <a:cs typeface="+mn-cs"/>
              </a:rPr>
              <a:t>Vist</a:t>
            </a:r>
            <a:r>
              <a:rPr lang="en-GB" sz="1200" b="0" i="0" kern="1200" dirty="0">
                <a:solidFill>
                  <a:schemeClr val="tx1"/>
                </a:solidFill>
                <a:effectLst/>
                <a:latin typeface="+mn-lt"/>
                <a:ea typeface="+mn-ea"/>
                <a:cs typeface="+mn-cs"/>
              </a:rPr>
              <a:t> GE, Kunz R, Falck-</a:t>
            </a:r>
            <a:r>
              <a:rPr lang="en-GB" sz="1200" b="0" i="0" kern="1200" dirty="0" err="1">
                <a:solidFill>
                  <a:schemeClr val="tx1"/>
                </a:solidFill>
                <a:effectLst/>
                <a:latin typeface="+mn-lt"/>
                <a:ea typeface="+mn-ea"/>
                <a:cs typeface="+mn-cs"/>
              </a:rPr>
              <a:t>Ytter</a:t>
            </a:r>
            <a:r>
              <a:rPr lang="en-GB" sz="1200" b="0" i="0" kern="1200" dirty="0">
                <a:solidFill>
                  <a:schemeClr val="tx1"/>
                </a:solidFill>
                <a:effectLst/>
                <a:latin typeface="+mn-lt"/>
                <a:ea typeface="+mn-ea"/>
                <a:cs typeface="+mn-cs"/>
              </a:rPr>
              <a:t> Y, Alonso-</a:t>
            </a:r>
            <a:r>
              <a:rPr lang="en-GB" sz="1200" b="0" i="0" kern="1200" dirty="0" err="1">
                <a:solidFill>
                  <a:schemeClr val="tx1"/>
                </a:solidFill>
                <a:effectLst/>
                <a:latin typeface="+mn-lt"/>
                <a:ea typeface="+mn-ea"/>
                <a:cs typeface="+mn-cs"/>
              </a:rPr>
              <a:t>Coello</a:t>
            </a:r>
            <a:r>
              <a:rPr lang="en-GB" sz="1200" b="0" i="0" kern="1200" dirty="0">
                <a:solidFill>
                  <a:schemeClr val="tx1"/>
                </a:solidFill>
                <a:effectLst/>
                <a:latin typeface="+mn-lt"/>
                <a:ea typeface="+mn-ea"/>
                <a:cs typeface="+mn-cs"/>
              </a:rPr>
              <a:t> P, </a:t>
            </a:r>
            <a:r>
              <a:rPr lang="en-GB" sz="1200" b="0" i="0" kern="1200" dirty="0" err="1">
                <a:solidFill>
                  <a:schemeClr val="tx1"/>
                </a:solidFill>
                <a:effectLst/>
                <a:latin typeface="+mn-lt"/>
                <a:ea typeface="+mn-ea"/>
                <a:cs typeface="+mn-cs"/>
              </a:rPr>
              <a:t>Schünemann</a:t>
            </a:r>
            <a:r>
              <a:rPr lang="en-GB" sz="1200" b="0" i="0" kern="1200" dirty="0">
                <a:solidFill>
                  <a:schemeClr val="tx1"/>
                </a:solidFill>
                <a:effectLst/>
                <a:latin typeface="+mn-lt"/>
                <a:ea typeface="+mn-ea"/>
                <a:cs typeface="+mn-cs"/>
              </a:rPr>
              <a:t> HJ; GRADE Working Group. </a:t>
            </a:r>
            <a:r>
              <a:rPr lang="en-GB" dirty="0"/>
              <a:t>GRADE: An emerging consensus on rating quality of evidence and strength of recommendations. </a:t>
            </a:r>
            <a:r>
              <a:rPr lang="pt-BR" sz="1200" b="0" i="0" kern="1200" dirty="0">
                <a:solidFill>
                  <a:schemeClr val="tx1"/>
                </a:solidFill>
                <a:effectLst/>
                <a:latin typeface="+mn-lt"/>
                <a:ea typeface="+mn-ea"/>
                <a:cs typeface="+mn-cs"/>
              </a:rPr>
              <a:t>BMJ. 2008 Apr 26;336(7650):924-6</a:t>
            </a:r>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8</a:t>
            </a:fld>
            <a:endParaRPr lang="en-GB"/>
          </a:p>
        </p:txBody>
      </p:sp>
    </p:spTree>
    <p:extLst>
      <p:ext uri="{BB962C8B-B14F-4D97-AF65-F5344CB8AC3E}">
        <p14:creationId xmlns:p14="http://schemas.microsoft.com/office/powerpoint/2010/main" val="1270464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EEG, electroencephalogram; GCS, Glasgow coma </a:t>
            </a:r>
            <a:r>
              <a:rPr lang="en-GB" i="0" dirty="0"/>
              <a:t>score; </a:t>
            </a:r>
            <a:r>
              <a:rPr lang="en-GB" i="1" dirty="0"/>
              <a:t>HE, hepatic encephalopathy; ICH intracranial hypertension; PaCO</a:t>
            </a:r>
            <a:r>
              <a:rPr lang="en-GB" i="1" baseline="-25000" dirty="0"/>
              <a:t>2</a:t>
            </a:r>
            <a:r>
              <a:rPr lang="en-GB" i="1" dirty="0"/>
              <a:t>, partial pressure of carbon dioxide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1407536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HE, hepatic encephalopathy; ICH intracranial hypertension; </a:t>
            </a:r>
            <a:r>
              <a:rPr lang="en-GB" i="1" dirty="0" err="1"/>
              <a:t>LTx</a:t>
            </a:r>
            <a:r>
              <a:rPr lang="en-GB" i="1" dirty="0"/>
              <a:t>, liver transplantation</a:t>
            </a:r>
          </a:p>
          <a:p>
            <a:pPr marL="0" indent="0">
              <a:buNone/>
            </a:pPr>
            <a:endParaRPr lang="en-GB" i="1" dirty="0"/>
          </a:p>
          <a:p>
            <a:pPr marL="0" indent="0">
              <a:buNone/>
            </a:pPr>
            <a:r>
              <a:rPr lang="en-GB" i="1" dirty="0"/>
              <a:t>1. Bernal W, </a:t>
            </a:r>
            <a:r>
              <a:rPr lang="en-GB" i="1" dirty="0" err="1"/>
              <a:t>Hyyrylainen</a:t>
            </a:r>
            <a:r>
              <a:rPr lang="en-GB" i="1" dirty="0"/>
              <a:t> A, Gera A, </a:t>
            </a:r>
            <a:r>
              <a:rPr lang="en-GB" i="1" dirty="0" err="1"/>
              <a:t>Audimoolam</a:t>
            </a:r>
            <a:r>
              <a:rPr lang="en-GB" i="1" dirty="0"/>
              <a:t> VK, McPhail MJ, </a:t>
            </a:r>
            <a:r>
              <a:rPr lang="en-GB" i="1" dirty="0" err="1"/>
              <a:t>Auzinger</a:t>
            </a:r>
            <a:r>
              <a:rPr lang="en-GB" i="1" dirty="0"/>
              <a:t> G, </a:t>
            </a:r>
            <a:r>
              <a:rPr lang="en-GB" i="1" dirty="0" err="1"/>
              <a:t>Rela</a:t>
            </a:r>
            <a:r>
              <a:rPr lang="en-GB" i="1" dirty="0"/>
              <a:t> M, Heaton N, O'Grady JG, </a:t>
            </a:r>
            <a:r>
              <a:rPr lang="en-GB" i="1" dirty="0" err="1"/>
              <a:t>Wendon</a:t>
            </a:r>
            <a:r>
              <a:rPr lang="en-GB" i="1" dirty="0"/>
              <a:t> J, Williams R. Lessons from look-back in acute</a:t>
            </a:r>
          </a:p>
          <a:p>
            <a:pPr marL="0" indent="0">
              <a:buNone/>
            </a:pPr>
            <a:r>
              <a:rPr lang="en-GB" i="1" dirty="0"/>
              <a:t>liver failure? A single centre experience of 3300 patients. J </a:t>
            </a:r>
            <a:r>
              <a:rPr lang="en-GB" i="1" dirty="0" err="1"/>
              <a:t>Hepatol</a:t>
            </a:r>
            <a:r>
              <a:rPr lang="en-GB" i="1" dirty="0"/>
              <a:t>. 2013 Jul;59(1):74-80.</a:t>
            </a:r>
          </a:p>
          <a:p>
            <a:pPr marL="0" indent="0">
              <a:buNone/>
            </a:pPr>
            <a:r>
              <a:rPr lang="en-GB" i="1" dirty="0"/>
              <a:t>2. Bernal W, Lee WM, </a:t>
            </a:r>
            <a:r>
              <a:rPr lang="en-GB" i="1" dirty="0" err="1"/>
              <a:t>Wendon</a:t>
            </a:r>
            <a:r>
              <a:rPr lang="en-GB" i="1" dirty="0"/>
              <a:t> J, Larsen FS, Williams R. Acute liver failure: A curable disease by 2024? J </a:t>
            </a:r>
            <a:r>
              <a:rPr lang="en-GB" i="1" dirty="0" err="1"/>
              <a:t>Hepatol</a:t>
            </a:r>
            <a:r>
              <a:rPr lang="en-GB" i="1" dirty="0"/>
              <a:t>. 2015 Apr;62(1 </a:t>
            </a:r>
            <a:r>
              <a:rPr lang="en-GB" i="1" dirty="0" err="1"/>
              <a:t>Suppl</a:t>
            </a:r>
            <a:r>
              <a:rPr lang="en-GB" i="1" dirty="0"/>
              <a:t>):S112-20.</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1946887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HE, hepatic encephalopathy</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216916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ICH, intracranial hypertension; ICP, intracranial pressure; RRT, renal replacement therapy</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715608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HVP, high-volume plasma exchange; </a:t>
            </a:r>
            <a:r>
              <a:rPr lang="en-GB" i="1" dirty="0" err="1"/>
              <a:t>LTx</a:t>
            </a:r>
            <a:r>
              <a:rPr lang="en-GB" i="1" dirty="0"/>
              <a:t>, liver transplantation; RCT, randomized controlled trial; SMT, standard medical treated group </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4144928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LTx, liver transplantation</a:t>
            </a:r>
          </a:p>
          <a:p>
            <a:pPr marL="0" indent="0">
              <a:buNone/>
            </a:pPr>
            <a:endParaRPr lang="en-GB" i="1" dirty="0"/>
          </a:p>
          <a:p>
            <a:pPr marL="0" indent="0">
              <a:buNone/>
            </a:pPr>
            <a:r>
              <a:rPr lang="en-GB" i="1" dirty="0" err="1"/>
              <a:t>Germani</a:t>
            </a:r>
            <a:r>
              <a:rPr lang="en-GB" i="1" dirty="0"/>
              <a:t> G, </a:t>
            </a:r>
            <a:r>
              <a:rPr lang="en-GB" i="1" dirty="0" err="1"/>
              <a:t>Theocharidou</a:t>
            </a:r>
            <a:r>
              <a:rPr lang="en-GB" i="1" dirty="0"/>
              <a:t> E, Adam R, </a:t>
            </a:r>
            <a:r>
              <a:rPr lang="en-GB" i="1" dirty="0" err="1"/>
              <a:t>Karam</a:t>
            </a:r>
            <a:r>
              <a:rPr lang="en-GB" i="1" dirty="0"/>
              <a:t> V, </a:t>
            </a:r>
            <a:r>
              <a:rPr lang="en-GB" i="1" dirty="0" err="1"/>
              <a:t>Wendon</a:t>
            </a:r>
            <a:r>
              <a:rPr lang="en-GB" i="1" dirty="0"/>
              <a:t> J, O'Grady J, Burra P, </a:t>
            </a:r>
            <a:r>
              <a:rPr lang="en-GB" i="1" dirty="0" err="1"/>
              <a:t>Senzolo</a:t>
            </a:r>
            <a:r>
              <a:rPr lang="en-GB" i="1" dirty="0"/>
              <a:t> M, Mirza D, </a:t>
            </a:r>
            <a:r>
              <a:rPr lang="en-GB" i="1" dirty="0" err="1"/>
              <a:t>Castaing</a:t>
            </a:r>
            <a:r>
              <a:rPr lang="en-GB" i="1" dirty="0"/>
              <a:t> D, </a:t>
            </a:r>
            <a:r>
              <a:rPr lang="en-GB" i="1" dirty="0" err="1"/>
              <a:t>Klempnauer</a:t>
            </a:r>
            <a:r>
              <a:rPr lang="en-GB" i="1" dirty="0"/>
              <a:t> J, Pollard S, Paul A, </a:t>
            </a:r>
            <a:r>
              <a:rPr lang="en-GB" i="1" dirty="0" err="1"/>
              <a:t>Belghiti</a:t>
            </a:r>
            <a:r>
              <a:rPr lang="en-GB" i="1" dirty="0"/>
              <a:t> J, </a:t>
            </a:r>
            <a:r>
              <a:rPr lang="en-GB" i="1" dirty="0" err="1"/>
              <a:t>Tsochatzis</a:t>
            </a:r>
            <a:r>
              <a:rPr lang="en-GB" i="1" dirty="0"/>
              <a:t> E, Burroughs AK. Liver transplantation for acute liver failure in Europe: outcomes over 20 years from the ELTR database. J </a:t>
            </a:r>
            <a:r>
              <a:rPr lang="en-GB" i="1" dirty="0" err="1"/>
              <a:t>Hepatol</a:t>
            </a:r>
            <a:r>
              <a:rPr lang="en-GB" i="1" dirty="0"/>
              <a:t>. 2012 Aug;57(2):288-96.</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3005907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HE, hepatic encephalopathy; INR, international normalized ratio</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4107315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HE, hepatic encephalopathy; INR, international normalized ratio</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1656699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AFP, alpha-fetoprotein; ALT, alanine aminotransferase; APACHE, Acute Physiology and Chronic Health Evaluation; HE, hepatic encephalopathy; KCC, King’s College Criteria; MELD, Model for End-Stage Liver Disease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705076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HBV, hepatitis B virus; HE, hepatic encephalopathy; </a:t>
            </a: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260252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INR, </a:t>
            </a:r>
            <a:r>
              <a:rPr lang="en-GB" sz="1200" b="0" i="1" kern="1200" dirty="0">
                <a:solidFill>
                  <a:schemeClr val="tx1"/>
                </a:solidFill>
                <a:effectLst/>
                <a:latin typeface="Arial" panose="020B0604020202020204" pitchFamily="34" charset="0"/>
                <a:ea typeface="+mn-ea"/>
                <a:cs typeface="Arial" panose="020B0604020202020204" pitchFamily="34" charset="0"/>
              </a:rPr>
              <a:t>international normalized ratio; PT, prothrombin time; ULN, upper limit of normal</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1148742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HE, hepatic encephalopathy; </a:t>
            </a:r>
            <a:r>
              <a:rPr lang="en-GB" i="1" dirty="0"/>
              <a:t>INR, international normalized ratio; </a:t>
            </a:r>
            <a:r>
              <a:rPr lang="en-GB" dirty="0"/>
              <a:t>PT, prothrombin time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742126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2552162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PALFSG, Paediatric Acute Liver Failure Study Group</a:t>
            </a:r>
          </a:p>
          <a:p>
            <a:pPr marL="0" indent="0">
              <a:buNone/>
            </a:pPr>
            <a:endParaRPr lang="en-GB" i="1" dirty="0"/>
          </a:p>
          <a:p>
            <a:pPr marL="0" indent="0">
              <a:buNone/>
            </a:pPr>
            <a:r>
              <a:rPr lang="en-GB" i="1" dirty="0"/>
              <a:t>Dhawan A. </a:t>
            </a:r>
            <a:r>
              <a:rPr lang="en-GB" i="1" dirty="0" err="1"/>
              <a:t>Etiology</a:t>
            </a:r>
            <a:r>
              <a:rPr lang="en-GB" i="1" dirty="0"/>
              <a:t> and prognosis of acute liver failure in children. Liver </a:t>
            </a:r>
            <a:r>
              <a:rPr lang="en-GB" i="1" dirty="0" err="1"/>
              <a:t>Transpl</a:t>
            </a:r>
            <a:r>
              <a:rPr lang="en-GB" i="1" dirty="0"/>
              <a:t>. 2008 Oct;14 </a:t>
            </a:r>
            <a:r>
              <a:rPr lang="en-GB" i="1" dirty="0" err="1"/>
              <a:t>Suppl</a:t>
            </a:r>
            <a:r>
              <a:rPr lang="en-GB" i="1" dirty="0"/>
              <a:t> 2:S80-4.</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1832914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ARDS, acute respiratory distress syndrome; HE, hepatic encephalopathy; HLH, </a:t>
            </a:r>
            <a:r>
              <a:rPr lang="en-GB" i="1" dirty="0" err="1"/>
              <a:t>haemophagocytic</a:t>
            </a:r>
            <a:r>
              <a:rPr lang="en-GB" i="1" dirty="0"/>
              <a:t> </a:t>
            </a:r>
            <a:r>
              <a:rPr lang="en-GB" i="1" dirty="0" err="1"/>
              <a:t>lymphohistiocytosis</a:t>
            </a:r>
            <a:r>
              <a:rPr lang="en-GB" i="1" dirty="0"/>
              <a:t>; INR, international normalized ratio; LTx,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2051295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i="1" dirty="0"/>
              <a:t>ALI, acute liver injury; EALFR, European Acute Liver Failure Registry; </a:t>
            </a:r>
            <a:r>
              <a:rPr lang="en-GB" i="1" dirty="0"/>
              <a:t>HE, hepatic encephalopathy; ICU, intensive care unit; INR, international normalized ratio; </a:t>
            </a:r>
            <a:r>
              <a:rPr lang="en-GB" dirty="0"/>
              <a:t>PT, prothrombin time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2078122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AKI, acute kidney injury; ICP, intracranial pressure; RRT, renal replacement therapy; VA ECMO, </a:t>
            </a:r>
            <a:r>
              <a:rPr lang="en-GB" dirty="0" err="1"/>
              <a:t>venoarterial</a:t>
            </a:r>
            <a:r>
              <a:rPr lang="en-GB" dirty="0"/>
              <a:t> extracorporeal membrane oxygenation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2771400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LTx</a:t>
            </a:r>
            <a:r>
              <a:rPr lang="en-GB" i="1" dirty="0"/>
              <a:t>, liver transplantation; PE, plasma exchange; RCT, randomized controlled trial</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a:p>
        </p:txBody>
      </p:sp>
    </p:spTree>
    <p:extLst>
      <p:ext uri="{BB962C8B-B14F-4D97-AF65-F5344CB8AC3E}">
        <p14:creationId xmlns:p14="http://schemas.microsoft.com/office/powerpoint/2010/main" val="253868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 hepatitis A virus; HBV, hepatitis B virus; HE, hepatic encephalopathy; HEV, hepatitis E virus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O'Grady JG,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Schalm</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SW, Williams R. Acute liver failure: redefining the syndromes. Lancet. 1993 Jul 31;342(8866):273-5.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Bernal W,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Auzinger</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Dhawan A,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Wendon</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 Acute liver failure. Lancet. 2010 Jul 17;376(9736):190-201.</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86573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DILI, drug-induced liver injury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584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CMV, cytomegalovirus; HELLP, haemolysis, elevated liver enzymes, low platelets; HLH, </a:t>
            </a:r>
            <a:r>
              <a:rPr lang="en-GB" i="1" dirty="0" err="1"/>
              <a:t>haemophagocytic</a:t>
            </a:r>
            <a:r>
              <a:rPr lang="en-GB" i="1" dirty="0"/>
              <a:t> </a:t>
            </a:r>
            <a:r>
              <a:rPr lang="en-GB" i="1" dirty="0" err="1"/>
              <a:t>lymphohistiocytosis</a:t>
            </a:r>
            <a:r>
              <a:rPr lang="en-GB" i="1" dirty="0"/>
              <a:t>; HSV, herpes simplex virus; NSAID, non-steroidal anti-inflammatory drug; VZV,</a:t>
            </a:r>
            <a:r>
              <a:rPr lang="en-GB" i="1" baseline="0" dirty="0"/>
              <a:t> varicella zoster virus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362188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HAV, hepatitis A virus; HBV, hepatitis B virus; HEV, hepatitis E virus</a:t>
            </a:r>
          </a:p>
          <a:p>
            <a:pPr marL="0" indent="0">
              <a:buNone/>
            </a:pPr>
            <a:endParaRPr lang="en-GB" i="1" dirty="0"/>
          </a:p>
          <a:p>
            <a:pPr marL="0" indent="0">
              <a:buNone/>
            </a:pPr>
            <a:r>
              <a:rPr lang="en-GB" i="1" dirty="0"/>
              <a:t>Bernal W, </a:t>
            </a:r>
            <a:r>
              <a:rPr lang="en-GB" i="1" dirty="0" err="1"/>
              <a:t>Wendon</a:t>
            </a:r>
            <a:r>
              <a:rPr lang="en-GB" i="1" dirty="0"/>
              <a:t> J. Acute liver failure. N </a:t>
            </a:r>
            <a:r>
              <a:rPr lang="en-GB" i="1" dirty="0" err="1"/>
              <a:t>Engl</a:t>
            </a:r>
            <a:r>
              <a:rPr lang="en-GB" i="1" dirty="0"/>
              <a:t> J Med. 2013 Dec 26;369(26):2525-34.</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157745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INR, </a:t>
            </a:r>
            <a:r>
              <a:rPr lang="en-GB" sz="1200" b="0" i="1" kern="1200" dirty="0">
                <a:solidFill>
                  <a:schemeClr val="tx1"/>
                </a:solidFill>
                <a:effectLst/>
                <a:latin typeface="Arial" panose="020B0604020202020204" pitchFamily="34" charset="0"/>
                <a:ea typeface="+mn-ea"/>
                <a:cs typeface="Arial" panose="020B0604020202020204" pitchFamily="34" charset="0"/>
              </a:rPr>
              <a:t>international normalized ratio</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819252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3">
            <a:extLst>
              <a:ext uri="{FF2B5EF4-FFF2-40B4-BE49-F238E27FC236}">
                <a16:creationId xmlns:a16="http://schemas.microsoft.com/office/drawing/2014/main" xmlns="" id="{779BF389-D497-499C-8646-469F5646E891}"/>
              </a:ext>
            </a:extLst>
          </p:cNvPr>
          <p:cNvSpPr>
            <a:spLocks noGrp="1"/>
          </p:cNvSpPr>
          <p:nvPr>
            <p:ph type="title"/>
          </p:nvPr>
        </p:nvSpPr>
        <p:spPr>
          <a:xfrm>
            <a:off x="319314" y="262933"/>
            <a:ext cx="8579604" cy="1141458"/>
          </a:xfrm>
        </p:spPr>
        <p:txBody>
          <a:bodyPr vert="horz" lIns="91440" tIns="45720" rIns="91440" bIns="45720" rtlCol="0" anchor="b">
            <a:normAutofit/>
          </a:bodyPr>
          <a:lstStyle>
            <a:lvl1pPr algn="r">
              <a:defRPr lang="en-GB" sz="3600">
                <a:solidFill>
                  <a:srgbClr val="1D498B"/>
                </a:solidFill>
              </a:defRPr>
            </a:lvl1pPr>
          </a:lstStyle>
          <a:p>
            <a:pPr lvl="0" algn="r"/>
            <a:r>
              <a:rPr lang="en-US" dirty="0"/>
              <a:t>Click to edit Master title style</a:t>
            </a:r>
            <a:endParaRPr lang="en-GB" dirty="0"/>
          </a:p>
        </p:txBody>
      </p:sp>
      <p:pic>
        <p:nvPicPr>
          <p:cNvPr id="16" name="Picture 15">
            <a:extLst>
              <a:ext uri="{FF2B5EF4-FFF2-40B4-BE49-F238E27FC236}">
                <a16:creationId xmlns:a16="http://schemas.microsoft.com/office/drawing/2014/main" xmlns=""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
        <p:nvSpPr>
          <p:cNvPr id="22" name="Text Placeholder 21">
            <a:extLst>
              <a:ext uri="{FF2B5EF4-FFF2-40B4-BE49-F238E27FC236}">
                <a16:creationId xmlns:a16="http://schemas.microsoft.com/office/drawing/2014/main" xmlns="" id="{AEF20FB5-8A47-4F12-824D-9A3561D4B480}"/>
              </a:ext>
            </a:extLst>
          </p:cNvPr>
          <p:cNvSpPr>
            <a:spLocks noGrp="1"/>
          </p:cNvSpPr>
          <p:nvPr>
            <p:ph type="body" sz="quarter" idx="10" hasCustomPrompt="1"/>
          </p:nvPr>
        </p:nvSpPr>
        <p:spPr>
          <a:xfrm>
            <a:off x="5076824" y="1556792"/>
            <a:ext cx="3736032" cy="987078"/>
          </a:xfrm>
        </p:spPr>
        <p:txBody>
          <a:bodyPr>
            <a:noAutofit/>
          </a:bodyPr>
          <a:lstStyle>
            <a:lvl1pPr marL="0" indent="0" algn="r">
              <a:buNone/>
              <a:defRPr sz="6000">
                <a:solidFill>
                  <a:srgbClr val="1D498B"/>
                </a:solidFill>
              </a:defRPr>
            </a:lvl1pPr>
          </a:lstStyle>
          <a:p>
            <a:pPr lvl="0"/>
            <a:r>
              <a:rPr lang="en-GB" dirty="0"/>
              <a:t>Subtitle</a:t>
            </a:r>
          </a:p>
        </p:txBody>
      </p:sp>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xmlns="" id="{51AAE498-473E-420D-BBF6-000ECD735FF3}"/>
              </a:ext>
            </a:extLst>
          </p:cNvPr>
          <p:cNvCxnSpPr>
            <a:cxnSpLocks/>
          </p:cNvCxnSpPr>
          <p:nvPr userDrawn="1"/>
        </p:nvCxnSpPr>
        <p:spPr>
          <a:xfrm>
            <a:off x="274320" y="4459976"/>
            <a:ext cx="8595360" cy="0"/>
          </a:xfrm>
          <a:prstGeom prst="line">
            <a:avLst/>
          </a:prstGeom>
          <a:ln w="88900">
            <a:solidFill>
              <a:srgbClr val="1D49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xmlns="" id="{8AC1B916-9C2F-4F87-9F00-8355A30EF037}"/>
              </a:ext>
            </a:extLst>
          </p:cNvPr>
          <p:cNvSpPr>
            <a:spLocks noGrp="1"/>
          </p:cNvSpPr>
          <p:nvPr>
            <p:ph sz="half" idx="1"/>
          </p:nvPr>
        </p:nvSpPr>
        <p:spPr>
          <a:xfrm>
            <a:off x="319314" y="1340768"/>
            <a:ext cx="8506800"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4180678"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5086" y="1340769"/>
            <a:ext cx="4179600"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xmlns=""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xmlns=""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xmlns=""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xmlns=""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36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0CF16CF-DA80-475A-9994-D8D263AF396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6184" y="138043"/>
            <a:ext cx="9047204" cy="1034773"/>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xmlns="" id="{C9949B95-F696-4035-B757-1DADB4EE655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 id="2147483661"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6.xm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9.xml"/><Relationship Id="rId3" Type="http://schemas.openxmlformats.org/officeDocument/2006/relationships/image" Target="../media/image5.png"/><Relationship Id="rId7" Type="http://schemas.openxmlformats.org/officeDocument/2006/relationships/slide" Target="slide34.xml"/><Relationship Id="rId12" Type="http://schemas.openxmlformats.org/officeDocument/2006/relationships/slide" Target="slide44.xml"/><Relationship Id="rId2" Type="http://schemas.openxmlformats.org/officeDocument/2006/relationships/slide" Target="slide6.xml"/><Relationship Id="rId16" Type="http://schemas.openxmlformats.org/officeDocument/2006/relationships/slide" Target="slide30.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slide" Target="slide39.xml"/><Relationship Id="rId5" Type="http://schemas.openxmlformats.org/officeDocument/2006/relationships/slide" Target="slide32.xml"/><Relationship Id="rId15" Type="http://schemas.openxmlformats.org/officeDocument/2006/relationships/slide" Target="slide31.xml"/><Relationship Id="rId10" Type="http://schemas.openxmlformats.org/officeDocument/2006/relationships/slide" Target="slide38.xml"/><Relationship Id="rId4" Type="http://schemas.openxmlformats.org/officeDocument/2006/relationships/slide" Target="slide17.xml"/><Relationship Id="rId9" Type="http://schemas.openxmlformats.org/officeDocument/2006/relationships/slide" Target="slide36.xml"/><Relationship Id="rId14" Type="http://schemas.openxmlformats.org/officeDocument/2006/relationships/slide" Target="slide51.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6.xml"/></Relationships>
</file>

<file path=ppt/slides/_rels/slide4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slide" Target="slide4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6.xml"/><Relationship Id="rId7" Type="http://schemas.openxmlformats.org/officeDocument/2006/relationships/image" Target="../media/image16.png"/><Relationship Id="rId12" Type="http://schemas.microsoft.com/office/2007/relationships/hdphoto" Target="../media/hdphoto4.wdp"/><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7D393-5D67-47AA-8CB2-4822EE4A5FD8}"/>
              </a:ext>
            </a:extLst>
          </p:cNvPr>
          <p:cNvSpPr>
            <a:spLocks noGrp="1"/>
          </p:cNvSpPr>
          <p:nvPr>
            <p:ph type="title"/>
          </p:nvPr>
        </p:nvSpPr>
        <p:spPr>
          <a:xfrm>
            <a:off x="101066" y="262933"/>
            <a:ext cx="8719406" cy="940915"/>
          </a:xfrm>
        </p:spPr>
        <p:txBody>
          <a:bodyPr>
            <a:normAutofit/>
          </a:bodyPr>
          <a:lstStyle/>
          <a:p>
            <a:r>
              <a:rPr lang="en-US" sz="3200" dirty="0"/>
              <a:t>Clinical Practice Guidelines</a:t>
            </a:r>
            <a:endParaRPr lang="en-GB" sz="3200" dirty="0"/>
          </a:p>
        </p:txBody>
      </p:sp>
      <p:sp>
        <p:nvSpPr>
          <p:cNvPr id="3" name="Text Placeholder 2">
            <a:extLst>
              <a:ext uri="{FF2B5EF4-FFF2-40B4-BE49-F238E27FC236}">
                <a16:creationId xmlns:a16="http://schemas.microsoft.com/office/drawing/2014/main" xmlns="" id="{925E62B7-D77A-4551-BA66-AEA7B4C1107F}"/>
              </a:ext>
            </a:extLst>
          </p:cNvPr>
          <p:cNvSpPr>
            <a:spLocks noGrp="1"/>
          </p:cNvSpPr>
          <p:nvPr>
            <p:ph type="body" sz="quarter" idx="10"/>
          </p:nvPr>
        </p:nvSpPr>
        <p:spPr>
          <a:xfrm>
            <a:off x="4067944" y="1268760"/>
            <a:ext cx="4744912" cy="987078"/>
          </a:xfrm>
        </p:spPr>
        <p:txBody>
          <a:bodyPr/>
          <a:lstStyle/>
          <a:p>
            <a:r>
              <a:rPr lang="en-GB" sz="4000" dirty="0"/>
              <a:t>Acute liver failure</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140970"/>
            <a:ext cx="7637062" cy="769620"/>
          </a:xfrm>
        </p:spPr>
        <p:txBody>
          <a:bodyPr/>
          <a:lstStyle/>
          <a:p>
            <a:r>
              <a:rPr lang="en-GB" dirty="0"/>
              <a:t>Definition and clinical course of ALF</a:t>
            </a:r>
          </a:p>
        </p:txBody>
      </p:sp>
      <p:sp>
        <p:nvSpPr>
          <p:cNvPr id="3" name="Content Placeholder 2"/>
          <p:cNvSpPr>
            <a:spLocks noGrp="1"/>
          </p:cNvSpPr>
          <p:nvPr>
            <p:ph type="body" sz="quarter" idx="10"/>
          </p:nvPr>
        </p:nvSpPr>
        <p:spPr>
          <a:xfrm>
            <a:off x="4925" y="6093296"/>
            <a:ext cx="7519403" cy="763625"/>
          </a:xfrm>
        </p:spPr>
        <p:txBody>
          <a:bodyPr/>
          <a:lstStyle/>
          <a:p>
            <a:r>
              <a:rPr lang="en-GB" dirty="0"/>
              <a:t>*Patients with an acute presentation of chronic autoimmune hepatitis, Wilson disease and Budd–Chiari syndrome are considered as having ALF if they develop hepatic encephalopathy, despite the presence of a pre-existing liver disease in the context of appropriate abnormalities in liver blood tests and coagulation profile; </a:t>
            </a:r>
            <a:r>
              <a:rPr lang="ca-ES" baseline="30000" dirty="0">
                <a:solidFill>
                  <a:srgbClr val="000000"/>
                </a:solidFill>
                <a:latin typeface="Arial" panose="020B0604020202020204" pitchFamily="34" charset="0"/>
                <a:cs typeface="Arial" panose="020B0604020202020204" pitchFamily="34" charset="0"/>
              </a:rPr>
              <a:t>†</a:t>
            </a:r>
            <a:r>
              <a:rPr lang="ca-ES" dirty="0">
                <a:solidFill>
                  <a:srgbClr val="000000"/>
                </a:solidFill>
                <a:latin typeface="Arial" panose="020B0604020202020204" pitchFamily="34" charset="0"/>
                <a:cs typeface="Arial" panose="020B0604020202020204" pitchFamily="34" charset="0"/>
              </a:rPr>
              <a:t>Usually INR &gt;1.5 or prolongation of PT</a:t>
            </a:r>
            <a:endParaRPr lang="en-GB" dirty="0"/>
          </a:p>
          <a:p>
            <a:endParaRPr lang="en-GB" sz="400" dirty="0"/>
          </a:p>
          <a:p>
            <a:r>
              <a:rPr lang="en-GB" dirty="0"/>
              <a:t>EASL CPG ALF. J </a:t>
            </a:r>
            <a:r>
              <a:rPr lang="en-GB" dirty="0" err="1"/>
              <a:t>Hepatol</a:t>
            </a:r>
            <a:r>
              <a:rPr lang="en-GB" dirty="0"/>
              <a:t> 2017;66:1047–81</a:t>
            </a:r>
            <a:endParaRPr lang="en-GB" b="1" dirty="0"/>
          </a:p>
        </p:txBody>
      </p:sp>
      <p:sp>
        <p:nvSpPr>
          <p:cNvPr id="16" name="Content Placeholder 15">
            <a:extLst>
              <a:ext uri="{FF2B5EF4-FFF2-40B4-BE49-F238E27FC236}">
                <a16:creationId xmlns:a16="http://schemas.microsoft.com/office/drawing/2014/main" xmlns="" id="{C9498864-FAFA-4ABB-97EC-88293BFA5307}"/>
              </a:ext>
            </a:extLst>
          </p:cNvPr>
          <p:cNvSpPr>
            <a:spLocks noGrp="1"/>
          </p:cNvSpPr>
          <p:nvPr>
            <p:ph sz="half" idx="1"/>
          </p:nvPr>
        </p:nvSpPr>
        <p:spPr>
          <a:xfrm>
            <a:off x="319314" y="1340768"/>
            <a:ext cx="8506800" cy="4622400"/>
          </a:xfrm>
        </p:spPr>
        <p:txBody>
          <a:bodyPr>
            <a:normAutofit/>
          </a:bodyPr>
          <a:lstStyle/>
          <a:p>
            <a:r>
              <a:rPr lang="en-US" sz="1700" dirty="0"/>
              <a:t>In hepatological practice, ALF is a highly specific and rare syndrome, characterized by an acute deterioration of liver function without underlying chronic liver disease</a:t>
            </a:r>
            <a:endParaRPr lang="en-GB" sz="1700" dirty="0"/>
          </a:p>
        </p:txBody>
      </p:sp>
      <p:grpSp>
        <p:nvGrpSpPr>
          <p:cNvPr id="18" name="Group 17">
            <a:extLst>
              <a:ext uri="{FF2B5EF4-FFF2-40B4-BE49-F238E27FC236}">
                <a16:creationId xmlns:a16="http://schemas.microsoft.com/office/drawing/2014/main" xmlns="" id="{90E5F0E3-9B85-4956-B20B-0350CB32857E}"/>
              </a:ext>
            </a:extLst>
          </p:cNvPr>
          <p:cNvGrpSpPr/>
          <p:nvPr/>
        </p:nvGrpSpPr>
        <p:grpSpPr>
          <a:xfrm>
            <a:off x="314793" y="2257708"/>
            <a:ext cx="8382010" cy="3763580"/>
            <a:chOff x="314793" y="2060848"/>
            <a:chExt cx="8382010" cy="3763580"/>
          </a:xfrm>
        </p:grpSpPr>
        <p:grpSp>
          <p:nvGrpSpPr>
            <p:cNvPr id="17" name="Group 16">
              <a:extLst>
                <a:ext uri="{FF2B5EF4-FFF2-40B4-BE49-F238E27FC236}">
                  <a16:creationId xmlns:a16="http://schemas.microsoft.com/office/drawing/2014/main" xmlns="" id="{BF10EFB5-BB04-4D53-8B28-602BAACA31BF}"/>
                </a:ext>
              </a:extLst>
            </p:cNvPr>
            <p:cNvGrpSpPr/>
            <p:nvPr/>
          </p:nvGrpSpPr>
          <p:grpSpPr>
            <a:xfrm>
              <a:off x="314793" y="2060848"/>
              <a:ext cx="8372007" cy="3763580"/>
              <a:chOff x="314793" y="2060848"/>
              <a:chExt cx="8372007" cy="3763580"/>
            </a:xfrm>
          </p:grpSpPr>
          <p:grpSp>
            <p:nvGrpSpPr>
              <p:cNvPr id="5" name="Group 4">
                <a:extLst>
                  <a:ext uri="{FF2B5EF4-FFF2-40B4-BE49-F238E27FC236}">
                    <a16:creationId xmlns:a16="http://schemas.microsoft.com/office/drawing/2014/main" xmlns="" id="{669673AD-35E7-46C5-877E-2CA0E89A81AB}"/>
                  </a:ext>
                </a:extLst>
              </p:cNvPr>
              <p:cNvGrpSpPr/>
              <p:nvPr/>
            </p:nvGrpSpPr>
            <p:grpSpPr>
              <a:xfrm>
                <a:off x="314793" y="2060848"/>
                <a:ext cx="8372007" cy="3763580"/>
                <a:chOff x="314793" y="1764054"/>
                <a:chExt cx="8372007" cy="3763580"/>
              </a:xfrm>
            </p:grpSpPr>
            <p:sp>
              <p:nvSpPr>
                <p:cNvPr id="6" name="TextBox 5">
                  <a:extLst>
                    <a:ext uri="{FF2B5EF4-FFF2-40B4-BE49-F238E27FC236}">
                      <a16:creationId xmlns:a16="http://schemas.microsoft.com/office/drawing/2014/main" xmlns="" id="{2E22B23C-6490-47F2-87DA-C3C49989DA31}"/>
                    </a:ext>
                  </a:extLst>
                </p:cNvPr>
                <p:cNvSpPr txBox="1"/>
                <p:nvPr/>
              </p:nvSpPr>
              <p:spPr>
                <a:xfrm>
                  <a:off x="314793" y="1764054"/>
                  <a:ext cx="3809423" cy="141577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SEVERE ACUTE LIVER INJURY (ALI)</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rPr>
                    <a:t>No underlying chronic liver disease*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prstClr val="black"/>
                      </a:solidFill>
                    </a:rPr>
                    <a:t>L</a:t>
                  </a:r>
                  <a:r>
                    <a:rPr kumimoji="0" lang="en-GB" sz="1400" b="0" i="0" u="none" strike="noStrike" kern="0" cap="none" spc="0" normalizeH="0" baseline="0" noProof="0" dirty="0" err="1">
                      <a:ln>
                        <a:noFill/>
                      </a:ln>
                      <a:solidFill>
                        <a:prstClr val="black"/>
                      </a:solidFill>
                      <a:effectLst/>
                      <a:uLnTx/>
                      <a:uFillTx/>
                    </a:rPr>
                    <a:t>iver</a:t>
                  </a:r>
                  <a:r>
                    <a:rPr kumimoji="0" lang="en-GB" sz="1400" b="0" i="0" u="none" strike="noStrike" kern="0" cap="none" spc="0" normalizeH="0" baseline="0" noProof="0" dirty="0">
                      <a:ln>
                        <a:noFill/>
                      </a:ln>
                      <a:solidFill>
                        <a:prstClr val="black"/>
                      </a:solidFill>
                      <a:effectLst/>
                      <a:uLnTx/>
                      <a:uFillTx/>
                    </a:rPr>
                    <a:t> damage</a:t>
                  </a:r>
                  <a:br>
                    <a:rPr kumimoji="0" lang="en-GB" sz="1400" b="0" i="0" u="none" strike="noStrike" kern="0" cap="none" spc="0" normalizeH="0" baseline="0" noProof="0" dirty="0">
                      <a:ln>
                        <a:noFill/>
                      </a:ln>
                      <a:solidFill>
                        <a:prstClr val="black"/>
                      </a:solidFill>
                      <a:effectLst/>
                      <a:uLnTx/>
                      <a:uFillTx/>
                    </a:rPr>
                  </a:br>
                  <a:r>
                    <a:rPr kumimoji="0" lang="en-GB" sz="1400" b="0" i="0" u="none" strike="noStrike" kern="0" cap="none" spc="0" normalizeH="0" baseline="0" noProof="0" dirty="0">
                      <a:ln>
                        <a:noFill/>
                      </a:ln>
                      <a:solidFill>
                        <a:prstClr val="black"/>
                      </a:solidFill>
                      <a:effectLst/>
                      <a:uLnTx/>
                      <a:uFillTx/>
                    </a:rPr>
                    <a:t>(serum </a:t>
                  </a:r>
                  <a:r>
                    <a:rPr lang="en-GB" sz="1400" kern="0" dirty="0">
                      <a:solidFill>
                        <a:prstClr val="black"/>
                      </a:solidFill>
                    </a:rPr>
                    <a:t>aminotransferases 2</a:t>
                  </a:r>
                  <a:r>
                    <a:rPr lang="en-GB" sz="1400" kern="0" dirty="0">
                      <a:solidFill>
                        <a:prstClr val="black"/>
                      </a:solidFill>
                      <a:sym typeface="Symbol" panose="05050102010706020507" pitchFamily="18" charset="2"/>
                    </a:rPr>
                    <a:t>3x ULN</a:t>
                  </a:r>
                  <a:r>
                    <a:rPr kumimoji="0" lang="en-GB" sz="1400" b="0" i="0" u="none" strike="noStrike" kern="0" cap="none" spc="0" normalizeH="0" baseline="0" noProof="0" dirty="0">
                      <a:ln>
                        <a:noFill/>
                      </a:ln>
                      <a:solidFill>
                        <a:prstClr val="black"/>
                      </a:solidFill>
                      <a:effectLst/>
                      <a:uLnTx/>
                      <a:uFillTx/>
                    </a:rPr>
                    <a:t>)</a:t>
                  </a:r>
                </a:p>
                <a:p>
                  <a:pPr marL="285750" lvl="0" indent="-285750" defTabSz="457200">
                    <a:buFont typeface="Arial" panose="020B0604020202020204" pitchFamily="34" charset="0"/>
                    <a:buChar char="•"/>
                    <a:defRPr/>
                  </a:pPr>
                  <a:r>
                    <a:rPr kumimoji="0" lang="en-GB" sz="1400" b="0" i="0" u="none" strike="noStrike" kern="0" cap="none" spc="0" normalizeH="0" baseline="0" noProof="0" dirty="0">
                      <a:ln>
                        <a:noFill/>
                      </a:ln>
                      <a:solidFill>
                        <a:prstClr val="black"/>
                      </a:solidFill>
                      <a:effectLst/>
                      <a:uLnTx/>
                      <a:uFillTx/>
                    </a:rPr>
                    <a:t>Impaired liver function </a:t>
                  </a:r>
                  <a:br>
                    <a:rPr kumimoji="0" lang="en-GB" sz="1400" b="0" i="0" u="none" strike="noStrike" kern="0" cap="none" spc="0" normalizeH="0" baseline="0" noProof="0" dirty="0">
                      <a:ln>
                        <a:noFill/>
                      </a:ln>
                      <a:solidFill>
                        <a:prstClr val="black"/>
                      </a:solidFill>
                      <a:effectLst/>
                      <a:uLnTx/>
                      <a:uFillTx/>
                    </a:rPr>
                  </a:br>
                  <a:r>
                    <a:rPr kumimoji="0" lang="en-GB" sz="1400" b="0" i="0" u="none" strike="noStrike" kern="0" cap="none" spc="0" normalizeH="0" baseline="0" noProof="0" dirty="0">
                      <a:ln>
                        <a:noFill/>
                      </a:ln>
                      <a:solidFill>
                        <a:prstClr val="black"/>
                      </a:solidFill>
                      <a:effectLst/>
                      <a:uLnTx/>
                      <a:uFillTx/>
                    </a:rPr>
                    <a:t>(jaundice and </a:t>
                  </a:r>
                  <a:r>
                    <a:rPr lang="en-GB" sz="1400" kern="0" dirty="0">
                      <a:solidFill>
                        <a:prstClr val="black"/>
                      </a:solidFill>
                    </a:rPr>
                    <a:t>coagulopathy</a:t>
                  </a:r>
                  <a:r>
                    <a:rPr lang="ca-ES" sz="1400" baseline="30000" dirty="0">
                      <a:solidFill>
                        <a:srgbClr val="000000"/>
                      </a:solidFill>
                      <a:latin typeface="Arial" panose="020B0604020202020204" pitchFamily="34" charset="0"/>
                      <a:cs typeface="Arial" panose="020B0604020202020204" pitchFamily="34" charset="0"/>
                    </a:rPr>
                    <a:t>†</a:t>
                  </a:r>
                  <a:r>
                    <a:rPr kumimoji="0" lang="en-GB" sz="1400" b="0" i="0" u="none" strike="noStrike" kern="0" cap="none" spc="0" normalizeH="0" baseline="0" noProof="0" dirty="0">
                      <a:ln>
                        <a:noFill/>
                      </a:ln>
                      <a:solidFill>
                        <a:prstClr val="black"/>
                      </a:solidFill>
                      <a:effectLst/>
                      <a:uLnTx/>
                      <a:uFillTx/>
                    </a:rPr>
                    <a:t>)</a:t>
                  </a:r>
                </a:p>
              </p:txBody>
            </p:sp>
            <p:sp>
              <p:nvSpPr>
                <p:cNvPr id="8" name="TextBox 7">
                  <a:extLst>
                    <a:ext uri="{FF2B5EF4-FFF2-40B4-BE49-F238E27FC236}">
                      <a16:creationId xmlns:a16="http://schemas.microsoft.com/office/drawing/2014/main" xmlns="" id="{1D673B2E-AEB7-430F-AFE8-0A212B2C1227}"/>
                    </a:ext>
                  </a:extLst>
                </p:cNvPr>
                <p:cNvSpPr txBox="1"/>
                <p:nvPr/>
              </p:nvSpPr>
              <p:spPr>
                <a:xfrm>
                  <a:off x="5073739" y="3452807"/>
                  <a:ext cx="3613061" cy="120032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HEPATIC ENCEPHALOPATHY (HE)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Crucial for the diagnosis of ALF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Mental alterations may be initially subtle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Intensive screening at the first sign of HE </a:t>
                  </a:r>
                  <a:br>
                    <a:rPr kumimoji="0" lang="en-GB" sz="1400" b="0" i="0" u="none" strike="noStrike" kern="0" cap="none" spc="0" normalizeH="0" baseline="0" noProof="0" dirty="0">
                      <a:ln>
                        <a:noFill/>
                      </a:ln>
                      <a:solidFill>
                        <a:prstClr val="black"/>
                      </a:solidFill>
                      <a:effectLst/>
                      <a:uLnTx/>
                      <a:uFillTx/>
                    </a:rPr>
                  </a:br>
                  <a:r>
                    <a:rPr kumimoji="0" lang="en-GB" sz="1400" b="0" i="0" u="none" strike="noStrike" kern="0" cap="none" spc="0" normalizeH="0" baseline="0" noProof="0" dirty="0">
                      <a:ln>
                        <a:noFill/>
                      </a:ln>
                      <a:solidFill>
                        <a:prstClr val="black"/>
                      </a:solidFill>
                      <a:effectLst/>
                      <a:uLnTx/>
                      <a:uFillTx/>
                    </a:rPr>
                    <a:t>is mandatory</a:t>
                  </a:r>
                </a:p>
              </p:txBody>
            </p:sp>
            <p:sp>
              <p:nvSpPr>
                <p:cNvPr id="9" name="TextBox 8">
                  <a:extLst>
                    <a:ext uri="{FF2B5EF4-FFF2-40B4-BE49-F238E27FC236}">
                      <a16:creationId xmlns:a16="http://schemas.microsoft.com/office/drawing/2014/main" xmlns="" id="{2EE0D2DB-C104-413E-9A50-34707B981CF4}"/>
                    </a:ext>
                  </a:extLst>
                </p:cNvPr>
                <p:cNvSpPr txBox="1"/>
                <p:nvPr/>
              </p:nvSpPr>
              <p:spPr>
                <a:xfrm>
                  <a:off x="4159339" y="5004414"/>
                  <a:ext cx="914400"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rPr>
                    <a:t>ALF</a:t>
                  </a:r>
                </a:p>
              </p:txBody>
            </p:sp>
            <p:grpSp>
              <p:nvGrpSpPr>
                <p:cNvPr id="10" name="Group 9">
                  <a:extLst>
                    <a:ext uri="{FF2B5EF4-FFF2-40B4-BE49-F238E27FC236}">
                      <a16:creationId xmlns:a16="http://schemas.microsoft.com/office/drawing/2014/main" xmlns="" id="{FBE1FE48-444C-456C-A7D4-A16EA3A7FB20}"/>
                    </a:ext>
                  </a:extLst>
                </p:cNvPr>
                <p:cNvGrpSpPr/>
                <p:nvPr/>
              </p:nvGrpSpPr>
              <p:grpSpPr>
                <a:xfrm>
                  <a:off x="4149180" y="1888761"/>
                  <a:ext cx="904347" cy="3063981"/>
                  <a:chOff x="4244263" y="2494911"/>
                  <a:chExt cx="904347" cy="1710666"/>
                </a:xfrm>
              </p:grpSpPr>
              <p:sp>
                <p:nvSpPr>
                  <p:cNvPr id="12" name="Arrow: Bent 11">
                    <a:extLst>
                      <a:ext uri="{FF2B5EF4-FFF2-40B4-BE49-F238E27FC236}">
                        <a16:creationId xmlns:a16="http://schemas.microsoft.com/office/drawing/2014/main" xmlns="" id="{85D851CB-16E1-421C-BC63-DCD3C4BA8E51}"/>
                      </a:ext>
                    </a:extLst>
                  </p:cNvPr>
                  <p:cNvSpPr/>
                  <p:nvPr/>
                </p:nvSpPr>
                <p:spPr>
                  <a:xfrm rot="5400000">
                    <a:off x="3691020" y="3048154"/>
                    <a:ext cx="1708879" cy="602393"/>
                  </a:xfrm>
                  <a:prstGeom prst="bentArrow">
                    <a:avLst/>
                  </a:prstGeom>
                  <a:solidFill>
                    <a:srgbClr val="6692B6"/>
                  </a:solidFill>
                  <a:ln w="9525" cap="flat" cmpd="sng" algn="ctr">
                    <a:solidFill>
                      <a:srgbClr val="6692B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3" name="Arrow: Bent 12">
                    <a:extLst>
                      <a:ext uri="{FF2B5EF4-FFF2-40B4-BE49-F238E27FC236}">
                        <a16:creationId xmlns:a16="http://schemas.microsoft.com/office/drawing/2014/main" xmlns="" id="{1FB16153-FE0E-401C-ADD1-0DA65B71B35A}"/>
                      </a:ext>
                    </a:extLst>
                  </p:cNvPr>
                  <p:cNvSpPr/>
                  <p:nvPr/>
                </p:nvSpPr>
                <p:spPr>
                  <a:xfrm rot="16200000" flipH="1">
                    <a:off x="4456500" y="3513467"/>
                    <a:ext cx="781827" cy="602393"/>
                  </a:xfrm>
                  <a:prstGeom prst="bentArrow">
                    <a:avLst/>
                  </a:prstGeom>
                  <a:solidFill>
                    <a:srgbClr val="6692B6"/>
                  </a:solidFill>
                  <a:ln w="9525" cap="flat" cmpd="sng" algn="ctr">
                    <a:solidFill>
                      <a:srgbClr val="6692B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grpSp>
          </p:grpSp>
          <p:cxnSp>
            <p:nvCxnSpPr>
              <p:cNvPr id="7" name="Straight Arrow Connector 6"/>
              <p:cNvCxnSpPr/>
              <p:nvPr/>
            </p:nvCxnSpPr>
            <p:spPr>
              <a:xfrm>
                <a:off x="5148064" y="2185555"/>
                <a:ext cx="0" cy="1396223"/>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306131" y="2560500"/>
              <a:ext cx="3390672" cy="646331"/>
            </a:xfrm>
            <a:prstGeom prst="rect">
              <a:avLst/>
            </a:prstGeom>
            <a:noFill/>
          </p:spPr>
          <p:txBody>
            <a:bodyPr wrap="none" rtlCol="0">
              <a:spAutoFit/>
            </a:bodyPr>
            <a:lstStyle/>
            <a:p>
              <a:r>
                <a:rPr lang="en-GB" dirty="0"/>
                <a:t>Up to </a:t>
              </a:r>
              <a:r>
                <a:rPr lang="en-GB" dirty="0">
                  <a:sym typeface="Symbol" panose="05050102010706020507" pitchFamily="18" charset="2"/>
                </a:rPr>
                <a:t>12 weeks post-jaundice, </a:t>
              </a:r>
              <a:br>
                <a:rPr lang="en-GB" dirty="0">
                  <a:sym typeface="Symbol" panose="05050102010706020507" pitchFamily="18" charset="2"/>
                </a:rPr>
              </a:br>
              <a:r>
                <a:rPr lang="en-GB" dirty="0">
                  <a:sym typeface="Symbol" panose="05050102010706020507" pitchFamily="18" charset="2"/>
                </a:rPr>
                <a:t>depending on sub-classification</a:t>
              </a:r>
              <a:endParaRPr lang="en-GB" dirty="0"/>
            </a:p>
          </p:txBody>
        </p:sp>
      </p:grpSp>
      <p:pic>
        <p:nvPicPr>
          <p:cNvPr id="14" name="Picture 13">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00509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420D2-4DD7-4077-B470-ACE42D505930}"/>
              </a:ext>
            </a:extLst>
          </p:cNvPr>
          <p:cNvSpPr>
            <a:spLocks noGrp="1"/>
          </p:cNvSpPr>
          <p:nvPr>
            <p:ph type="title"/>
          </p:nvPr>
        </p:nvSpPr>
        <p:spPr/>
        <p:txBody>
          <a:bodyPr/>
          <a:lstStyle/>
          <a:p>
            <a:r>
              <a:rPr lang="en-GB" dirty="0"/>
              <a:t>Sub-classifications of ALF</a:t>
            </a:r>
          </a:p>
        </p:txBody>
      </p:sp>
      <p:sp>
        <p:nvSpPr>
          <p:cNvPr id="13" name="Text Placeholder 12"/>
          <p:cNvSpPr>
            <a:spLocks noGrp="1"/>
          </p:cNvSpPr>
          <p:nvPr>
            <p:ph type="body" sz="quarter" idx="10"/>
          </p:nvPr>
        </p:nvSpPr>
        <p:spPr/>
        <p:txBody>
          <a:bodyPr/>
          <a:lstStyle/>
          <a:p>
            <a:r>
              <a:rPr lang="en-GB" dirty="0"/>
              <a:t>1. O'Grady JG, et al. Lancet 1993;342:273</a:t>
            </a:r>
            <a:r>
              <a:rPr lang="en-GB" dirty="0">
                <a:sym typeface="Symbol" panose="05050102010706020507" pitchFamily="18" charset="2"/>
              </a:rPr>
              <a:t></a:t>
            </a:r>
            <a:r>
              <a:rPr lang="en-GB" dirty="0"/>
              <a:t>5; 2. Bernal W, et al. Lancet 2010;376:190</a:t>
            </a:r>
            <a:r>
              <a:rPr lang="en-GB" dirty="0">
                <a:sym typeface="Symbol" panose="05050102010706020507" pitchFamily="18" charset="2"/>
              </a:rPr>
              <a:t></a:t>
            </a:r>
            <a:r>
              <a:rPr lang="en-GB" dirty="0"/>
              <a:t>201;</a:t>
            </a:r>
          </a:p>
          <a:p>
            <a:r>
              <a:rPr lang="en-GB" dirty="0"/>
              <a:t>EASL CPG ALF. J </a:t>
            </a:r>
            <a:r>
              <a:rPr lang="en-GB" dirty="0" err="1"/>
              <a:t>Hepatol</a:t>
            </a:r>
            <a:r>
              <a:rPr lang="en-GB" dirty="0"/>
              <a:t> 2017;66:1047–81</a:t>
            </a:r>
            <a:endParaRPr lang="en-GB" b="1" dirty="0"/>
          </a:p>
        </p:txBody>
      </p:sp>
      <p:sp>
        <p:nvSpPr>
          <p:cNvPr id="24" name="TextBox 23">
            <a:extLst>
              <a:ext uri="{FF2B5EF4-FFF2-40B4-BE49-F238E27FC236}">
                <a16:creationId xmlns:a16="http://schemas.microsoft.com/office/drawing/2014/main" xmlns="" id="{D7491CEA-8433-41E9-9975-7090C9944C4A}"/>
              </a:ext>
            </a:extLst>
          </p:cNvPr>
          <p:cNvSpPr txBox="1"/>
          <p:nvPr/>
        </p:nvSpPr>
        <p:spPr>
          <a:xfrm>
            <a:off x="765074" y="1452457"/>
            <a:ext cx="6802476" cy="369332"/>
          </a:xfrm>
          <a:prstGeom prst="rect">
            <a:avLst/>
          </a:prstGeom>
          <a:noFill/>
        </p:spPr>
        <p:txBody>
          <a:bodyPr wrap="square" rtlCol="0">
            <a:spAutoFit/>
          </a:bodyPr>
          <a:lstStyle/>
          <a:p>
            <a:pPr algn="ctr"/>
            <a:r>
              <a:rPr lang="en-GB" b="1" dirty="0"/>
              <a:t>Weeks from development of jaundice to development of HE</a:t>
            </a:r>
            <a:r>
              <a:rPr lang="en-GB" b="1" baseline="30000" dirty="0"/>
              <a:t>1</a:t>
            </a:r>
          </a:p>
        </p:txBody>
      </p:sp>
      <p:grpSp>
        <p:nvGrpSpPr>
          <p:cNvPr id="67" name="Group 66">
            <a:extLst>
              <a:ext uri="{FF2B5EF4-FFF2-40B4-BE49-F238E27FC236}">
                <a16:creationId xmlns:a16="http://schemas.microsoft.com/office/drawing/2014/main" xmlns="" id="{4DD75954-BCB5-4514-9B66-F3F41E464345}"/>
              </a:ext>
            </a:extLst>
          </p:cNvPr>
          <p:cNvGrpSpPr/>
          <p:nvPr/>
        </p:nvGrpSpPr>
        <p:grpSpPr>
          <a:xfrm>
            <a:off x="503039" y="1833364"/>
            <a:ext cx="8617811" cy="1301343"/>
            <a:chOff x="395536" y="1691631"/>
            <a:chExt cx="8617811" cy="1301343"/>
          </a:xfrm>
        </p:grpSpPr>
        <p:grpSp>
          <p:nvGrpSpPr>
            <p:cNvPr id="66" name="Group 65">
              <a:extLst>
                <a:ext uri="{FF2B5EF4-FFF2-40B4-BE49-F238E27FC236}">
                  <a16:creationId xmlns:a16="http://schemas.microsoft.com/office/drawing/2014/main" xmlns="" id="{82462ACA-5A6C-4A73-91C4-56D793792C26}"/>
                </a:ext>
              </a:extLst>
            </p:cNvPr>
            <p:cNvGrpSpPr/>
            <p:nvPr/>
          </p:nvGrpSpPr>
          <p:grpSpPr>
            <a:xfrm>
              <a:off x="395536" y="1691631"/>
              <a:ext cx="8617811" cy="998009"/>
              <a:chOff x="395536" y="1691631"/>
              <a:chExt cx="8617811" cy="998009"/>
            </a:xfrm>
          </p:grpSpPr>
          <p:grpSp>
            <p:nvGrpSpPr>
              <p:cNvPr id="65" name="Group 64">
                <a:extLst>
                  <a:ext uri="{FF2B5EF4-FFF2-40B4-BE49-F238E27FC236}">
                    <a16:creationId xmlns:a16="http://schemas.microsoft.com/office/drawing/2014/main" xmlns="" id="{8D16939C-50F9-48B7-B019-6042035110DA}"/>
                  </a:ext>
                </a:extLst>
              </p:cNvPr>
              <p:cNvGrpSpPr/>
              <p:nvPr/>
            </p:nvGrpSpPr>
            <p:grpSpPr>
              <a:xfrm>
                <a:off x="395536" y="1848469"/>
                <a:ext cx="7336314" cy="648420"/>
                <a:chOff x="395536" y="1848469"/>
                <a:chExt cx="7336314" cy="648420"/>
              </a:xfrm>
            </p:grpSpPr>
            <p:sp>
              <p:nvSpPr>
                <p:cNvPr id="21" name="TextBox 20">
                  <a:extLst>
                    <a:ext uri="{FF2B5EF4-FFF2-40B4-BE49-F238E27FC236}">
                      <a16:creationId xmlns:a16="http://schemas.microsoft.com/office/drawing/2014/main" xmlns="" id="{CB65930C-E5C7-4508-97CC-E11453A1FA26}"/>
                    </a:ext>
                  </a:extLst>
                </p:cNvPr>
                <p:cNvSpPr txBox="1"/>
                <p:nvPr/>
              </p:nvSpPr>
              <p:spPr>
                <a:xfrm flipH="1">
                  <a:off x="395536" y="2127557"/>
                  <a:ext cx="267512" cy="369332"/>
                </a:xfrm>
                <a:prstGeom prst="rect">
                  <a:avLst/>
                </a:prstGeom>
                <a:noFill/>
              </p:spPr>
              <p:txBody>
                <a:bodyPr wrap="square" rtlCol="0">
                  <a:spAutoFit/>
                </a:bodyPr>
                <a:lstStyle/>
                <a:p>
                  <a:r>
                    <a:rPr lang="en-GB" dirty="0"/>
                    <a:t>0</a:t>
                  </a:r>
                </a:p>
              </p:txBody>
            </p:sp>
            <p:sp>
              <p:nvSpPr>
                <p:cNvPr id="22" name="TextBox 21">
                  <a:extLst>
                    <a:ext uri="{FF2B5EF4-FFF2-40B4-BE49-F238E27FC236}">
                      <a16:creationId xmlns:a16="http://schemas.microsoft.com/office/drawing/2014/main" xmlns="" id="{625DA137-E96E-44AE-9995-761BF3D1B3DF}"/>
                    </a:ext>
                  </a:extLst>
                </p:cNvPr>
                <p:cNvSpPr txBox="1"/>
                <p:nvPr/>
              </p:nvSpPr>
              <p:spPr>
                <a:xfrm flipH="1">
                  <a:off x="1553320" y="2127557"/>
                  <a:ext cx="360040" cy="369332"/>
                </a:xfrm>
                <a:prstGeom prst="rect">
                  <a:avLst/>
                </a:prstGeom>
                <a:noFill/>
              </p:spPr>
              <p:txBody>
                <a:bodyPr wrap="square" rtlCol="0">
                  <a:spAutoFit/>
                </a:bodyPr>
                <a:lstStyle/>
                <a:p>
                  <a:r>
                    <a:rPr lang="en-GB" dirty="0"/>
                    <a:t>1</a:t>
                  </a:r>
                </a:p>
              </p:txBody>
            </p:sp>
            <p:sp>
              <p:nvSpPr>
                <p:cNvPr id="23" name="TextBox 22">
                  <a:extLst>
                    <a:ext uri="{FF2B5EF4-FFF2-40B4-BE49-F238E27FC236}">
                      <a16:creationId xmlns:a16="http://schemas.microsoft.com/office/drawing/2014/main" xmlns="" id="{6A274530-F6A1-47FE-AB62-AEB68B0E736C}"/>
                    </a:ext>
                  </a:extLst>
                </p:cNvPr>
                <p:cNvSpPr txBox="1"/>
                <p:nvPr/>
              </p:nvSpPr>
              <p:spPr>
                <a:xfrm flipH="1">
                  <a:off x="3133304" y="2127557"/>
                  <a:ext cx="360040" cy="369332"/>
                </a:xfrm>
                <a:prstGeom prst="rect">
                  <a:avLst/>
                </a:prstGeom>
                <a:noFill/>
              </p:spPr>
              <p:txBody>
                <a:bodyPr wrap="square" rtlCol="0">
                  <a:spAutoFit/>
                </a:bodyPr>
                <a:lstStyle/>
                <a:p>
                  <a:r>
                    <a:rPr lang="en-GB" dirty="0"/>
                    <a:t>4</a:t>
                  </a:r>
                </a:p>
              </p:txBody>
            </p:sp>
            <p:grpSp>
              <p:nvGrpSpPr>
                <p:cNvPr id="64" name="Group 63">
                  <a:extLst>
                    <a:ext uri="{FF2B5EF4-FFF2-40B4-BE49-F238E27FC236}">
                      <a16:creationId xmlns:a16="http://schemas.microsoft.com/office/drawing/2014/main" xmlns="" id="{19805B4E-2047-46FC-949B-FF9EA2924616}"/>
                    </a:ext>
                  </a:extLst>
                </p:cNvPr>
                <p:cNvGrpSpPr/>
                <p:nvPr/>
              </p:nvGrpSpPr>
              <p:grpSpPr>
                <a:xfrm>
                  <a:off x="546664" y="1848469"/>
                  <a:ext cx="7185186" cy="396000"/>
                  <a:chOff x="546664" y="1848469"/>
                  <a:chExt cx="7185186" cy="396000"/>
                </a:xfrm>
              </p:grpSpPr>
              <p:grpSp>
                <p:nvGrpSpPr>
                  <p:cNvPr id="63" name="Group 62">
                    <a:extLst>
                      <a:ext uri="{FF2B5EF4-FFF2-40B4-BE49-F238E27FC236}">
                        <a16:creationId xmlns:a16="http://schemas.microsoft.com/office/drawing/2014/main" xmlns="" id="{32646C23-B211-4D8F-BB1A-024968957771}"/>
                      </a:ext>
                    </a:extLst>
                  </p:cNvPr>
                  <p:cNvGrpSpPr/>
                  <p:nvPr/>
                </p:nvGrpSpPr>
                <p:grpSpPr>
                  <a:xfrm>
                    <a:off x="546664" y="1848469"/>
                    <a:ext cx="7185186" cy="396000"/>
                    <a:chOff x="546664" y="1848469"/>
                    <a:chExt cx="7185186" cy="396000"/>
                  </a:xfrm>
                </p:grpSpPr>
                <p:sp>
                  <p:nvSpPr>
                    <p:cNvPr id="3" name="Arrow: Right 2">
                      <a:extLst>
                        <a:ext uri="{FF2B5EF4-FFF2-40B4-BE49-F238E27FC236}">
                          <a16:creationId xmlns:a16="http://schemas.microsoft.com/office/drawing/2014/main" xmlns="" id="{3FA6766E-7F0E-4084-8203-B753FEC12958}"/>
                        </a:ext>
                      </a:extLst>
                    </p:cNvPr>
                    <p:cNvSpPr/>
                    <p:nvPr/>
                  </p:nvSpPr>
                  <p:spPr>
                    <a:xfrm>
                      <a:off x="546664" y="1848469"/>
                      <a:ext cx="7185186" cy="396000"/>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xmlns="" id="{7FAD04AF-7E0C-4B28-BF24-25CFB5A8DA4D}"/>
                        </a:ext>
                      </a:extLst>
                    </p:cNvPr>
                    <p:cNvSpPr/>
                    <p:nvPr/>
                  </p:nvSpPr>
                  <p:spPr>
                    <a:xfrm>
                      <a:off x="1749729" y="1951069"/>
                      <a:ext cx="1562640" cy="190800"/>
                    </a:xfrm>
                    <a:prstGeom prst="rect">
                      <a:avLst/>
                    </a:prstGeom>
                    <a:solidFill>
                      <a:srgbClr val="6692B6"/>
                    </a:solidFill>
                    <a:ln>
                      <a:solidFill>
                        <a:srgbClr val="669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5F48BA8B-102B-48A1-8F80-C343CD609502}"/>
                        </a:ext>
                      </a:extLst>
                    </p:cNvPr>
                    <p:cNvSpPr/>
                    <p:nvPr/>
                  </p:nvSpPr>
                  <p:spPr>
                    <a:xfrm>
                      <a:off x="546664" y="1951069"/>
                      <a:ext cx="1180983" cy="190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a:extLst>
                      <a:ext uri="{FF2B5EF4-FFF2-40B4-BE49-F238E27FC236}">
                        <a16:creationId xmlns:a16="http://schemas.microsoft.com/office/drawing/2014/main" xmlns="" id="{8C5BD3D5-E632-454D-9551-BC9B07C9556A}"/>
                      </a:ext>
                    </a:extLst>
                  </p:cNvPr>
                  <p:cNvSpPr/>
                  <p:nvPr/>
                </p:nvSpPr>
                <p:spPr>
                  <a:xfrm>
                    <a:off x="3334451" y="1951069"/>
                    <a:ext cx="2858240" cy="190800"/>
                  </a:xfrm>
                  <a:prstGeom prst="rect">
                    <a:avLst/>
                  </a:prstGeom>
                  <a:solidFill>
                    <a:srgbClr val="74CCF0"/>
                  </a:solidFill>
                  <a:ln>
                    <a:solidFill>
                      <a:srgbClr val="74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xmlns="" id="{816CC625-C713-4258-8176-A95AFAF9A1BE}"/>
                    </a:ext>
                  </a:extLst>
                </p:cNvPr>
                <p:cNvSpPr txBox="1"/>
                <p:nvPr/>
              </p:nvSpPr>
              <p:spPr>
                <a:xfrm flipH="1">
                  <a:off x="5934373" y="2127557"/>
                  <a:ext cx="504056" cy="369332"/>
                </a:xfrm>
                <a:prstGeom prst="rect">
                  <a:avLst/>
                </a:prstGeom>
                <a:noFill/>
              </p:spPr>
              <p:txBody>
                <a:bodyPr wrap="square" rtlCol="0">
                  <a:spAutoFit/>
                </a:bodyPr>
                <a:lstStyle/>
                <a:p>
                  <a:r>
                    <a:rPr lang="en-GB" dirty="0"/>
                    <a:t>12</a:t>
                  </a:r>
                </a:p>
              </p:txBody>
            </p:sp>
          </p:grpSp>
          <p:sp>
            <p:nvSpPr>
              <p:cNvPr id="30" name="TextBox 29">
                <a:extLst>
                  <a:ext uri="{FF2B5EF4-FFF2-40B4-BE49-F238E27FC236}">
                    <a16:creationId xmlns:a16="http://schemas.microsoft.com/office/drawing/2014/main" xmlns="" id="{EE5ED672-4383-4C6A-8119-D8FE3F903234}"/>
                  </a:ext>
                </a:extLst>
              </p:cNvPr>
              <p:cNvSpPr txBox="1"/>
              <p:nvPr/>
            </p:nvSpPr>
            <p:spPr>
              <a:xfrm>
                <a:off x="7616857" y="1691631"/>
                <a:ext cx="1396490" cy="738664"/>
              </a:xfrm>
              <a:prstGeom prst="rect">
                <a:avLst/>
              </a:prstGeom>
              <a:noFill/>
            </p:spPr>
            <p:txBody>
              <a:bodyPr wrap="square" rtlCol="0">
                <a:spAutoFit/>
              </a:bodyPr>
              <a:lstStyle/>
              <a:p>
                <a:pPr algn="ctr"/>
                <a:r>
                  <a:rPr lang="en-GB" sz="1400" dirty="0"/>
                  <a:t>&gt;28 weeks = chronic liver disease</a:t>
                </a:r>
              </a:p>
            </p:txBody>
          </p:sp>
          <p:sp>
            <p:nvSpPr>
              <p:cNvPr id="31" name="Left Brace 30">
                <a:extLst>
                  <a:ext uri="{FF2B5EF4-FFF2-40B4-BE49-F238E27FC236}">
                    <a16:creationId xmlns:a16="http://schemas.microsoft.com/office/drawing/2014/main" xmlns="" id="{15B90E6D-E225-4446-93EF-3C95D68E2864}"/>
                  </a:ext>
                </a:extLst>
              </p:cNvPr>
              <p:cNvSpPr/>
              <p:nvPr/>
            </p:nvSpPr>
            <p:spPr>
              <a:xfrm rot="16200000">
                <a:off x="1015302" y="1976749"/>
                <a:ext cx="237302" cy="117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Left Brace 31">
                <a:extLst>
                  <a:ext uri="{FF2B5EF4-FFF2-40B4-BE49-F238E27FC236}">
                    <a16:creationId xmlns:a16="http://schemas.microsoft.com/office/drawing/2014/main" xmlns="" id="{D4ACF61A-D1C4-42F5-98AD-35EC063909F1}"/>
                  </a:ext>
                </a:extLst>
              </p:cNvPr>
              <p:cNvSpPr/>
              <p:nvPr/>
            </p:nvSpPr>
            <p:spPr>
              <a:xfrm rot="16200000">
                <a:off x="2394676" y="1771946"/>
                <a:ext cx="244255" cy="1591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Left Brace 32">
                <a:extLst>
                  <a:ext uri="{FF2B5EF4-FFF2-40B4-BE49-F238E27FC236}">
                    <a16:creationId xmlns:a16="http://schemas.microsoft.com/office/drawing/2014/main" xmlns="" id="{943E44B3-E81E-447D-9772-DAFAB04F8EB2}"/>
                  </a:ext>
                </a:extLst>
              </p:cNvPr>
              <p:cNvSpPr/>
              <p:nvPr/>
            </p:nvSpPr>
            <p:spPr>
              <a:xfrm rot="16200000">
                <a:off x="4630403" y="1127353"/>
                <a:ext cx="244255" cy="2880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7" name="TextBox 36">
              <a:extLst>
                <a:ext uri="{FF2B5EF4-FFF2-40B4-BE49-F238E27FC236}">
                  <a16:creationId xmlns:a16="http://schemas.microsoft.com/office/drawing/2014/main" xmlns="" id="{C5E63748-5B1C-4ADC-B2DE-C2039487478A}"/>
                </a:ext>
              </a:extLst>
            </p:cNvPr>
            <p:cNvSpPr txBox="1"/>
            <p:nvPr/>
          </p:nvSpPr>
          <p:spPr>
            <a:xfrm>
              <a:off x="421829" y="2685197"/>
              <a:ext cx="1431925" cy="307777"/>
            </a:xfrm>
            <a:prstGeom prst="rect">
              <a:avLst/>
            </a:prstGeom>
            <a:noFill/>
          </p:spPr>
          <p:txBody>
            <a:bodyPr wrap="square" rtlCol="0">
              <a:spAutoFit/>
            </a:bodyPr>
            <a:lstStyle/>
            <a:p>
              <a:pPr algn="ctr"/>
              <a:r>
                <a:rPr lang="en-GB" sz="1400" b="1" dirty="0">
                  <a:solidFill>
                    <a:srgbClr val="1D498B"/>
                  </a:solidFill>
                </a:rPr>
                <a:t>Hyperacute</a:t>
              </a:r>
              <a:r>
                <a:rPr lang="en-GB" sz="1400" b="1" baseline="30000" dirty="0">
                  <a:solidFill>
                    <a:srgbClr val="1D498B"/>
                  </a:solidFill>
                </a:rPr>
                <a:t>1</a:t>
              </a:r>
            </a:p>
          </p:txBody>
        </p:sp>
        <p:sp>
          <p:nvSpPr>
            <p:cNvPr id="38" name="TextBox 37">
              <a:extLst>
                <a:ext uri="{FF2B5EF4-FFF2-40B4-BE49-F238E27FC236}">
                  <a16:creationId xmlns:a16="http://schemas.microsoft.com/office/drawing/2014/main" xmlns="" id="{B871A5E5-EAFA-47C3-9022-2F2395312CA6}"/>
                </a:ext>
              </a:extLst>
            </p:cNvPr>
            <p:cNvSpPr txBox="1"/>
            <p:nvPr/>
          </p:nvSpPr>
          <p:spPr>
            <a:xfrm>
              <a:off x="1811487" y="2682687"/>
              <a:ext cx="1431925" cy="307777"/>
            </a:xfrm>
            <a:prstGeom prst="rect">
              <a:avLst/>
            </a:prstGeom>
            <a:noFill/>
          </p:spPr>
          <p:txBody>
            <a:bodyPr wrap="square" rtlCol="0">
              <a:spAutoFit/>
            </a:bodyPr>
            <a:lstStyle/>
            <a:p>
              <a:pPr algn="ctr"/>
              <a:r>
                <a:rPr lang="en-GB" sz="1400" b="1" dirty="0">
                  <a:solidFill>
                    <a:srgbClr val="1D498B"/>
                  </a:solidFill>
                </a:rPr>
                <a:t>Acute</a:t>
              </a:r>
              <a:r>
                <a:rPr lang="en-GB" sz="1400" b="1" baseline="30000" dirty="0">
                  <a:solidFill>
                    <a:srgbClr val="1D498B"/>
                  </a:solidFill>
                </a:rPr>
                <a:t>1</a:t>
              </a:r>
            </a:p>
          </p:txBody>
        </p:sp>
        <p:sp>
          <p:nvSpPr>
            <p:cNvPr id="39" name="TextBox 38">
              <a:extLst>
                <a:ext uri="{FF2B5EF4-FFF2-40B4-BE49-F238E27FC236}">
                  <a16:creationId xmlns:a16="http://schemas.microsoft.com/office/drawing/2014/main" xmlns="" id="{EC68032B-4AD9-495B-918F-64B1C8BEEAD6}"/>
                </a:ext>
              </a:extLst>
            </p:cNvPr>
            <p:cNvSpPr txBox="1"/>
            <p:nvPr/>
          </p:nvSpPr>
          <p:spPr>
            <a:xfrm>
              <a:off x="4004171" y="2682687"/>
              <a:ext cx="1431925" cy="307777"/>
            </a:xfrm>
            <a:prstGeom prst="rect">
              <a:avLst/>
            </a:prstGeom>
            <a:noFill/>
          </p:spPr>
          <p:txBody>
            <a:bodyPr wrap="square" rtlCol="0">
              <a:spAutoFit/>
            </a:bodyPr>
            <a:lstStyle/>
            <a:p>
              <a:pPr algn="ctr"/>
              <a:r>
                <a:rPr lang="en-GB" sz="1400" b="1" dirty="0">
                  <a:solidFill>
                    <a:srgbClr val="1D498B"/>
                  </a:solidFill>
                </a:rPr>
                <a:t>Subacute</a:t>
              </a:r>
              <a:r>
                <a:rPr lang="en-GB" sz="1400" b="1" baseline="30000" dirty="0">
                  <a:solidFill>
                    <a:srgbClr val="1D498B"/>
                  </a:solidFill>
                </a:rPr>
                <a:t>1</a:t>
              </a:r>
            </a:p>
          </p:txBody>
        </p:sp>
      </p:grpSp>
      <p:graphicFrame>
        <p:nvGraphicFramePr>
          <p:cNvPr id="57" name="Table 56">
            <a:extLst>
              <a:ext uri="{FF2B5EF4-FFF2-40B4-BE49-F238E27FC236}">
                <a16:creationId xmlns:a16="http://schemas.microsoft.com/office/drawing/2014/main" xmlns="" id="{9C107F27-D407-478A-BDD1-AE0343DB32B2}"/>
              </a:ext>
            </a:extLst>
          </p:cNvPr>
          <p:cNvGraphicFramePr>
            <a:graphicFrameLocks noGrp="1"/>
          </p:cNvGraphicFramePr>
          <p:nvPr>
            <p:extLst>
              <p:ext uri="{D42A27DB-BD31-4B8C-83A1-F6EECF244321}">
                <p14:modId xmlns:p14="http://schemas.microsoft.com/office/powerpoint/2010/main" val="2184412781"/>
              </p:ext>
            </p:extLst>
          </p:nvPr>
        </p:nvGraphicFramePr>
        <p:xfrm>
          <a:off x="576084" y="3215422"/>
          <a:ext cx="7817590" cy="2443480"/>
        </p:xfrm>
        <a:graphic>
          <a:graphicData uri="http://schemas.openxmlformats.org/drawingml/2006/table">
            <a:tbl>
              <a:tblPr firstRow="1" bandRow="1">
                <a:tableStyleId>{5C22544A-7EE6-4342-B048-85BDC9FD1C3A}</a:tableStyleId>
              </a:tblPr>
              <a:tblGrid>
                <a:gridCol w="1259612">
                  <a:extLst>
                    <a:ext uri="{9D8B030D-6E8A-4147-A177-3AD203B41FA5}">
                      <a16:colId xmlns:a16="http://schemas.microsoft.com/office/drawing/2014/main" xmlns="" val="2869139896"/>
                    </a:ext>
                  </a:extLst>
                </a:gridCol>
                <a:gridCol w="1584176">
                  <a:extLst>
                    <a:ext uri="{9D8B030D-6E8A-4147-A177-3AD203B41FA5}">
                      <a16:colId xmlns:a16="http://schemas.microsoft.com/office/drawing/2014/main" xmlns="" val="2377411271"/>
                    </a:ext>
                  </a:extLst>
                </a:gridCol>
                <a:gridCol w="2954257">
                  <a:extLst>
                    <a:ext uri="{9D8B030D-6E8A-4147-A177-3AD203B41FA5}">
                      <a16:colId xmlns:a16="http://schemas.microsoft.com/office/drawing/2014/main" xmlns="" val="2334446833"/>
                    </a:ext>
                  </a:extLst>
                </a:gridCol>
                <a:gridCol w="2019545">
                  <a:extLst>
                    <a:ext uri="{9D8B030D-6E8A-4147-A177-3AD203B41FA5}">
                      <a16:colId xmlns:a16="http://schemas.microsoft.com/office/drawing/2014/main" xmlns="" val="1644979709"/>
                    </a:ext>
                  </a:extLst>
                </a:gridCol>
              </a:tblGrid>
              <a:tr h="370840">
                <a:tc>
                  <a:txBody>
                    <a:bodyPr/>
                    <a:lstStyle/>
                    <a:p>
                      <a:pPr algn="ctr"/>
                      <a:r>
                        <a:rPr lang="en-GB" b="0"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b="0"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b="0" dirty="0">
                          <a:solidFill>
                            <a:schemeClr val="tx1"/>
                          </a:solidFill>
                        </a:rPr>
                        <a:t>Severity of coagulopathy</a:t>
                      </a:r>
                      <a:r>
                        <a:rPr lang="en-GB" sz="1400" b="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xmlns="" val="530025936"/>
                  </a:ext>
                </a:extLst>
              </a:tr>
              <a:tr h="370840">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b="0" dirty="0">
                          <a:solidFill>
                            <a:schemeClr val="tx1"/>
                          </a:solidFill>
                        </a:rPr>
                        <a:t>Severity of jaundice</a:t>
                      </a:r>
                      <a:r>
                        <a:rPr lang="en-GB" sz="1400" b="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xmlns="" val="1922551335"/>
                  </a:ext>
                </a:extLst>
              </a:tr>
              <a:tr h="370840">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dirty="0">
                          <a:solidFill>
                            <a:schemeClr val="tx1"/>
                          </a:solidFill>
                        </a:rPr>
                        <a:t>Degree of intracranial</a:t>
                      </a:r>
                      <a:r>
                        <a:rPr lang="en-GB" sz="1400" baseline="0" dirty="0">
                          <a:solidFill>
                            <a:schemeClr val="tx1"/>
                          </a:solidFill>
                        </a:rPr>
                        <a:t> hypertension</a:t>
                      </a:r>
                      <a:r>
                        <a:rPr lang="en-GB" sz="140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xmlns="" val="2407666419"/>
                  </a:ext>
                </a:extLst>
              </a:tr>
              <a:tr h="370840">
                <a:tc>
                  <a:txBody>
                    <a:bodyPr/>
                    <a:lstStyle/>
                    <a:p>
                      <a:pPr algn="ctr"/>
                      <a:r>
                        <a:rPr lang="en-GB" sz="1400" dirty="0">
                          <a:solidFill>
                            <a:schemeClr val="bg1"/>
                          </a:solidFill>
                        </a:rPr>
                        <a:t>Good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sz="1400" dirty="0">
                          <a:solidFill>
                            <a:schemeClr val="bg1"/>
                          </a:solidFill>
                        </a:rPr>
                        <a:t>Moderate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sz="1400" dirty="0">
                          <a:solidFill>
                            <a:schemeClr val="tx1"/>
                          </a:solidFill>
                        </a:rPr>
                        <a:t>Poor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dirty="0">
                          <a:solidFill>
                            <a:schemeClr val="tx1"/>
                          </a:solidFill>
                        </a:rPr>
                        <a:t>Chance of spontaneou</a:t>
                      </a:r>
                      <a:r>
                        <a:rPr lang="en-GB" sz="1400" baseline="0" dirty="0">
                          <a:solidFill>
                            <a:schemeClr val="tx1"/>
                          </a:solidFill>
                        </a:rPr>
                        <a:t>s</a:t>
                      </a:r>
                      <a:r>
                        <a:rPr lang="en-GB" sz="1400" dirty="0">
                          <a:solidFill>
                            <a:schemeClr val="tx1"/>
                          </a:solidFill>
                        </a:rPr>
                        <a:t> recovery</a:t>
                      </a:r>
                      <a:r>
                        <a:rPr lang="en-GB" sz="140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xmlns="" val="3594614382"/>
                  </a:ext>
                </a:extLst>
              </a:tr>
              <a:tr h="370840">
                <a:tc>
                  <a:txBody>
                    <a:bodyPr/>
                    <a:lstStyle/>
                    <a:p>
                      <a:pPr algn="ctr"/>
                      <a:r>
                        <a:rPr lang="en-GB" sz="1400" b="0" dirty="0">
                          <a:solidFill>
                            <a:schemeClr val="bg1"/>
                          </a:solidFill>
                        </a:rPr>
                        <a:t>Paracetamol</a:t>
                      </a:r>
                    </a:p>
                    <a:p>
                      <a:pPr algn="ctr"/>
                      <a:r>
                        <a:rPr lang="en-GB" sz="1400" b="0" dirty="0">
                          <a:solidFill>
                            <a:schemeClr val="bg1"/>
                          </a:solidFill>
                        </a:rPr>
                        <a:t>HAV,</a:t>
                      </a:r>
                      <a:r>
                        <a:rPr lang="en-GB" sz="1400" b="0" baseline="0" dirty="0">
                          <a:solidFill>
                            <a:schemeClr val="bg1"/>
                          </a:solidFill>
                        </a:rPr>
                        <a:t> </a:t>
                      </a:r>
                      <a:r>
                        <a:rPr lang="en-GB" sz="1400" b="0" dirty="0">
                          <a:solidFill>
                            <a:schemeClr val="bg1"/>
                          </a:solidFill>
                        </a:rPr>
                        <a:t>HEV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sz="1400" b="0" dirty="0">
                          <a:solidFill>
                            <a:schemeClr val="bg1"/>
                          </a:solidFill>
                        </a:rPr>
                        <a:t>HBV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sz="1400" b="0" dirty="0">
                          <a:solidFill>
                            <a:schemeClr val="tx1"/>
                          </a:solidFill>
                        </a:rPr>
                        <a:t>Non-paracetamol drug-induced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dirty="0">
                          <a:solidFill>
                            <a:schemeClr val="tx1"/>
                          </a:solidFill>
                        </a:rPr>
                        <a:t>Typical </a:t>
                      </a:r>
                      <a:r>
                        <a:rPr lang="en-GB" sz="1400" baseline="0" dirty="0">
                          <a:solidFill>
                            <a:schemeClr val="tx1"/>
                          </a:solidFill>
                        </a:rPr>
                        <a:t>cause</a:t>
                      </a:r>
                      <a:r>
                        <a:rPr lang="en-GB" sz="140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xmlns="" val="681668674"/>
                  </a:ext>
                </a:extLst>
              </a:tr>
            </a:tbl>
          </a:graphicData>
        </a:graphic>
      </p:graphicFrame>
      <p:sp>
        <p:nvSpPr>
          <p:cNvPr id="14" name="TextBox 13"/>
          <p:cNvSpPr txBox="1"/>
          <p:nvPr/>
        </p:nvSpPr>
        <p:spPr>
          <a:xfrm>
            <a:off x="503039" y="5725671"/>
            <a:ext cx="5886186" cy="276999"/>
          </a:xfrm>
          <a:prstGeom prst="rect">
            <a:avLst/>
          </a:prstGeom>
          <a:noFill/>
        </p:spPr>
        <p:txBody>
          <a:bodyPr wrap="square" rtlCol="0">
            <a:spAutoFit/>
          </a:bodyPr>
          <a:lstStyle/>
          <a:p>
            <a:r>
              <a:rPr lang="en-GB" sz="1200" dirty="0"/>
              <a:t>+++ High severity; ++ Medium severity; + Low severity; +/</a:t>
            </a:r>
            <a:r>
              <a:rPr lang="en-GB" sz="1200" dirty="0">
                <a:sym typeface="Symbol" panose="05050102010706020507" pitchFamily="18" charset="2"/>
              </a:rPr>
              <a:t>- Present or absent</a:t>
            </a:r>
            <a:endParaRPr lang="en-GB" sz="1200" dirty="0"/>
          </a:p>
        </p:txBody>
      </p:sp>
      <p:pic>
        <p:nvPicPr>
          <p:cNvPr id="27" name="Picture 26">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66260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Burden of ALF in Europe</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a:xfrm>
            <a:off x="319314" y="1340768"/>
            <a:ext cx="8506800" cy="4622400"/>
          </a:xfrm>
        </p:spPr>
        <p:txBody>
          <a:bodyPr>
            <a:normAutofit/>
          </a:bodyPr>
          <a:lstStyle/>
          <a:p>
            <a:r>
              <a:rPr lang="en-GB" dirty="0"/>
              <a:t>Rare syndrome whose true prevalence across Europe is unknown</a:t>
            </a:r>
            <a:endParaRPr lang="en-GB" sz="1800" dirty="0"/>
          </a:p>
          <a:p>
            <a:r>
              <a:rPr lang="en-GB" dirty="0"/>
              <a:t>Incidence of virally induced ALF has declined substantially in Europe</a:t>
            </a:r>
          </a:p>
          <a:p>
            <a:pPr lvl="1"/>
            <a:r>
              <a:rPr lang="en-GB" dirty="0"/>
              <a:t>Remains the most common cause worldwide</a:t>
            </a:r>
          </a:p>
          <a:p>
            <a:r>
              <a:rPr lang="en-GB" dirty="0"/>
              <a:t>Most frequent aetiology of ALF in Europe is now drug-induced liver injury (DILI)</a:t>
            </a:r>
          </a:p>
          <a:p>
            <a:endParaRPr lang="en-GB" dirty="0"/>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0" name="Table 19">
            <a:extLst>
              <a:ext uri="{FF2B5EF4-FFF2-40B4-BE49-F238E27FC236}">
                <a16:creationId xmlns:a16="http://schemas.microsoft.com/office/drawing/2014/main" xmlns="" id="{DF3F932F-E7FE-452F-98AE-E9FB95C7B4D3}"/>
              </a:ext>
            </a:extLst>
          </p:cNvPr>
          <p:cNvGraphicFramePr>
            <a:graphicFrameLocks noGrp="1"/>
          </p:cNvGraphicFramePr>
          <p:nvPr>
            <p:extLst>
              <p:ext uri="{D42A27DB-BD31-4B8C-83A1-F6EECF244321}">
                <p14:modId xmlns:p14="http://schemas.microsoft.com/office/powerpoint/2010/main" val="2279202844"/>
              </p:ext>
            </p:extLst>
          </p:nvPr>
        </p:nvGraphicFramePr>
        <p:xfrm>
          <a:off x="755650" y="3447256"/>
          <a:ext cx="7308849" cy="2286000"/>
        </p:xfrm>
        <a:graphic>
          <a:graphicData uri="http://schemas.openxmlformats.org/drawingml/2006/table">
            <a:tbl>
              <a:tblPr firstRow="1" bandRow="1"/>
              <a:tblGrid>
                <a:gridCol w="5572093">
                  <a:extLst>
                    <a:ext uri="{9D8B030D-6E8A-4147-A177-3AD203B41FA5}">
                      <a16:colId xmlns:a16="http://schemas.microsoft.com/office/drawing/2014/main" xmlns="" val="20001"/>
                    </a:ext>
                  </a:extLst>
                </a:gridCol>
                <a:gridCol w="868378">
                  <a:extLst>
                    <a:ext uri="{9D8B030D-6E8A-4147-A177-3AD203B41FA5}">
                      <a16:colId xmlns:a16="http://schemas.microsoft.com/office/drawing/2014/main" xmlns="" val="20002"/>
                    </a:ext>
                  </a:extLst>
                </a:gridCol>
                <a:gridCol w="868378">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b="1" dirty="0">
                          <a:solidFill>
                            <a:schemeClr val="accent1"/>
                          </a:solidFill>
                          <a:latin typeface="Arial" panose="020B0604020202020204" pitchFamily="34" charset="0"/>
                          <a:cs typeface="Arial" panose="020B0604020202020204" pitchFamily="34" charset="0"/>
                        </a:rPr>
                        <a:t>ALF is a rare diagnosis </a:t>
                      </a:r>
                      <a:r>
                        <a:rPr lang="en-GB" sz="1400" dirty="0">
                          <a:latin typeface="Arial" panose="020B0604020202020204" pitchFamily="34" charset="0"/>
                          <a:cs typeface="Arial" panose="020B0604020202020204" pitchFamily="34" charset="0"/>
                        </a:rPr>
                        <a:t>and multicentre data, such as the European Acute Liver Failure Registry, is required to assess outcome, optimal management and conduct appropriate</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multicentre studies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14761">
                <a:tc>
                  <a:txBody>
                    <a:bodyPr/>
                    <a:lstStyle/>
                    <a:p>
                      <a:pPr algn="l"/>
                      <a:r>
                        <a:rPr lang="en-GB" sz="1400" dirty="0">
                          <a:latin typeface="Arial" panose="020B0604020202020204" pitchFamily="34" charset="0"/>
                          <a:cs typeface="Arial" panose="020B0604020202020204" pitchFamily="34" charset="0"/>
                        </a:rPr>
                        <a:t>While </a:t>
                      </a:r>
                      <a:r>
                        <a:rPr lang="en-GB" sz="1400" dirty="0" err="1">
                          <a:latin typeface="Arial" panose="020B0604020202020204" pitchFamily="34" charset="0"/>
                          <a:cs typeface="Arial" panose="020B0604020202020204" pitchFamily="34" charset="0"/>
                        </a:rPr>
                        <a:t>hyperacute</a:t>
                      </a:r>
                      <a:r>
                        <a:rPr lang="en-GB" sz="1400" dirty="0">
                          <a:latin typeface="Arial" panose="020B0604020202020204" pitchFamily="34" charset="0"/>
                          <a:cs typeface="Arial" panose="020B0604020202020204" pitchFamily="34" charset="0"/>
                        </a:rPr>
                        <a:t> and acute syndromes are usually easily diagnosed, subacute ALF may be mistaken for cirrhosis and the opportunity to be considered for liver transplantation lost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r h="214761">
                <a:tc>
                  <a:txBody>
                    <a:bodyPr/>
                    <a:lstStyle/>
                    <a:p>
                      <a:pPr algn="l"/>
                      <a:r>
                        <a:rPr lang="en-GB" sz="1400" dirty="0">
                          <a:latin typeface="Arial" panose="020B0604020202020204" pitchFamily="34" charset="0"/>
                          <a:cs typeface="Arial" panose="020B0604020202020204" pitchFamily="34" charset="0"/>
                        </a:rPr>
                        <a:t>Clinical utilization of transplantation varies upon aetiology and region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3"/>
                  </a:ext>
                </a:extLst>
              </a:tr>
            </a:tbl>
          </a:graphicData>
        </a:graphic>
      </p:graphicFrame>
      <p:grpSp>
        <p:nvGrpSpPr>
          <p:cNvPr id="21" name="Group 20">
            <a:extLst>
              <a:ext uri="{FF2B5EF4-FFF2-40B4-BE49-F238E27FC236}">
                <a16:creationId xmlns:a16="http://schemas.microsoft.com/office/drawing/2014/main" xmlns="" id="{80E7C04F-21E8-4A77-B08B-9E68AFC21D2F}"/>
              </a:ext>
            </a:extLst>
          </p:cNvPr>
          <p:cNvGrpSpPr/>
          <p:nvPr/>
        </p:nvGrpSpPr>
        <p:grpSpPr>
          <a:xfrm>
            <a:off x="4339160" y="3456266"/>
            <a:ext cx="3693418" cy="276999"/>
            <a:chOff x="4262958" y="3212976"/>
            <a:chExt cx="3693418" cy="276999"/>
          </a:xfrm>
        </p:grpSpPr>
        <p:sp>
          <p:nvSpPr>
            <p:cNvPr id="22" name="Rectangle 21">
              <a:extLst>
                <a:ext uri="{FF2B5EF4-FFF2-40B4-BE49-F238E27FC236}">
                  <a16:creationId xmlns:a16="http://schemas.microsoft.com/office/drawing/2014/main" xmlns="" id="{F67344CF-24B3-4ADE-BF83-656BA4AC86A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xmlns="" id="{53DC91F4-61F0-4FD2-B213-091EE40BF4F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xmlns="" id="{CD78BC48-70B0-4549-95A8-106BCD478AF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xmlns="" id="{6F0618A0-696A-4962-B19B-6AA0C37203A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44548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ABFA6434-F1C5-4567-8D37-F3F417281A86}"/>
              </a:ext>
            </a:extLst>
          </p:cNvPr>
          <p:cNvSpPr>
            <a:spLocks noGrp="1"/>
          </p:cNvSpPr>
          <p:nvPr>
            <p:ph type="title"/>
          </p:nvPr>
        </p:nvSpPr>
        <p:spPr/>
        <p:txBody>
          <a:bodyPr/>
          <a:lstStyle/>
          <a:p>
            <a:r>
              <a:rPr lang="en-GB"/>
              <a:t>Principal aetiologies of ALF</a:t>
            </a:r>
            <a:endParaRPr lang="en-GB" dirty="0"/>
          </a:p>
        </p:txBody>
      </p:sp>
      <p:sp>
        <p:nvSpPr>
          <p:cNvPr id="13" name="Text Placeholder 12"/>
          <p:cNvSpPr>
            <a:spLocks noGrp="1"/>
          </p:cNvSpPr>
          <p:nvPr>
            <p:ph type="body" sz="quarter" idx="10"/>
          </p:nvPr>
        </p:nvSpPr>
        <p:spPr/>
        <p:txBody>
          <a:bodyPr/>
          <a:lstStyle/>
          <a:p>
            <a:r>
              <a:rPr lang="en-GB" dirty="0"/>
              <a:t>EASL CPG ALF. J </a:t>
            </a:r>
            <a:r>
              <a:rPr lang="en-GB" dirty="0" err="1"/>
              <a:t>Hepatol</a:t>
            </a:r>
            <a:r>
              <a:rPr lang="en-GB" dirty="0"/>
              <a:t> 2017;66:1047–81</a:t>
            </a:r>
          </a:p>
        </p:txBody>
      </p:sp>
      <p:pic>
        <p:nvPicPr>
          <p:cNvPr id="17" name="Picture 16">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2" name="Group 1">
            <a:extLst>
              <a:ext uri="{FF2B5EF4-FFF2-40B4-BE49-F238E27FC236}">
                <a16:creationId xmlns:a16="http://schemas.microsoft.com/office/drawing/2014/main" xmlns="" id="{2CAB0126-125E-4F1F-924E-116C455E9DF2}"/>
              </a:ext>
            </a:extLst>
          </p:cNvPr>
          <p:cNvGrpSpPr/>
          <p:nvPr/>
        </p:nvGrpSpPr>
        <p:grpSpPr>
          <a:xfrm>
            <a:off x="179512" y="1268760"/>
            <a:ext cx="8117072" cy="4737610"/>
            <a:chOff x="186804" y="1231198"/>
            <a:chExt cx="8117072" cy="4737610"/>
          </a:xfrm>
        </p:grpSpPr>
        <p:sp>
          <p:nvSpPr>
            <p:cNvPr id="5" name="TextBox 4">
              <a:extLst>
                <a:ext uri="{FF2B5EF4-FFF2-40B4-BE49-F238E27FC236}">
                  <a16:creationId xmlns:a16="http://schemas.microsoft.com/office/drawing/2014/main" xmlns="" id="{7C23A98B-38A5-42EE-85FE-148A1B2D1280}"/>
                </a:ext>
              </a:extLst>
            </p:cNvPr>
            <p:cNvSpPr txBox="1"/>
            <p:nvPr/>
          </p:nvSpPr>
          <p:spPr>
            <a:xfrm>
              <a:off x="3457629" y="1231198"/>
              <a:ext cx="2203554" cy="1015663"/>
            </a:xfrm>
            <a:prstGeom prst="rect">
              <a:avLst/>
            </a:prstGeom>
            <a:noFill/>
          </p:spPr>
          <p:txBody>
            <a:bodyPr wrap="square" rtlCol="0">
              <a:spAutoFit/>
            </a:bodyPr>
            <a:lstStyle/>
            <a:p>
              <a:pPr algn="ctr"/>
              <a:r>
                <a:rPr lang="en-GB" b="1" dirty="0"/>
                <a:t>Viral</a:t>
              </a:r>
            </a:p>
            <a:p>
              <a:pPr algn="ctr"/>
              <a:r>
                <a:rPr lang="en-GB" sz="1400" dirty="0"/>
                <a:t>Hepatitis B, A, E </a:t>
              </a:r>
              <a:br>
                <a:rPr lang="en-GB" sz="1400" dirty="0"/>
              </a:br>
              <a:r>
                <a:rPr lang="en-GB" sz="1400" dirty="0"/>
                <a:t>(less frequent CMV, </a:t>
              </a:r>
              <a:br>
                <a:rPr lang="en-GB" sz="1400" dirty="0"/>
              </a:br>
              <a:r>
                <a:rPr lang="en-GB" sz="1400" dirty="0"/>
                <a:t>HSV, VZV, Dengue)</a:t>
              </a:r>
            </a:p>
          </p:txBody>
        </p:sp>
        <p:sp>
          <p:nvSpPr>
            <p:cNvPr id="6" name="TextBox 5">
              <a:extLst>
                <a:ext uri="{FF2B5EF4-FFF2-40B4-BE49-F238E27FC236}">
                  <a16:creationId xmlns:a16="http://schemas.microsoft.com/office/drawing/2014/main" xmlns="" id="{5DED1584-CF27-43F3-9DA1-E72B9EC14756}"/>
                </a:ext>
              </a:extLst>
            </p:cNvPr>
            <p:cNvSpPr txBox="1"/>
            <p:nvPr/>
          </p:nvSpPr>
          <p:spPr>
            <a:xfrm>
              <a:off x="186804" y="1879270"/>
              <a:ext cx="2764313" cy="1231106"/>
            </a:xfrm>
            <a:prstGeom prst="rect">
              <a:avLst/>
            </a:prstGeom>
            <a:noFill/>
          </p:spPr>
          <p:txBody>
            <a:bodyPr wrap="square" rtlCol="0">
              <a:spAutoFit/>
            </a:bodyPr>
            <a:lstStyle/>
            <a:p>
              <a:pPr algn="ctr"/>
              <a:r>
                <a:rPr lang="en-GB" b="1" dirty="0"/>
                <a:t>Drugs</a:t>
              </a:r>
            </a:p>
            <a:p>
              <a:pPr algn="ctr"/>
              <a:r>
                <a:rPr lang="en-GB" sz="1400" dirty="0"/>
                <a:t>Paracetamol, anti-tuberculous, chemotherapy, statins, NSAIDs, phenytoin, carbamazepine, ecstasy, flucloxacillin</a:t>
              </a:r>
              <a:endParaRPr lang="en-GB" dirty="0"/>
            </a:p>
          </p:txBody>
        </p:sp>
        <p:sp>
          <p:nvSpPr>
            <p:cNvPr id="7" name="TextBox 6">
              <a:extLst>
                <a:ext uri="{FF2B5EF4-FFF2-40B4-BE49-F238E27FC236}">
                  <a16:creationId xmlns:a16="http://schemas.microsoft.com/office/drawing/2014/main" xmlns="" id="{6E815E91-E455-42A6-AE44-5C6E4460A082}"/>
                </a:ext>
              </a:extLst>
            </p:cNvPr>
            <p:cNvSpPr txBox="1"/>
            <p:nvPr/>
          </p:nvSpPr>
          <p:spPr>
            <a:xfrm>
              <a:off x="1031029" y="4607879"/>
              <a:ext cx="2180112" cy="800219"/>
            </a:xfrm>
            <a:prstGeom prst="rect">
              <a:avLst/>
            </a:prstGeom>
            <a:noFill/>
          </p:spPr>
          <p:txBody>
            <a:bodyPr wrap="square" rtlCol="0">
              <a:spAutoFit/>
            </a:bodyPr>
            <a:lstStyle/>
            <a:p>
              <a:pPr algn="ctr"/>
              <a:r>
                <a:rPr lang="en-GB" b="1" dirty="0"/>
                <a:t>Vascular</a:t>
              </a:r>
            </a:p>
            <a:p>
              <a:pPr algn="ctr"/>
              <a:r>
                <a:rPr lang="en-GB" sz="1400" dirty="0"/>
                <a:t>Budd–Chiari syndrome</a:t>
              </a:r>
            </a:p>
            <a:p>
              <a:pPr algn="ctr"/>
              <a:r>
                <a:rPr lang="en-GB" sz="1400" dirty="0"/>
                <a:t>Hypoxic hepatitis</a:t>
              </a:r>
            </a:p>
          </p:txBody>
        </p:sp>
        <p:sp>
          <p:nvSpPr>
            <p:cNvPr id="8" name="TextBox 7">
              <a:extLst>
                <a:ext uri="{FF2B5EF4-FFF2-40B4-BE49-F238E27FC236}">
                  <a16:creationId xmlns:a16="http://schemas.microsoft.com/office/drawing/2014/main" xmlns="" id="{E4C624E0-33A1-4D3B-9718-FBB569BEBFB9}"/>
                </a:ext>
              </a:extLst>
            </p:cNvPr>
            <p:cNvSpPr txBox="1"/>
            <p:nvPr/>
          </p:nvSpPr>
          <p:spPr>
            <a:xfrm>
              <a:off x="3268562" y="5168589"/>
              <a:ext cx="2606874" cy="800219"/>
            </a:xfrm>
            <a:prstGeom prst="rect">
              <a:avLst/>
            </a:prstGeom>
            <a:noFill/>
          </p:spPr>
          <p:txBody>
            <a:bodyPr wrap="square" rtlCol="0">
              <a:spAutoFit/>
            </a:bodyPr>
            <a:lstStyle/>
            <a:p>
              <a:pPr algn="ctr"/>
              <a:r>
                <a:rPr lang="en-GB" b="1" dirty="0"/>
                <a:t>Pregnancy</a:t>
              </a:r>
            </a:p>
            <a:p>
              <a:pPr algn="ctr"/>
              <a:r>
                <a:rPr lang="en-GB" sz="1400" dirty="0"/>
                <a:t>Pre-eclamptic liver rupture, HELLP, fatty liver of pregnancy</a:t>
              </a:r>
            </a:p>
          </p:txBody>
        </p:sp>
        <p:sp>
          <p:nvSpPr>
            <p:cNvPr id="9" name="TextBox 8">
              <a:extLst>
                <a:ext uri="{FF2B5EF4-FFF2-40B4-BE49-F238E27FC236}">
                  <a16:creationId xmlns:a16="http://schemas.microsoft.com/office/drawing/2014/main" xmlns="" id="{42FD5612-2478-4B4E-8036-318D2A3507C8}"/>
                </a:ext>
              </a:extLst>
            </p:cNvPr>
            <p:cNvSpPr txBox="1"/>
            <p:nvPr/>
          </p:nvSpPr>
          <p:spPr>
            <a:xfrm>
              <a:off x="5885922" y="4629696"/>
              <a:ext cx="2417954" cy="1015663"/>
            </a:xfrm>
            <a:prstGeom prst="rect">
              <a:avLst/>
            </a:prstGeom>
            <a:noFill/>
          </p:spPr>
          <p:txBody>
            <a:bodyPr wrap="square" rtlCol="0">
              <a:spAutoFit/>
            </a:bodyPr>
            <a:lstStyle/>
            <a:p>
              <a:pPr algn="ctr"/>
              <a:r>
                <a:rPr lang="en-GB" b="1" dirty="0"/>
                <a:t>Other </a:t>
              </a:r>
            </a:p>
            <a:p>
              <a:pPr algn="ctr"/>
              <a:r>
                <a:rPr lang="en-GB" sz="1400" dirty="0"/>
                <a:t>Wilson disease, autoimmune, lymphoma, malignancy, HLH</a:t>
              </a:r>
            </a:p>
          </p:txBody>
        </p:sp>
        <p:sp>
          <p:nvSpPr>
            <p:cNvPr id="11" name="TextBox 10">
              <a:extLst>
                <a:ext uri="{FF2B5EF4-FFF2-40B4-BE49-F238E27FC236}">
                  <a16:creationId xmlns:a16="http://schemas.microsoft.com/office/drawing/2014/main" xmlns="" id="{A452C5F0-84D9-4F88-87A6-3ACE6D47F32A}"/>
                </a:ext>
              </a:extLst>
            </p:cNvPr>
            <p:cNvSpPr txBox="1"/>
            <p:nvPr/>
          </p:nvSpPr>
          <p:spPr>
            <a:xfrm>
              <a:off x="6334121" y="2116539"/>
              <a:ext cx="1837390" cy="1077218"/>
            </a:xfrm>
            <a:prstGeom prst="rect">
              <a:avLst/>
            </a:prstGeom>
            <a:noFill/>
          </p:spPr>
          <p:txBody>
            <a:bodyPr wrap="square" rtlCol="0">
              <a:spAutoFit/>
            </a:bodyPr>
            <a:lstStyle/>
            <a:p>
              <a:pPr algn="ctr"/>
              <a:r>
                <a:rPr lang="en-GB" b="1" dirty="0"/>
                <a:t>Toxins</a:t>
              </a:r>
            </a:p>
            <a:p>
              <a:pPr algn="ctr"/>
              <a:r>
                <a:rPr lang="en-GB" sz="1400" i="1" dirty="0"/>
                <a:t>Amanita phalloides</a:t>
              </a:r>
              <a:r>
                <a:rPr lang="en-GB" sz="1400" dirty="0"/>
                <a:t>, phosphorus</a:t>
              </a:r>
            </a:p>
            <a:p>
              <a:pPr algn="ctr"/>
              <a:endParaRPr lang="en-GB" dirty="0"/>
            </a:p>
          </p:txBody>
        </p:sp>
        <p:sp>
          <p:nvSpPr>
            <p:cNvPr id="18" name="TextBox 17">
              <a:extLst>
                <a:ext uri="{FF2B5EF4-FFF2-40B4-BE49-F238E27FC236}">
                  <a16:creationId xmlns:a16="http://schemas.microsoft.com/office/drawing/2014/main" xmlns="" id="{2072BF46-D281-48D3-8BD1-6BD2201A024D}"/>
                </a:ext>
              </a:extLst>
            </p:cNvPr>
            <p:cNvSpPr txBox="1"/>
            <p:nvPr/>
          </p:nvSpPr>
          <p:spPr>
            <a:xfrm>
              <a:off x="3702570" y="3306395"/>
              <a:ext cx="1738859" cy="707886"/>
            </a:xfrm>
            <a:prstGeom prst="rect">
              <a:avLst/>
            </a:prstGeom>
            <a:noFill/>
          </p:spPr>
          <p:txBody>
            <a:bodyPr wrap="square" rtlCol="0">
              <a:spAutoFit/>
            </a:bodyPr>
            <a:lstStyle/>
            <a:p>
              <a:pPr algn="ctr"/>
              <a:r>
                <a:rPr lang="en-GB" sz="4000" b="1" dirty="0"/>
                <a:t>ALF</a:t>
              </a:r>
            </a:p>
          </p:txBody>
        </p:sp>
        <p:cxnSp>
          <p:nvCxnSpPr>
            <p:cNvPr id="20" name="Straight Arrow Connector 19">
              <a:extLst>
                <a:ext uri="{FF2B5EF4-FFF2-40B4-BE49-F238E27FC236}">
                  <a16:creationId xmlns:a16="http://schemas.microsoft.com/office/drawing/2014/main" xmlns="" id="{9A21CBAF-9F32-42B9-B73E-9169B598CA1A}"/>
                </a:ext>
              </a:extLst>
            </p:cNvPr>
            <p:cNvCxnSpPr>
              <a:cxnSpLocks/>
            </p:cNvCxnSpPr>
            <p:nvPr/>
          </p:nvCxnSpPr>
          <p:spPr>
            <a:xfrm flipH="1">
              <a:off x="4582209" y="2269504"/>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xmlns="" id="{5DF3FFAF-93BB-49A3-8C58-AA15294F8EE5}"/>
                </a:ext>
              </a:extLst>
            </p:cNvPr>
            <p:cNvCxnSpPr>
              <a:cxnSpLocks/>
            </p:cNvCxnSpPr>
            <p:nvPr/>
          </p:nvCxnSpPr>
          <p:spPr>
            <a:xfrm flipH="1" flipV="1">
              <a:off x="5200367" y="4023460"/>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xmlns="" id="{3316C88E-78FA-42F5-BE91-14F729DD3463}"/>
                </a:ext>
              </a:extLst>
            </p:cNvPr>
            <p:cNvCxnSpPr>
              <a:cxnSpLocks/>
            </p:cNvCxnSpPr>
            <p:nvPr/>
          </p:nvCxnSpPr>
          <p:spPr>
            <a:xfrm flipV="1">
              <a:off x="2901731" y="4002892"/>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FCA259AE-3A9A-4D34-BD7F-9FC882939655}"/>
                </a:ext>
              </a:extLst>
            </p:cNvPr>
            <p:cNvCxnSpPr>
              <a:cxnSpLocks/>
            </p:cNvCxnSpPr>
            <p:nvPr/>
          </p:nvCxnSpPr>
          <p:spPr>
            <a:xfrm flipH="1">
              <a:off x="5321097" y="2746144"/>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C8881EF6-1D84-4CFC-AC3A-EA28368E4E98}"/>
                </a:ext>
              </a:extLst>
            </p:cNvPr>
            <p:cNvCxnSpPr>
              <a:cxnSpLocks/>
            </p:cNvCxnSpPr>
            <p:nvPr/>
          </p:nvCxnSpPr>
          <p:spPr>
            <a:xfrm>
              <a:off x="2818992" y="2712118"/>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BCB22597-5D47-4B41-8839-75574F5F71D1}"/>
                </a:ext>
              </a:extLst>
            </p:cNvPr>
            <p:cNvCxnSpPr>
              <a:cxnSpLocks/>
            </p:cNvCxnSpPr>
            <p:nvPr/>
          </p:nvCxnSpPr>
          <p:spPr>
            <a:xfrm flipV="1">
              <a:off x="4580843" y="4110417"/>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774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Aetiology of ALF varies with geography</a:t>
            </a:r>
            <a:endParaRPr lang="en-GB" dirty="0"/>
          </a:p>
        </p:txBody>
      </p:sp>
      <p:sp>
        <p:nvSpPr>
          <p:cNvPr id="7" name="Text Placeholder 6">
            <a:extLst>
              <a:ext uri="{FF2B5EF4-FFF2-40B4-BE49-F238E27FC236}">
                <a16:creationId xmlns:a16="http://schemas.microsoft.com/office/drawing/2014/main" xmlns="" id="{C7842583-5685-43EC-8DCE-DA32539D1E03}"/>
              </a:ext>
            </a:extLst>
          </p:cNvPr>
          <p:cNvSpPr>
            <a:spLocks noGrp="1"/>
          </p:cNvSpPr>
          <p:nvPr>
            <p:ph type="body" sz="quarter" idx="10"/>
          </p:nvPr>
        </p:nvSpPr>
        <p:spPr/>
        <p:txBody>
          <a:bodyPr/>
          <a:lstStyle/>
          <a:p>
            <a:r>
              <a:rPr lang="en-GB" dirty="0"/>
              <a:t>*’Other causes’ refers to identified causes that are not: HAV, HBV, HEV, paracetamol or other drugs</a:t>
            </a:r>
          </a:p>
          <a:p>
            <a:r>
              <a:rPr lang="en-GB" dirty="0"/>
              <a:t>Bernal W, </a:t>
            </a:r>
            <a:r>
              <a:rPr lang="en-GB" dirty="0" err="1"/>
              <a:t>Wendon</a:t>
            </a:r>
            <a:r>
              <a:rPr lang="en-GB" dirty="0"/>
              <a:t> J. New </a:t>
            </a:r>
            <a:r>
              <a:rPr lang="en-GB" dirty="0" err="1"/>
              <a:t>Eng</a:t>
            </a:r>
            <a:r>
              <a:rPr lang="en-GB" dirty="0"/>
              <a:t> J Med 2013;369:2525</a:t>
            </a:r>
            <a:r>
              <a:rPr lang="en-GB" dirty="0">
                <a:sym typeface="Symbol" panose="05050102010706020507" pitchFamily="18" charset="2"/>
              </a:rPr>
              <a:t></a:t>
            </a:r>
            <a:r>
              <a:rPr lang="en-GB" dirty="0"/>
              <a:t>34</a:t>
            </a:r>
          </a:p>
        </p:txBody>
      </p:sp>
      <p:pic>
        <p:nvPicPr>
          <p:cNvPr id="5" name="Picture 4">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48" name="Group 47">
            <a:extLst>
              <a:ext uri="{FF2B5EF4-FFF2-40B4-BE49-F238E27FC236}">
                <a16:creationId xmlns:a16="http://schemas.microsoft.com/office/drawing/2014/main" xmlns="" id="{5292F893-6132-4011-9245-5770FEF11946}"/>
              </a:ext>
            </a:extLst>
          </p:cNvPr>
          <p:cNvGrpSpPr/>
          <p:nvPr/>
        </p:nvGrpSpPr>
        <p:grpSpPr>
          <a:xfrm>
            <a:off x="791581" y="1655517"/>
            <a:ext cx="7560839" cy="4722909"/>
            <a:chOff x="467544" y="1590859"/>
            <a:chExt cx="7560839" cy="4722909"/>
          </a:xfrm>
        </p:grpSpPr>
        <p:grpSp>
          <p:nvGrpSpPr>
            <p:cNvPr id="45" name="Group 44">
              <a:extLst>
                <a:ext uri="{FF2B5EF4-FFF2-40B4-BE49-F238E27FC236}">
                  <a16:creationId xmlns:a16="http://schemas.microsoft.com/office/drawing/2014/main" xmlns="" id="{34E017EA-2711-492F-91E5-C5CCD225E754}"/>
                </a:ext>
              </a:extLst>
            </p:cNvPr>
            <p:cNvGrpSpPr/>
            <p:nvPr/>
          </p:nvGrpSpPr>
          <p:grpSpPr>
            <a:xfrm>
              <a:off x="467544" y="1590859"/>
              <a:ext cx="7560839" cy="1077218"/>
              <a:chOff x="467544" y="1590859"/>
              <a:chExt cx="7560839" cy="1077218"/>
            </a:xfrm>
          </p:grpSpPr>
          <p:pic>
            <p:nvPicPr>
              <p:cNvPr id="8" name="Picture 7">
                <a:extLst>
                  <a:ext uri="{FF2B5EF4-FFF2-40B4-BE49-F238E27FC236}">
                    <a16:creationId xmlns:a16="http://schemas.microsoft.com/office/drawing/2014/main" xmlns="" id="{A206D11D-3500-42F6-A22E-D614107C939A}"/>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7544" y="1643468"/>
                <a:ext cx="1800000" cy="972000"/>
              </a:xfrm>
              <a:prstGeom prst="rect">
                <a:avLst/>
              </a:prstGeom>
            </p:spPr>
          </p:pic>
          <p:pic>
            <p:nvPicPr>
              <p:cNvPr id="12" name="Picture 11">
                <a:extLst>
                  <a:ext uri="{FF2B5EF4-FFF2-40B4-BE49-F238E27FC236}">
                    <a16:creationId xmlns:a16="http://schemas.microsoft.com/office/drawing/2014/main" xmlns="" id="{966BF415-2013-4FBC-966D-2A056747BA11}"/>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283968" y="1643468"/>
                <a:ext cx="1800000" cy="972000"/>
              </a:xfrm>
              <a:prstGeom prst="rect">
                <a:avLst/>
              </a:prstGeom>
            </p:spPr>
          </p:pic>
          <p:sp>
            <p:nvSpPr>
              <p:cNvPr id="37" name="TextBox 36">
                <a:extLst>
                  <a:ext uri="{FF2B5EF4-FFF2-40B4-BE49-F238E27FC236}">
                    <a16:creationId xmlns:a16="http://schemas.microsoft.com/office/drawing/2014/main" xmlns="" id="{8DF162DA-7446-49B4-96F2-ED2803153EB5}"/>
                  </a:ext>
                </a:extLst>
              </p:cNvPr>
              <p:cNvSpPr txBox="1"/>
              <p:nvPr/>
            </p:nvSpPr>
            <p:spPr>
              <a:xfrm>
                <a:off x="2120696" y="1590859"/>
                <a:ext cx="2087065" cy="1077218"/>
              </a:xfrm>
              <a:prstGeom prst="rect">
                <a:avLst/>
              </a:prstGeom>
              <a:noFill/>
            </p:spPr>
            <p:txBody>
              <a:bodyPr wrap="square" rtlCol="0">
                <a:spAutoFit/>
              </a:bodyPr>
              <a:lstStyle/>
              <a:p>
                <a:pPr algn="ctr"/>
                <a:r>
                  <a:rPr lang="en-GB" sz="1600" b="1" dirty="0">
                    <a:solidFill>
                      <a:schemeClr val="accent1"/>
                    </a:solidFill>
                  </a:rPr>
                  <a:t>Bangladesh</a:t>
                </a:r>
              </a:p>
              <a:p>
                <a:pPr algn="ctr"/>
                <a:r>
                  <a:rPr lang="en-US" sz="1600" dirty="0"/>
                  <a:t>HEV 75%</a:t>
                </a:r>
              </a:p>
              <a:p>
                <a:pPr algn="ctr"/>
                <a:r>
                  <a:rPr lang="en-US" sz="1600" dirty="0"/>
                  <a:t>HBV 13%</a:t>
                </a:r>
                <a:br>
                  <a:rPr lang="en-US" sz="1600" dirty="0"/>
                </a:br>
                <a:r>
                  <a:rPr lang="en-US" sz="1600" dirty="0"/>
                  <a:t>Unknown 6%</a:t>
                </a:r>
                <a:endParaRPr lang="en-GB" sz="1600" dirty="0"/>
              </a:p>
            </p:txBody>
          </p:sp>
          <p:sp>
            <p:nvSpPr>
              <p:cNvPr id="38" name="TextBox 37">
                <a:extLst>
                  <a:ext uri="{FF2B5EF4-FFF2-40B4-BE49-F238E27FC236}">
                    <a16:creationId xmlns:a16="http://schemas.microsoft.com/office/drawing/2014/main" xmlns="" id="{4110D7A2-164E-479D-81F8-47C224C9056D}"/>
                  </a:ext>
                </a:extLst>
              </p:cNvPr>
              <p:cNvSpPr txBox="1"/>
              <p:nvPr/>
            </p:nvSpPr>
            <p:spPr>
              <a:xfrm>
                <a:off x="5941318" y="1590859"/>
                <a:ext cx="2087065" cy="1077218"/>
              </a:xfrm>
              <a:prstGeom prst="rect">
                <a:avLst/>
              </a:prstGeom>
              <a:noFill/>
            </p:spPr>
            <p:txBody>
              <a:bodyPr wrap="square" rtlCol="0">
                <a:spAutoFit/>
              </a:bodyPr>
              <a:lstStyle/>
              <a:p>
                <a:pPr algn="ctr"/>
                <a:r>
                  <a:rPr lang="en-GB" sz="1600" b="1" dirty="0">
                    <a:solidFill>
                      <a:schemeClr val="accent1"/>
                    </a:solidFill>
                  </a:rPr>
                  <a:t>Germany</a:t>
                </a:r>
              </a:p>
              <a:p>
                <a:pPr algn="ctr"/>
                <a:r>
                  <a:rPr lang="en-US" sz="1600" dirty="0"/>
                  <a:t>O</a:t>
                </a:r>
                <a:r>
                  <a:rPr lang="en-GB" sz="1600" dirty="0" err="1"/>
                  <a:t>ther</a:t>
                </a:r>
                <a:r>
                  <a:rPr lang="en-GB" sz="1600" dirty="0"/>
                  <a:t> causes* 28%</a:t>
                </a:r>
              </a:p>
              <a:p>
                <a:pPr algn="ctr"/>
                <a:r>
                  <a:rPr lang="en-US" sz="1600" dirty="0"/>
                  <a:t>U</a:t>
                </a:r>
                <a:r>
                  <a:rPr lang="en-GB" sz="1600" dirty="0" err="1"/>
                  <a:t>nknown</a:t>
                </a:r>
                <a:r>
                  <a:rPr lang="en-GB" sz="1600" dirty="0"/>
                  <a:t> 21%</a:t>
                </a:r>
              </a:p>
              <a:p>
                <a:pPr algn="ctr"/>
                <a:r>
                  <a:rPr lang="en-GB" sz="1600" dirty="0"/>
                  <a:t>HBV 18%</a:t>
                </a:r>
              </a:p>
            </p:txBody>
          </p:sp>
        </p:grpSp>
        <p:grpSp>
          <p:nvGrpSpPr>
            <p:cNvPr id="44" name="Group 43">
              <a:extLst>
                <a:ext uri="{FF2B5EF4-FFF2-40B4-BE49-F238E27FC236}">
                  <a16:creationId xmlns:a16="http://schemas.microsoft.com/office/drawing/2014/main" xmlns="" id="{E876714C-C0D6-4159-9161-F7774B797CF0}"/>
                </a:ext>
              </a:extLst>
            </p:cNvPr>
            <p:cNvGrpSpPr/>
            <p:nvPr/>
          </p:nvGrpSpPr>
          <p:grpSpPr>
            <a:xfrm>
              <a:off x="467544" y="2822196"/>
              <a:ext cx="7560839" cy="1077218"/>
              <a:chOff x="467544" y="2911659"/>
              <a:chExt cx="7560839" cy="1077218"/>
            </a:xfrm>
          </p:grpSpPr>
          <p:pic>
            <p:nvPicPr>
              <p:cNvPr id="10" name="Picture 9">
                <a:extLst>
                  <a:ext uri="{FF2B5EF4-FFF2-40B4-BE49-F238E27FC236}">
                    <a16:creationId xmlns:a16="http://schemas.microsoft.com/office/drawing/2014/main" xmlns="" id="{69E9D39F-63DE-43AC-A525-8A57048DAFC8}"/>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67544" y="2964268"/>
                <a:ext cx="1800000" cy="972000"/>
              </a:xfrm>
              <a:prstGeom prst="rect">
                <a:avLst/>
              </a:prstGeom>
            </p:spPr>
          </p:pic>
          <p:pic>
            <p:nvPicPr>
              <p:cNvPr id="16" name="Picture 15">
                <a:extLst>
                  <a:ext uri="{FF2B5EF4-FFF2-40B4-BE49-F238E27FC236}">
                    <a16:creationId xmlns:a16="http://schemas.microsoft.com/office/drawing/2014/main" xmlns="" id="{B6186B01-D192-403B-AD70-6316BE8BAFAC}"/>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283968" y="2964268"/>
                <a:ext cx="1800000" cy="972000"/>
              </a:xfrm>
              <a:prstGeom prst="rect">
                <a:avLst/>
              </a:prstGeom>
            </p:spPr>
          </p:pic>
          <p:sp>
            <p:nvSpPr>
              <p:cNvPr id="39" name="TextBox 38">
                <a:extLst>
                  <a:ext uri="{FF2B5EF4-FFF2-40B4-BE49-F238E27FC236}">
                    <a16:creationId xmlns:a16="http://schemas.microsoft.com/office/drawing/2014/main" xmlns="" id="{B092E853-2B9F-4C14-B716-650AB3516E70}"/>
                  </a:ext>
                </a:extLst>
              </p:cNvPr>
              <p:cNvSpPr txBox="1"/>
              <p:nvPr/>
            </p:nvSpPr>
            <p:spPr>
              <a:xfrm>
                <a:off x="2120696" y="2911659"/>
                <a:ext cx="2087065" cy="1077218"/>
              </a:xfrm>
              <a:prstGeom prst="rect">
                <a:avLst/>
              </a:prstGeom>
              <a:noFill/>
            </p:spPr>
            <p:txBody>
              <a:bodyPr wrap="square" rtlCol="0">
                <a:spAutoFit/>
              </a:bodyPr>
              <a:lstStyle/>
              <a:p>
                <a:pPr algn="ctr"/>
                <a:r>
                  <a:rPr lang="en-GB" sz="1600" b="1" dirty="0">
                    <a:solidFill>
                      <a:schemeClr val="accent1"/>
                    </a:solidFill>
                  </a:rPr>
                  <a:t>India</a:t>
                </a:r>
              </a:p>
              <a:p>
                <a:pPr algn="ctr"/>
                <a:r>
                  <a:rPr lang="en-US" sz="1600" dirty="0"/>
                  <a:t>HEV 44%</a:t>
                </a:r>
              </a:p>
              <a:p>
                <a:pPr algn="ctr"/>
                <a:r>
                  <a:rPr lang="en-US" sz="1600" dirty="0"/>
                  <a:t>Unknown 31%</a:t>
                </a:r>
              </a:p>
              <a:p>
                <a:pPr algn="ctr"/>
                <a:r>
                  <a:rPr lang="en-US" sz="1600" dirty="0"/>
                  <a:t>HBV 15%</a:t>
                </a:r>
                <a:endParaRPr lang="en-GB" sz="1600" dirty="0"/>
              </a:p>
            </p:txBody>
          </p:sp>
          <p:sp>
            <p:nvSpPr>
              <p:cNvPr id="40" name="TextBox 39">
                <a:extLst>
                  <a:ext uri="{FF2B5EF4-FFF2-40B4-BE49-F238E27FC236}">
                    <a16:creationId xmlns:a16="http://schemas.microsoft.com/office/drawing/2014/main" xmlns="" id="{FFA69141-EB0C-40F1-83C2-AA9453861AB3}"/>
                  </a:ext>
                </a:extLst>
              </p:cNvPr>
              <p:cNvSpPr txBox="1"/>
              <p:nvPr/>
            </p:nvSpPr>
            <p:spPr>
              <a:xfrm>
                <a:off x="5941318" y="2911659"/>
                <a:ext cx="2087065" cy="1077218"/>
              </a:xfrm>
              <a:prstGeom prst="rect">
                <a:avLst/>
              </a:prstGeom>
              <a:noFill/>
            </p:spPr>
            <p:txBody>
              <a:bodyPr wrap="square" rtlCol="0">
                <a:spAutoFit/>
              </a:bodyPr>
              <a:lstStyle/>
              <a:p>
                <a:pPr algn="ctr"/>
                <a:r>
                  <a:rPr lang="en-GB" sz="1600" b="1" dirty="0">
                    <a:solidFill>
                      <a:schemeClr val="accent1"/>
                    </a:solidFill>
                  </a:rPr>
                  <a:t>Japan</a:t>
                </a:r>
              </a:p>
              <a:p>
                <a:pPr algn="ctr"/>
                <a:r>
                  <a:rPr lang="en-US" sz="1600" dirty="0"/>
                  <a:t>HBV 42%</a:t>
                </a:r>
              </a:p>
              <a:p>
                <a:pPr algn="ctr"/>
                <a:r>
                  <a:rPr lang="en-US" sz="1600" dirty="0"/>
                  <a:t>Unknown 34%</a:t>
                </a:r>
              </a:p>
              <a:p>
                <a:pPr algn="ctr"/>
                <a:r>
                  <a:rPr lang="en-US" sz="1600" dirty="0"/>
                  <a:t>Other drugs 9%</a:t>
                </a:r>
                <a:endParaRPr lang="en-GB" sz="1600" dirty="0"/>
              </a:p>
            </p:txBody>
          </p:sp>
        </p:grpSp>
        <p:grpSp>
          <p:nvGrpSpPr>
            <p:cNvPr id="46" name="Group 45">
              <a:extLst>
                <a:ext uri="{FF2B5EF4-FFF2-40B4-BE49-F238E27FC236}">
                  <a16:creationId xmlns:a16="http://schemas.microsoft.com/office/drawing/2014/main" xmlns="" id="{FB909931-ECDD-4563-95AF-E5529ED63263}"/>
                </a:ext>
              </a:extLst>
            </p:cNvPr>
            <p:cNvGrpSpPr/>
            <p:nvPr/>
          </p:nvGrpSpPr>
          <p:grpSpPr>
            <a:xfrm>
              <a:off x="467544" y="4053533"/>
              <a:ext cx="7560839" cy="1077218"/>
              <a:chOff x="467544" y="4231250"/>
              <a:chExt cx="7560839" cy="1077218"/>
            </a:xfrm>
          </p:grpSpPr>
          <p:pic>
            <p:nvPicPr>
              <p:cNvPr id="14" name="Picture 13">
                <a:extLst>
                  <a:ext uri="{FF2B5EF4-FFF2-40B4-BE49-F238E27FC236}">
                    <a16:creationId xmlns:a16="http://schemas.microsoft.com/office/drawing/2014/main" xmlns="" id="{7F3E2372-98F6-4C9F-8647-581E5B31B274}"/>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67544" y="4283859"/>
                <a:ext cx="1800000" cy="972000"/>
              </a:xfrm>
              <a:prstGeom prst="rect">
                <a:avLst/>
              </a:prstGeom>
            </p:spPr>
          </p:pic>
          <p:pic>
            <p:nvPicPr>
              <p:cNvPr id="20" name="Picture 19">
                <a:extLst>
                  <a:ext uri="{FF2B5EF4-FFF2-40B4-BE49-F238E27FC236}">
                    <a16:creationId xmlns:a16="http://schemas.microsoft.com/office/drawing/2014/main" xmlns="" id="{C016C18F-74C6-459A-BEE1-FAFBF5C5453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283968" y="4283859"/>
                <a:ext cx="1800000" cy="972000"/>
              </a:xfrm>
              <a:prstGeom prst="rect">
                <a:avLst/>
              </a:prstGeom>
            </p:spPr>
          </p:pic>
          <p:sp>
            <p:nvSpPr>
              <p:cNvPr id="41" name="TextBox 40">
                <a:extLst>
                  <a:ext uri="{FF2B5EF4-FFF2-40B4-BE49-F238E27FC236}">
                    <a16:creationId xmlns:a16="http://schemas.microsoft.com/office/drawing/2014/main" xmlns="" id="{A317D1B4-83A6-4CCC-BB8D-971484E79143}"/>
                  </a:ext>
                </a:extLst>
              </p:cNvPr>
              <p:cNvSpPr txBox="1"/>
              <p:nvPr/>
            </p:nvSpPr>
            <p:spPr>
              <a:xfrm>
                <a:off x="2120696" y="4231250"/>
                <a:ext cx="2087065" cy="1077218"/>
              </a:xfrm>
              <a:prstGeom prst="rect">
                <a:avLst/>
              </a:prstGeom>
              <a:noFill/>
            </p:spPr>
            <p:txBody>
              <a:bodyPr wrap="square" rtlCol="0">
                <a:spAutoFit/>
              </a:bodyPr>
              <a:lstStyle/>
              <a:p>
                <a:pPr algn="ctr"/>
                <a:r>
                  <a:rPr lang="en-GB" sz="1600" b="1" dirty="0">
                    <a:solidFill>
                      <a:schemeClr val="accent1"/>
                    </a:solidFill>
                  </a:rPr>
                  <a:t>Sudan</a:t>
                </a:r>
              </a:p>
              <a:p>
                <a:pPr algn="ctr"/>
                <a:r>
                  <a:rPr lang="en-US" sz="1600" dirty="0"/>
                  <a:t>Unknown 38%</a:t>
                </a:r>
              </a:p>
              <a:p>
                <a:pPr algn="ctr"/>
                <a:r>
                  <a:rPr lang="en-US" sz="1600" dirty="0"/>
                  <a:t>Other causes* 27%</a:t>
                </a:r>
              </a:p>
              <a:p>
                <a:pPr algn="ctr"/>
                <a:r>
                  <a:rPr lang="en-US" sz="1600" dirty="0"/>
                  <a:t>HBV 22%</a:t>
                </a:r>
                <a:endParaRPr lang="en-GB" sz="1600" dirty="0"/>
              </a:p>
            </p:txBody>
          </p:sp>
          <p:sp>
            <p:nvSpPr>
              <p:cNvPr id="42" name="TextBox 41">
                <a:extLst>
                  <a:ext uri="{FF2B5EF4-FFF2-40B4-BE49-F238E27FC236}">
                    <a16:creationId xmlns:a16="http://schemas.microsoft.com/office/drawing/2014/main" xmlns="" id="{6764949C-C79E-4CEC-8E95-085B19F91831}"/>
                  </a:ext>
                </a:extLst>
              </p:cNvPr>
              <p:cNvSpPr txBox="1"/>
              <p:nvPr/>
            </p:nvSpPr>
            <p:spPr>
              <a:xfrm>
                <a:off x="5941318" y="4231250"/>
                <a:ext cx="2087065" cy="1077218"/>
              </a:xfrm>
              <a:prstGeom prst="rect">
                <a:avLst/>
              </a:prstGeom>
              <a:noFill/>
            </p:spPr>
            <p:txBody>
              <a:bodyPr wrap="square" rtlCol="0">
                <a:spAutoFit/>
              </a:bodyPr>
              <a:lstStyle/>
              <a:p>
                <a:pPr algn="ctr"/>
                <a:r>
                  <a:rPr lang="en-GB" sz="1600" b="1" dirty="0">
                    <a:solidFill>
                      <a:schemeClr val="accent1"/>
                    </a:solidFill>
                  </a:rPr>
                  <a:t>UK</a:t>
                </a:r>
              </a:p>
              <a:p>
                <a:pPr algn="ctr"/>
                <a:r>
                  <a:rPr lang="en-GB" sz="1600" dirty="0"/>
                  <a:t>Paracetamol 57%</a:t>
                </a:r>
              </a:p>
              <a:p>
                <a:pPr algn="ctr"/>
                <a:r>
                  <a:rPr lang="en-US" sz="1600" dirty="0"/>
                  <a:t>U</a:t>
                </a:r>
                <a:r>
                  <a:rPr lang="en-GB" sz="1600" dirty="0" err="1"/>
                  <a:t>nknown</a:t>
                </a:r>
                <a:r>
                  <a:rPr lang="en-GB" sz="1600" dirty="0"/>
                  <a:t> 17%</a:t>
                </a:r>
              </a:p>
              <a:p>
                <a:pPr algn="ctr"/>
                <a:r>
                  <a:rPr lang="en-US" sz="1600" dirty="0"/>
                  <a:t>O</a:t>
                </a:r>
                <a:r>
                  <a:rPr lang="en-GB" sz="1600" dirty="0" err="1"/>
                  <a:t>ther</a:t>
                </a:r>
                <a:r>
                  <a:rPr lang="en-GB" sz="1600" dirty="0"/>
                  <a:t> drugs 11%</a:t>
                </a:r>
              </a:p>
            </p:txBody>
          </p:sp>
        </p:grpSp>
        <p:grpSp>
          <p:nvGrpSpPr>
            <p:cNvPr id="47" name="Group 46">
              <a:extLst>
                <a:ext uri="{FF2B5EF4-FFF2-40B4-BE49-F238E27FC236}">
                  <a16:creationId xmlns:a16="http://schemas.microsoft.com/office/drawing/2014/main" xmlns="" id="{FF11D34F-69F0-463A-9742-9BDFD119C58D}"/>
                </a:ext>
              </a:extLst>
            </p:cNvPr>
            <p:cNvGrpSpPr/>
            <p:nvPr/>
          </p:nvGrpSpPr>
          <p:grpSpPr>
            <a:xfrm>
              <a:off x="2123728" y="5236550"/>
              <a:ext cx="3741383" cy="1077218"/>
              <a:chOff x="2123728" y="5236550"/>
              <a:chExt cx="3741383" cy="1077218"/>
            </a:xfrm>
          </p:grpSpPr>
          <p:pic>
            <p:nvPicPr>
              <p:cNvPr id="18" name="Picture 17">
                <a:extLst>
                  <a:ext uri="{FF2B5EF4-FFF2-40B4-BE49-F238E27FC236}">
                    <a16:creationId xmlns:a16="http://schemas.microsoft.com/office/drawing/2014/main" xmlns="" id="{6BA11ED0-EB20-47F0-B944-15144FBA3706}"/>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123728" y="5289159"/>
                <a:ext cx="1800000" cy="972000"/>
              </a:xfrm>
              <a:prstGeom prst="rect">
                <a:avLst/>
              </a:prstGeom>
            </p:spPr>
          </p:pic>
          <p:sp>
            <p:nvSpPr>
              <p:cNvPr id="43" name="TextBox 42">
                <a:extLst>
                  <a:ext uri="{FF2B5EF4-FFF2-40B4-BE49-F238E27FC236}">
                    <a16:creationId xmlns:a16="http://schemas.microsoft.com/office/drawing/2014/main" xmlns="" id="{7F9267D2-B55D-40B7-9738-5C1E5DDA73ED}"/>
                  </a:ext>
                </a:extLst>
              </p:cNvPr>
              <p:cNvSpPr txBox="1"/>
              <p:nvPr/>
            </p:nvSpPr>
            <p:spPr>
              <a:xfrm>
                <a:off x="3778046" y="5236550"/>
                <a:ext cx="2087065" cy="1077218"/>
              </a:xfrm>
              <a:prstGeom prst="rect">
                <a:avLst/>
              </a:prstGeom>
              <a:noFill/>
            </p:spPr>
            <p:txBody>
              <a:bodyPr wrap="square" rtlCol="0">
                <a:spAutoFit/>
              </a:bodyPr>
              <a:lstStyle/>
              <a:p>
                <a:pPr algn="ctr"/>
                <a:r>
                  <a:rPr lang="en-GB" sz="1600" b="1" dirty="0">
                    <a:solidFill>
                      <a:schemeClr val="accent1"/>
                    </a:solidFill>
                  </a:rPr>
                  <a:t>USA</a:t>
                </a:r>
              </a:p>
              <a:p>
                <a:pPr algn="ctr"/>
                <a:r>
                  <a:rPr lang="en-GB" sz="1600" dirty="0"/>
                  <a:t>Paracetamol 39%</a:t>
                </a:r>
              </a:p>
              <a:p>
                <a:pPr algn="ctr"/>
                <a:r>
                  <a:rPr lang="en-US" sz="1600" dirty="0"/>
                  <a:t>Other causes* </a:t>
                </a:r>
                <a:r>
                  <a:rPr lang="en-GB" sz="1600" dirty="0"/>
                  <a:t>19%</a:t>
                </a:r>
              </a:p>
              <a:p>
                <a:pPr algn="ctr"/>
                <a:r>
                  <a:rPr lang="en-US" sz="1600" dirty="0"/>
                  <a:t>Unknown </a:t>
                </a:r>
                <a:r>
                  <a:rPr lang="en-GB" sz="1600" dirty="0"/>
                  <a:t>18%</a:t>
                </a:r>
              </a:p>
            </p:txBody>
          </p:sp>
        </p:grpSp>
      </p:grpSp>
      <p:sp>
        <p:nvSpPr>
          <p:cNvPr id="49" name="TextBox 48">
            <a:extLst>
              <a:ext uri="{FF2B5EF4-FFF2-40B4-BE49-F238E27FC236}">
                <a16:creationId xmlns:a16="http://schemas.microsoft.com/office/drawing/2014/main" xmlns="" id="{0B640E78-D51D-4143-999B-46E32BEE9545}"/>
              </a:ext>
            </a:extLst>
          </p:cNvPr>
          <p:cNvSpPr txBox="1"/>
          <p:nvPr/>
        </p:nvSpPr>
        <p:spPr>
          <a:xfrm>
            <a:off x="2244513" y="1268760"/>
            <a:ext cx="4654992" cy="338554"/>
          </a:xfrm>
          <a:prstGeom prst="rect">
            <a:avLst/>
          </a:prstGeom>
          <a:noFill/>
        </p:spPr>
        <p:txBody>
          <a:bodyPr wrap="none" rtlCol="0">
            <a:spAutoFit/>
          </a:bodyPr>
          <a:lstStyle/>
          <a:p>
            <a:pPr algn="ctr"/>
            <a:r>
              <a:rPr lang="en-GB" sz="1600" b="1" dirty="0"/>
              <a:t>Top three causes of ALF in selected countries</a:t>
            </a:r>
          </a:p>
        </p:txBody>
      </p:sp>
    </p:spTree>
    <p:extLst>
      <p:ext uri="{BB962C8B-B14F-4D97-AF65-F5344CB8AC3E}">
        <p14:creationId xmlns:p14="http://schemas.microsoft.com/office/powerpoint/2010/main" val="146856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DF4EC7-E096-41F0-99E6-23903339706D}"/>
              </a:ext>
            </a:extLst>
          </p:cNvPr>
          <p:cNvSpPr>
            <a:spLocks noGrp="1"/>
          </p:cNvSpPr>
          <p:nvPr>
            <p:ph type="title"/>
          </p:nvPr>
        </p:nvSpPr>
        <p:spPr/>
        <p:txBody>
          <a:bodyPr/>
          <a:lstStyle/>
          <a:p>
            <a:r>
              <a:rPr lang="en-GB" dirty="0"/>
              <a:t>Guidelines</a:t>
            </a:r>
          </a:p>
        </p:txBody>
      </p:sp>
      <p:sp>
        <p:nvSpPr>
          <p:cNvPr id="4" name="Text Placeholder 3">
            <a:extLst>
              <a:ext uri="{FF2B5EF4-FFF2-40B4-BE49-F238E27FC236}">
                <a16:creationId xmlns:a16="http://schemas.microsoft.com/office/drawing/2014/main" xmlns="" id="{97A3A32C-4EB9-4861-A2CB-64A54E51B607}"/>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76050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951E0-084F-429F-A90E-29CFC524827E}"/>
              </a:ext>
            </a:extLst>
          </p:cNvPr>
          <p:cNvSpPr>
            <a:spLocks noGrp="1"/>
          </p:cNvSpPr>
          <p:nvPr>
            <p:ph type="title"/>
          </p:nvPr>
        </p:nvSpPr>
        <p:spPr/>
        <p:txBody>
          <a:bodyPr>
            <a:normAutofit/>
          </a:bodyPr>
          <a:lstStyle/>
          <a:p>
            <a:r>
              <a:rPr lang="en-GB" dirty="0"/>
              <a:t>Topics</a:t>
            </a:r>
          </a:p>
        </p:txBody>
      </p:sp>
      <p:sp>
        <p:nvSpPr>
          <p:cNvPr id="3" name="Text Placeholder 2">
            <a:extLst>
              <a:ext uri="{FF2B5EF4-FFF2-40B4-BE49-F238E27FC236}">
                <a16:creationId xmlns:a16="http://schemas.microsoft.com/office/drawing/2014/main" xmlns="" id="{9A32A7B3-1990-4CA4-86C7-EB4CAD27A686}"/>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xmlns="" id="{D0234D4B-812E-4DFE-8A7D-07B4CEEE0746}"/>
              </a:ext>
            </a:extLst>
          </p:cNvPr>
          <p:cNvSpPr>
            <a:spLocks noGrp="1"/>
          </p:cNvSpPr>
          <p:nvPr>
            <p:ph sz="half" idx="1"/>
          </p:nvPr>
        </p:nvSpPr>
        <p:spPr/>
        <p:txBody>
          <a:bodyPr>
            <a:normAutofit/>
          </a:bodyPr>
          <a:lstStyle/>
          <a:p>
            <a:pPr marL="457200" indent="-457200">
              <a:buFont typeface="+mj-lt"/>
              <a:buAutoNum type="arabicPeriod"/>
            </a:pPr>
            <a:r>
              <a:rPr lang="en-GB" dirty="0"/>
              <a:t>Assessment and management at presentation</a:t>
            </a:r>
          </a:p>
          <a:p>
            <a:pPr marL="457200" indent="-457200">
              <a:buFont typeface="+mj-lt"/>
              <a:buAutoNum type="arabicPeriod"/>
            </a:pPr>
            <a:r>
              <a:rPr lang="en-GB" dirty="0"/>
              <a:t>Organ-specific management</a:t>
            </a:r>
          </a:p>
          <a:p>
            <a:pPr marL="857250" lvl="1" indent="-457200"/>
            <a:r>
              <a:rPr lang="en-GB" dirty="0"/>
              <a:t>Cardiovascular</a:t>
            </a:r>
          </a:p>
          <a:p>
            <a:pPr marL="857250" lvl="1" indent="-457200"/>
            <a:r>
              <a:rPr lang="en-GB" dirty="0"/>
              <a:t>Respiratory</a:t>
            </a:r>
          </a:p>
          <a:p>
            <a:pPr marL="857250" lvl="1" indent="-457200"/>
            <a:r>
              <a:rPr lang="en-GB" dirty="0"/>
              <a:t>Gastrointestinal</a:t>
            </a:r>
          </a:p>
          <a:p>
            <a:pPr marL="857250" lvl="1" indent="-457200"/>
            <a:r>
              <a:rPr lang="en-GB" dirty="0"/>
              <a:t>Metabolic</a:t>
            </a:r>
          </a:p>
          <a:p>
            <a:pPr marL="857250" lvl="1" indent="-457200"/>
            <a:r>
              <a:rPr lang="en-GB" dirty="0"/>
              <a:t>Acute kidney injury and renal replacement therapy</a:t>
            </a:r>
          </a:p>
          <a:p>
            <a:pPr marL="857250" lvl="1" indent="-457200"/>
            <a:r>
              <a:rPr lang="en-GB" dirty="0"/>
              <a:t>Coagulation</a:t>
            </a:r>
          </a:p>
          <a:p>
            <a:pPr marL="857250" lvl="1" indent="-457200"/>
            <a:r>
              <a:rPr lang="en-GB" dirty="0"/>
              <a:t>Sepsis, inflammation and anti-inflammatory</a:t>
            </a:r>
          </a:p>
          <a:p>
            <a:pPr marL="857250" lvl="1" indent="-457200"/>
            <a:r>
              <a:rPr lang="en-GB" dirty="0"/>
              <a:t>The brain in ALF</a:t>
            </a:r>
          </a:p>
          <a:p>
            <a:pPr marL="457200" indent="-457200">
              <a:buFont typeface="+mj-lt"/>
              <a:buAutoNum type="arabicPeriod"/>
            </a:pPr>
            <a:r>
              <a:rPr lang="en-GB" dirty="0"/>
              <a:t>Artificial and bioartificial liver devices</a:t>
            </a:r>
          </a:p>
          <a:p>
            <a:pPr marL="457200" indent="-457200">
              <a:buFont typeface="+mj-lt"/>
              <a:buAutoNum type="arabicPeriod"/>
            </a:pPr>
            <a:r>
              <a:rPr lang="en-GB" dirty="0"/>
              <a:t>Liver transplantation</a:t>
            </a:r>
          </a:p>
          <a:p>
            <a:pPr marL="457200" indent="-457200">
              <a:buFont typeface="+mj-lt"/>
              <a:buAutoNum type="arabicPeriod"/>
            </a:pPr>
            <a:r>
              <a:rPr lang="en-GB" dirty="0"/>
              <a:t>Paediatric ALF</a:t>
            </a:r>
          </a:p>
        </p:txBody>
      </p:sp>
      <p:pic>
        <p:nvPicPr>
          <p:cNvPr id="5" name="Picture 4">
            <a:hlinkClick r:id="rId2"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6" name="TextBox 5"/>
          <p:cNvSpPr txBox="1"/>
          <p:nvPr/>
        </p:nvSpPr>
        <p:spPr>
          <a:xfrm>
            <a:off x="6529518" y="1434161"/>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sp>
        <p:nvSpPr>
          <p:cNvPr id="7" name="Rectangle 6">
            <a:hlinkClick r:id="rId4" action="ppaction://hlinksldjump"/>
          </p:cNvPr>
          <p:cNvSpPr/>
          <p:nvPr/>
        </p:nvSpPr>
        <p:spPr>
          <a:xfrm>
            <a:off x="774550" y="1394558"/>
            <a:ext cx="530961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5" action="ppaction://hlinksldjump"/>
          </p:cNvPr>
          <p:cNvSpPr/>
          <p:nvPr/>
        </p:nvSpPr>
        <p:spPr>
          <a:xfrm>
            <a:off x="785308" y="2426228"/>
            <a:ext cx="213050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6" action="ppaction://hlinksldjump"/>
          </p:cNvPr>
          <p:cNvSpPr/>
          <p:nvPr/>
        </p:nvSpPr>
        <p:spPr>
          <a:xfrm>
            <a:off x="785308" y="2770118"/>
            <a:ext cx="22745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7" action="ppaction://hlinksldjump"/>
          </p:cNvPr>
          <p:cNvSpPr/>
          <p:nvPr/>
        </p:nvSpPr>
        <p:spPr>
          <a:xfrm>
            <a:off x="785308" y="3114008"/>
            <a:ext cx="169846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8" action="ppaction://hlinksldjump"/>
          </p:cNvPr>
          <p:cNvSpPr/>
          <p:nvPr/>
        </p:nvSpPr>
        <p:spPr>
          <a:xfrm>
            <a:off x="785308" y="3457898"/>
            <a:ext cx="560366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9" action="ppaction://hlinksldjump"/>
          </p:cNvPr>
          <p:cNvSpPr/>
          <p:nvPr/>
        </p:nvSpPr>
        <p:spPr>
          <a:xfrm>
            <a:off x="785308" y="3801788"/>
            <a:ext cx="1842476"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10" action="ppaction://hlinksldjump"/>
          </p:cNvPr>
          <p:cNvSpPr/>
          <p:nvPr/>
        </p:nvSpPr>
        <p:spPr>
          <a:xfrm>
            <a:off x="785308" y="4145678"/>
            <a:ext cx="501082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11" action="ppaction://hlinksldjump"/>
          </p:cNvPr>
          <p:cNvSpPr/>
          <p:nvPr/>
        </p:nvSpPr>
        <p:spPr>
          <a:xfrm>
            <a:off x="785308" y="4446536"/>
            <a:ext cx="234653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12" action="ppaction://hlinksldjump"/>
          </p:cNvPr>
          <p:cNvSpPr/>
          <p:nvPr/>
        </p:nvSpPr>
        <p:spPr>
          <a:xfrm>
            <a:off x="785308" y="4757418"/>
            <a:ext cx="429074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3" action="ppaction://hlinksldjump"/>
          </p:cNvPr>
          <p:cNvSpPr/>
          <p:nvPr/>
        </p:nvSpPr>
        <p:spPr>
          <a:xfrm>
            <a:off x="785308" y="5145074"/>
            <a:ext cx="241854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4" action="ppaction://hlinksldjump"/>
          </p:cNvPr>
          <p:cNvSpPr/>
          <p:nvPr/>
        </p:nvSpPr>
        <p:spPr>
          <a:xfrm>
            <a:off x="774550" y="5521234"/>
            <a:ext cx="185323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5" action="ppaction://hlinksldjump"/>
          </p:cNvPr>
          <p:cNvSpPr/>
          <p:nvPr/>
        </p:nvSpPr>
        <p:spPr>
          <a:xfrm>
            <a:off x="785308" y="2082338"/>
            <a:ext cx="213050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6" action="ppaction://hlinksldjump"/>
          </p:cNvPr>
          <p:cNvSpPr/>
          <p:nvPr/>
        </p:nvSpPr>
        <p:spPr>
          <a:xfrm>
            <a:off x="774550" y="1738448"/>
            <a:ext cx="336540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545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xmlns=""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xmlns="" id="{8C877299-B22B-4785-9216-D9715B67DD71}"/>
              </a:ext>
            </a:extLst>
          </p:cNvPr>
          <p:cNvSpPr>
            <a:spLocks noGrp="1"/>
          </p:cNvSpPr>
          <p:nvPr>
            <p:ph sz="half" idx="1"/>
          </p:nvPr>
        </p:nvSpPr>
        <p:spPr/>
        <p:txBody>
          <a:bodyPr>
            <a:normAutofit/>
          </a:bodyPr>
          <a:lstStyle/>
          <a:p>
            <a:r>
              <a:rPr lang="en-GB" b="1" dirty="0"/>
              <a:t>Immediate measures</a:t>
            </a:r>
          </a:p>
          <a:p>
            <a:pPr lvl="1"/>
            <a:r>
              <a:rPr lang="en-GB" dirty="0"/>
              <a:t>Exclude cirrhosis, alcohol-induced liver injury or malignant infiltration</a:t>
            </a:r>
          </a:p>
          <a:p>
            <a:pPr lvl="1"/>
            <a:r>
              <a:rPr lang="en-GB" dirty="0"/>
              <a:t>Initiate early discussions with tertiary liver/transplant centre</a:t>
            </a:r>
          </a:p>
          <a:p>
            <a:pPr lvl="2"/>
            <a:r>
              <a:rPr lang="en-GB" dirty="0"/>
              <a:t>Even if not immediately relevant</a:t>
            </a:r>
          </a:p>
          <a:p>
            <a:pPr lvl="1"/>
            <a:r>
              <a:rPr lang="en-GB" dirty="0"/>
              <a:t>Screen intensively for hepatic encephalopathy</a:t>
            </a:r>
          </a:p>
          <a:p>
            <a:pPr lvl="1"/>
            <a:r>
              <a:rPr lang="en-GB" dirty="0"/>
              <a:t>Determine aetiology</a:t>
            </a:r>
          </a:p>
          <a:p>
            <a:pPr lvl="2"/>
            <a:r>
              <a:rPr lang="en-GB" dirty="0"/>
              <a:t>To guide treatment and determine prognosis</a:t>
            </a:r>
          </a:p>
          <a:p>
            <a:pPr lvl="1"/>
            <a:r>
              <a:rPr lang="en-GB" dirty="0"/>
              <a:t>Assess suitability for liver transplant</a:t>
            </a:r>
          </a:p>
          <a:p>
            <a:pPr lvl="2"/>
            <a:r>
              <a:rPr lang="en-GB" dirty="0"/>
              <a:t>Contraindications should not preclude transfer to tertiary liver/transplant centre</a:t>
            </a:r>
          </a:p>
          <a:p>
            <a:pPr lvl="1"/>
            <a:r>
              <a:rPr lang="en-GB" dirty="0"/>
              <a:t>Transfer to a specialized unit early</a:t>
            </a:r>
          </a:p>
          <a:p>
            <a:pPr lvl="2"/>
            <a:r>
              <a:rPr lang="en-GB" dirty="0"/>
              <a:t>If the patient has an INR &gt;1.5 and onset of hepatic encephalopathy or other poor prognostic features</a:t>
            </a:r>
          </a:p>
          <a:p>
            <a:endParaRPr lang="en-GB" dirty="0"/>
          </a:p>
        </p:txBody>
      </p:sp>
      <p:pic>
        <p:nvPicPr>
          <p:cNvPr id="6" name="Picture 5">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5248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xmlns="" id="{A27477FA-06CB-4A56-86DA-1446CF634ED7}"/>
              </a:ext>
            </a:extLst>
          </p:cNvPr>
          <p:cNvSpPr>
            <a:spLocks noGrp="1"/>
          </p:cNvSpPr>
          <p:nvPr>
            <p:ph type="body" sz="quarter" idx="10"/>
          </p:nvPr>
        </p:nvSpPr>
        <p:spPr>
          <a:xfrm>
            <a:off x="4925" y="6479931"/>
            <a:ext cx="7015347" cy="376990"/>
          </a:xfrm>
        </p:spPr>
        <p:txBody>
          <a:bodyPr/>
          <a:lstStyle/>
          <a:p>
            <a:endParaRPr lang="en-GB" dirty="0"/>
          </a:p>
          <a:p>
            <a:r>
              <a:rPr lang="en-GB" dirty="0"/>
              <a:t>*Should be performed preferably by a </a:t>
            </a:r>
            <a:r>
              <a:rPr lang="en-GB" dirty="0" err="1"/>
              <a:t>transjugular</a:t>
            </a:r>
            <a:r>
              <a:rPr lang="en-GB" dirty="0"/>
              <a:t> route, in an experienced centre, with access to a </a:t>
            </a:r>
            <a:r>
              <a:rPr lang="en-GB" dirty="0" err="1"/>
              <a:t>histopathologist</a:t>
            </a:r>
            <a:r>
              <a:rPr lang="en-GB" dirty="0"/>
              <a:t> with liver experience</a:t>
            </a:r>
          </a:p>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xmlns="" id="{8C877299-B22B-4785-9216-D9715B67DD71}"/>
              </a:ext>
            </a:extLst>
          </p:cNvPr>
          <p:cNvSpPr>
            <a:spLocks noGrp="1"/>
          </p:cNvSpPr>
          <p:nvPr>
            <p:ph sz="half" idx="1"/>
          </p:nvPr>
        </p:nvSpPr>
        <p:spPr/>
        <p:txBody>
          <a:bodyPr>
            <a:normAutofit/>
          </a:bodyPr>
          <a:lstStyle/>
          <a:p>
            <a:r>
              <a:rPr lang="en-GB" b="1" dirty="0"/>
              <a:t>Immediate measures</a:t>
            </a:r>
          </a:p>
          <a:p>
            <a:pPr lvl="1"/>
            <a:r>
              <a:rPr lang="en-GB" dirty="0"/>
              <a:t>Exclude cirrhosis, alcohol-induced liver injury or malignant infiltration</a:t>
            </a:r>
          </a:p>
          <a:p>
            <a:pPr lvl="1"/>
            <a:r>
              <a:rPr lang="en-GB" dirty="0"/>
              <a:t>Initiate early discussions with tertiary liver/transplant centre</a:t>
            </a:r>
          </a:p>
          <a:p>
            <a:pPr lvl="2"/>
            <a:r>
              <a:rPr lang="en-GB" dirty="0"/>
              <a:t>Even if not immediately relevant</a:t>
            </a:r>
          </a:p>
        </p:txBody>
      </p:sp>
      <p:pic>
        <p:nvPicPr>
          <p:cNvPr id="6" name="Picture 5">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00272A1B-F62F-4AD5-A558-EC5506385389}"/>
              </a:ext>
            </a:extLst>
          </p:cNvPr>
          <p:cNvGraphicFramePr>
            <a:graphicFrameLocks noGrp="1"/>
          </p:cNvGraphicFramePr>
          <p:nvPr>
            <p:extLst>
              <p:ext uri="{D42A27DB-BD31-4B8C-83A1-F6EECF244321}">
                <p14:modId xmlns:p14="http://schemas.microsoft.com/office/powerpoint/2010/main" val="3909693902"/>
              </p:ext>
            </p:extLst>
          </p:nvPr>
        </p:nvGraphicFramePr>
        <p:xfrm>
          <a:off x="755650" y="2871192"/>
          <a:ext cx="7308849" cy="2499360"/>
        </p:xfrm>
        <a:graphic>
          <a:graphicData uri="http://schemas.openxmlformats.org/drawingml/2006/table">
            <a:tbl>
              <a:tblPr firstRow="1" bandRow="1"/>
              <a:tblGrid>
                <a:gridCol w="5572093">
                  <a:extLst>
                    <a:ext uri="{9D8B030D-6E8A-4147-A177-3AD203B41FA5}">
                      <a16:colId xmlns:a16="http://schemas.microsoft.com/office/drawing/2014/main" xmlns="" val="20001"/>
                    </a:ext>
                  </a:extLst>
                </a:gridCol>
                <a:gridCol w="868378">
                  <a:extLst>
                    <a:ext uri="{9D8B030D-6E8A-4147-A177-3AD203B41FA5}">
                      <a16:colId xmlns:a16="http://schemas.microsoft.com/office/drawing/2014/main" xmlns="" val="20002"/>
                    </a:ext>
                  </a:extLst>
                </a:gridCol>
                <a:gridCol w="868378">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The clinical picture and the radiology of subacute liver failure can mimic cirrhosis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14761">
                <a:tc>
                  <a:txBody>
                    <a:bodyPr/>
                    <a:lstStyle/>
                    <a:p>
                      <a:pPr algn="l"/>
                      <a:r>
                        <a:rPr lang="en-GB" sz="1400" dirty="0">
                          <a:latin typeface="Arial" panose="020B0604020202020204" pitchFamily="34" charset="0"/>
                          <a:cs typeface="Arial" panose="020B0604020202020204" pitchFamily="34" charset="0"/>
                        </a:rPr>
                        <a:t>The indications for liver biopsy in ALF are limited.*</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Incidence of </a:t>
                      </a:r>
                      <a:r>
                        <a:rPr lang="en-GB" sz="1400" b="1" dirty="0">
                          <a:solidFill>
                            <a:schemeClr val="accent1"/>
                          </a:solidFill>
                          <a:latin typeface="Arial" panose="020B0604020202020204" pitchFamily="34" charset="0"/>
                          <a:cs typeface="Arial" panose="020B0604020202020204" pitchFamily="34" charset="0"/>
                        </a:rPr>
                        <a:t>underlying chronic liver disease, malignancies or alcohol-induced liver disease should be excluded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r h="214761">
                <a:tc>
                  <a:txBody>
                    <a:bodyPr/>
                    <a:lstStyle/>
                    <a:p>
                      <a:pPr algn="l"/>
                      <a:r>
                        <a:rPr lang="en-GB" sz="1400" dirty="0">
                          <a:latin typeface="Arial" panose="020B0604020202020204" pitchFamily="34" charset="0"/>
                          <a:cs typeface="Arial" panose="020B0604020202020204" pitchFamily="34" charset="0"/>
                        </a:rPr>
                        <a:t>Early referral of patients to a specialist centre will allow appropriate delineation of those likely to benefit from transplantation and offers an environment where focused expertise provides the greatest chance of spontaneous survival without </a:t>
                      </a:r>
                      <a:r>
                        <a:rPr lang="en-GB" sz="1400" dirty="0" err="1">
                          <a:latin typeface="Arial" panose="020B0604020202020204" pitchFamily="34" charset="0"/>
                          <a:cs typeface="Arial" panose="020B0604020202020204" pitchFamily="34" charset="0"/>
                        </a:rPr>
                        <a:t>LTx</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3"/>
                  </a:ext>
                </a:extLst>
              </a:tr>
            </a:tbl>
          </a:graphicData>
        </a:graphic>
      </p:graphicFrame>
      <p:grpSp>
        <p:nvGrpSpPr>
          <p:cNvPr id="14" name="Group 13">
            <a:extLst>
              <a:ext uri="{FF2B5EF4-FFF2-40B4-BE49-F238E27FC236}">
                <a16:creationId xmlns:a16="http://schemas.microsoft.com/office/drawing/2014/main" xmlns="" id="{EB054421-C403-465D-9586-ED2610BEEE54}"/>
              </a:ext>
            </a:extLst>
          </p:cNvPr>
          <p:cNvGrpSpPr/>
          <p:nvPr/>
        </p:nvGrpSpPr>
        <p:grpSpPr>
          <a:xfrm>
            <a:off x="4339160" y="2880202"/>
            <a:ext cx="3693418" cy="276999"/>
            <a:chOff x="4262958" y="3212976"/>
            <a:chExt cx="3693418" cy="276999"/>
          </a:xfrm>
        </p:grpSpPr>
        <p:sp>
          <p:nvSpPr>
            <p:cNvPr id="15" name="Rectangle 14">
              <a:extLst>
                <a:ext uri="{FF2B5EF4-FFF2-40B4-BE49-F238E27FC236}">
                  <a16:creationId xmlns:a16="http://schemas.microsoft.com/office/drawing/2014/main" xmlns="" id="{68C3E0C1-B504-491C-A0B1-AD569959D34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4896BC56-345C-452A-9E1D-923AAF06CAA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0C0E463F-1FB9-4B17-8845-38BD0AC6871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xmlns="" id="{4DCCFC0D-2D92-4F3B-BADB-6DF197A85E2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91484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xmlns=""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xmlns="" id="{8C877299-B22B-4785-9216-D9715B67DD71}"/>
              </a:ext>
            </a:extLst>
          </p:cNvPr>
          <p:cNvSpPr>
            <a:spLocks noGrp="1"/>
          </p:cNvSpPr>
          <p:nvPr>
            <p:ph sz="half" idx="1"/>
          </p:nvPr>
        </p:nvSpPr>
        <p:spPr/>
        <p:txBody>
          <a:bodyPr>
            <a:normAutofit/>
          </a:bodyPr>
          <a:lstStyle/>
          <a:p>
            <a:r>
              <a:rPr lang="en-GB" b="1" dirty="0"/>
              <a:t>Immediate measures</a:t>
            </a:r>
          </a:p>
          <a:p>
            <a:pPr lvl="1"/>
            <a:r>
              <a:rPr lang="en-GB" dirty="0"/>
              <a:t>Determine aetiology to guide treatment, especially </a:t>
            </a:r>
            <a:r>
              <a:rPr lang="en-GB" dirty="0" err="1"/>
              <a:t>LTx</a:t>
            </a:r>
            <a:endParaRPr lang="en-GB" dirty="0"/>
          </a:p>
        </p:txBody>
      </p:sp>
      <p:graphicFrame>
        <p:nvGraphicFramePr>
          <p:cNvPr id="23" name="Table 22">
            <a:extLst>
              <a:ext uri="{FF2B5EF4-FFF2-40B4-BE49-F238E27FC236}">
                <a16:creationId xmlns:a16="http://schemas.microsoft.com/office/drawing/2014/main" xmlns="" id="{9A69F7EC-446C-4CA8-8172-22353274B995}"/>
              </a:ext>
            </a:extLst>
          </p:cNvPr>
          <p:cNvGraphicFramePr>
            <a:graphicFrameLocks noGrp="1"/>
          </p:cNvGraphicFramePr>
          <p:nvPr>
            <p:extLst>
              <p:ext uri="{D42A27DB-BD31-4B8C-83A1-F6EECF244321}">
                <p14:modId xmlns:p14="http://schemas.microsoft.com/office/powerpoint/2010/main" val="3466430960"/>
              </p:ext>
            </p:extLst>
          </p:nvPr>
        </p:nvGraphicFramePr>
        <p:xfrm>
          <a:off x="326013" y="2603369"/>
          <a:ext cx="8494459" cy="3212235"/>
        </p:xfrm>
        <a:graphic>
          <a:graphicData uri="http://schemas.openxmlformats.org/drawingml/2006/table">
            <a:tbl>
              <a:tblPr firstRow="1" bandRow="1"/>
              <a:tblGrid>
                <a:gridCol w="1728446">
                  <a:extLst>
                    <a:ext uri="{9D8B030D-6E8A-4147-A177-3AD203B41FA5}">
                      <a16:colId xmlns:a16="http://schemas.microsoft.com/office/drawing/2014/main" xmlns="" val="20000"/>
                    </a:ext>
                  </a:extLst>
                </a:gridCol>
                <a:gridCol w="3447810">
                  <a:extLst>
                    <a:ext uri="{9D8B030D-6E8A-4147-A177-3AD203B41FA5}">
                      <a16:colId xmlns:a16="http://schemas.microsoft.com/office/drawing/2014/main" xmlns="" val="20001"/>
                    </a:ext>
                  </a:extLst>
                </a:gridCol>
                <a:gridCol w="3318203">
                  <a:extLst>
                    <a:ext uri="{9D8B030D-6E8A-4147-A177-3AD203B41FA5}">
                      <a16:colId xmlns:a16="http://schemas.microsoft.com/office/drawing/2014/main" xmlns="" val="1547205102"/>
                    </a:ext>
                  </a:extLst>
                </a:gridCol>
              </a:tblGrid>
              <a:tr h="496183">
                <a:tc>
                  <a:txBody>
                    <a:bodyPr/>
                    <a:lstStyle/>
                    <a:p>
                      <a:r>
                        <a:rPr lang="en-GB" sz="1400" b="1" dirty="0">
                          <a:solidFill>
                            <a:schemeClr val="bg1"/>
                          </a:solidFill>
                        </a:rPr>
                        <a:t>Disease group</a:t>
                      </a:r>
                    </a:p>
                  </a:txBody>
                  <a:tcPr>
                    <a:lnL w="6350" cap="flat" cmpd="sng" algn="ctr">
                      <a:solidFill>
                        <a:srgbClr val="004B8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400" b="1" dirty="0">
                          <a:solidFill>
                            <a:schemeClr val="bg1"/>
                          </a:solidFill>
                        </a:rPr>
                        <a:t>Hepatic/primary ALF</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400" b="1" dirty="0">
                          <a:solidFill>
                            <a:schemeClr val="bg1"/>
                          </a:solidFill>
                        </a:rPr>
                        <a:t>Extrahepatic/secondary liver</a:t>
                      </a:r>
                      <a:br>
                        <a:rPr lang="en-GB" sz="1400" b="1" dirty="0">
                          <a:solidFill>
                            <a:schemeClr val="bg1"/>
                          </a:solidFill>
                        </a:rPr>
                      </a:br>
                      <a:r>
                        <a:rPr lang="en-GB" sz="1400" b="1" dirty="0">
                          <a:solidFill>
                            <a:schemeClr val="bg1"/>
                          </a:solidFill>
                        </a:rPr>
                        <a:t>failure and ACLF</a:t>
                      </a:r>
                    </a:p>
                  </a:txBody>
                  <a:tcPr>
                    <a:lnL w="1270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1517737">
                <a:tc>
                  <a:txBody>
                    <a:bodyPr/>
                    <a:lstStyle/>
                    <a:p>
                      <a:r>
                        <a:rPr lang="en-GB" sz="1400" dirty="0"/>
                        <a:t>Acute liver failure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t>Drug related</a:t>
                      </a:r>
                    </a:p>
                    <a:p>
                      <a:pPr algn="l"/>
                      <a:r>
                        <a:rPr lang="en-GB" sz="1400" dirty="0"/>
                        <a:t>Acute viral hepatitis </a:t>
                      </a:r>
                    </a:p>
                    <a:p>
                      <a:pPr algn="l"/>
                      <a:r>
                        <a:rPr lang="en-GB" sz="1400" dirty="0"/>
                        <a:t>Toxin-induced ALF</a:t>
                      </a:r>
                    </a:p>
                    <a:p>
                      <a:pPr algn="l"/>
                      <a:r>
                        <a:rPr lang="en-GB" sz="1400" dirty="0"/>
                        <a:t>Budd–Chiari syndrome</a:t>
                      </a:r>
                    </a:p>
                    <a:p>
                      <a:pPr algn="l"/>
                      <a:r>
                        <a:rPr lang="en-GB" sz="1400" dirty="0"/>
                        <a:t>Autoimmune</a:t>
                      </a:r>
                    </a:p>
                    <a:p>
                      <a:pPr algn="l"/>
                      <a:r>
                        <a:rPr lang="en-GB" sz="1400" dirty="0"/>
                        <a:t>Pregnancy related</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l"/>
                      <a:r>
                        <a:rPr lang="en-GB" sz="1400" b="1" dirty="0"/>
                        <a:t>Hypoxic hepatitis (aka ischaemic)</a:t>
                      </a:r>
                      <a:r>
                        <a:rPr lang="en-GB" sz="1400" dirty="0"/>
                        <a:t> </a:t>
                      </a:r>
                    </a:p>
                    <a:p>
                      <a:pPr algn="l"/>
                      <a:r>
                        <a:rPr lang="en-GB" sz="1400" dirty="0"/>
                        <a:t>Systemic diseases:</a:t>
                      </a:r>
                    </a:p>
                    <a:p>
                      <a:pPr marL="285750" indent="-201613" algn="l">
                        <a:buFont typeface="Arial" panose="020B0604020202020204" pitchFamily="34" charset="0"/>
                        <a:buChar char="•"/>
                      </a:pPr>
                      <a:r>
                        <a:rPr lang="en-GB" sz="1400" dirty="0"/>
                        <a:t>Haemophagocytic syndromes</a:t>
                      </a:r>
                    </a:p>
                    <a:p>
                      <a:pPr marL="285750" indent="-201613" algn="l">
                        <a:buFont typeface="Arial" panose="020B0604020202020204" pitchFamily="34" charset="0"/>
                        <a:buChar char="•"/>
                      </a:pPr>
                      <a:r>
                        <a:rPr lang="en-GB" sz="1400" dirty="0"/>
                        <a:t>Metabolic disease</a:t>
                      </a:r>
                    </a:p>
                    <a:p>
                      <a:pPr marL="285750" indent="-201613" algn="l">
                        <a:buFont typeface="Arial" panose="020B0604020202020204" pitchFamily="34" charset="0"/>
                        <a:buChar char="•"/>
                      </a:pPr>
                      <a:r>
                        <a:rPr lang="en-GB" sz="1400" b="1" dirty="0"/>
                        <a:t>Infiltrative disease</a:t>
                      </a:r>
                    </a:p>
                    <a:p>
                      <a:pPr marL="285750" indent="-201613" algn="l">
                        <a:buFont typeface="Arial" panose="020B0604020202020204" pitchFamily="34" charset="0"/>
                        <a:buChar char="•"/>
                      </a:pPr>
                      <a:r>
                        <a:rPr lang="en-GB" sz="1400" dirty="0"/>
                        <a:t>Lymphoma</a:t>
                      </a:r>
                    </a:p>
                    <a:p>
                      <a:pPr marL="285750" indent="-201613" algn="l">
                        <a:buFont typeface="Arial" panose="020B0604020202020204" pitchFamily="34" charset="0"/>
                        <a:buChar char="•"/>
                      </a:pPr>
                      <a:r>
                        <a:rPr lang="en-GB" sz="1400" dirty="0"/>
                        <a:t>Infections (e.g. malaria)</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968240305"/>
                  </a:ext>
                </a:extLst>
              </a:tr>
              <a:tr h="1109115">
                <a:tc>
                  <a:txBody>
                    <a:bodyPr/>
                    <a:lstStyle/>
                    <a:p>
                      <a:r>
                        <a:rPr lang="en-GB" sz="1400" dirty="0"/>
                        <a:t>CLD presenting with a phenotype of ALF</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Fulminant presentation of Wilson disease </a:t>
                      </a:r>
                    </a:p>
                    <a:p>
                      <a:pPr algn="l"/>
                      <a:r>
                        <a:rPr lang="en-GB" sz="1400" dirty="0"/>
                        <a:t>Autoimmune liver disease </a:t>
                      </a:r>
                    </a:p>
                    <a:p>
                      <a:pPr algn="l"/>
                      <a:r>
                        <a:rPr lang="en-GB" sz="1400" dirty="0"/>
                        <a:t>Budd–Chiari</a:t>
                      </a:r>
                    </a:p>
                    <a:p>
                      <a:pPr algn="l"/>
                      <a:r>
                        <a:rPr lang="en-GB" sz="1400" dirty="0"/>
                        <a:t>HBV reactivation</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l"/>
                      <a:r>
                        <a:rPr lang="en-GB" sz="1400" dirty="0"/>
                        <a:t>Liver resection for either secondary deposits or primary liver cancer</a:t>
                      </a:r>
                    </a:p>
                    <a:p>
                      <a:pPr algn="l"/>
                      <a:r>
                        <a:rPr lang="en-GB" sz="1400" dirty="0"/>
                        <a:t>Alcoholic hepatitis</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1187624" y="2145306"/>
            <a:ext cx="6574621" cy="338554"/>
          </a:xfrm>
          <a:prstGeom prst="rect">
            <a:avLst/>
          </a:prstGeom>
          <a:noFill/>
        </p:spPr>
        <p:txBody>
          <a:bodyPr wrap="none" rtlCol="0">
            <a:spAutoFit/>
          </a:bodyPr>
          <a:lstStyle/>
          <a:p>
            <a:pPr algn="ctr"/>
            <a:r>
              <a:rPr lang="en-GB" sz="1600" b="1" dirty="0"/>
              <a:t>Primary or secondary causes of ALF and need for transplantation</a:t>
            </a:r>
          </a:p>
        </p:txBody>
      </p:sp>
      <p:pic>
        <p:nvPicPr>
          <p:cNvPr id="8" name="Picture 7">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0" name="Rectangle 9"/>
          <p:cNvSpPr/>
          <p:nvPr/>
        </p:nvSpPr>
        <p:spPr>
          <a:xfrm>
            <a:off x="2051720" y="2593618"/>
            <a:ext cx="3384376" cy="3312000"/>
          </a:xfrm>
          <a:prstGeom prst="rect">
            <a:avLst/>
          </a:prstGeom>
          <a:noFill/>
          <a:ln w="28575">
            <a:solidFill>
              <a:srgbClr val="25A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851920" y="5975839"/>
            <a:ext cx="2954142" cy="307777"/>
          </a:xfrm>
          <a:prstGeom prst="rect">
            <a:avLst/>
          </a:prstGeom>
          <a:noFill/>
        </p:spPr>
        <p:txBody>
          <a:bodyPr wrap="none" rtlCol="0">
            <a:spAutoFit/>
          </a:bodyPr>
          <a:lstStyle/>
          <a:p>
            <a:r>
              <a:rPr lang="en-GB" sz="1400" b="1" dirty="0">
                <a:solidFill>
                  <a:srgbClr val="FF0000"/>
                </a:solidFill>
              </a:rPr>
              <a:t>No indication for emergency </a:t>
            </a:r>
            <a:r>
              <a:rPr lang="en-GB" sz="1400" b="1" dirty="0" err="1">
                <a:solidFill>
                  <a:srgbClr val="FF0000"/>
                </a:solidFill>
              </a:rPr>
              <a:t>LTx</a:t>
            </a:r>
            <a:endParaRPr lang="en-GB" sz="1400" b="1" dirty="0">
              <a:solidFill>
                <a:srgbClr val="FF0000"/>
              </a:solidFill>
            </a:endParaRPr>
          </a:p>
        </p:txBody>
      </p:sp>
      <p:sp>
        <p:nvSpPr>
          <p:cNvPr id="13" name="Rectangle 12"/>
          <p:cNvSpPr/>
          <p:nvPr/>
        </p:nvSpPr>
        <p:spPr>
          <a:xfrm>
            <a:off x="5508104" y="2588054"/>
            <a:ext cx="3306984" cy="331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51520" y="5976385"/>
            <a:ext cx="3451073" cy="307777"/>
          </a:xfrm>
          <a:prstGeom prst="rect">
            <a:avLst/>
          </a:prstGeom>
          <a:noFill/>
        </p:spPr>
        <p:txBody>
          <a:bodyPr wrap="none" rtlCol="0">
            <a:spAutoFit/>
          </a:bodyPr>
          <a:lstStyle/>
          <a:p>
            <a:r>
              <a:rPr lang="en-GB" sz="1400" b="1" dirty="0">
                <a:solidFill>
                  <a:srgbClr val="25AD4F"/>
                </a:solidFill>
              </a:rPr>
              <a:t>Possible indication for emergency </a:t>
            </a:r>
            <a:r>
              <a:rPr lang="en-GB" sz="1400" b="1" dirty="0" err="1">
                <a:solidFill>
                  <a:srgbClr val="25AD4F"/>
                </a:solidFill>
              </a:rPr>
              <a:t>LTx</a:t>
            </a:r>
            <a:endParaRPr lang="en-GB" sz="1400" b="1" dirty="0">
              <a:solidFill>
                <a:srgbClr val="25AD4F"/>
              </a:solidFill>
            </a:endParaRPr>
          </a:p>
        </p:txBody>
      </p:sp>
    </p:spTree>
    <p:extLst>
      <p:ext uri="{BB962C8B-B14F-4D97-AF65-F5344CB8AC3E}">
        <p14:creationId xmlns:p14="http://schemas.microsoft.com/office/powerpoint/2010/main" val="400709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smtClean="0"/>
              <a:t>Hepatology</a:t>
            </a:r>
            <a:r>
              <a:rPr lang="en-US" dirty="0" smtClean="0"/>
              <a:t> journal club </a:t>
            </a:r>
            <a:br>
              <a:rPr lang="en-US" dirty="0" smtClean="0"/>
            </a:br>
            <a:r>
              <a:rPr lang="en-US" dirty="0" err="1" smtClean="0"/>
              <a:t>dr</a:t>
            </a:r>
            <a:r>
              <a:rPr lang="en-US" dirty="0" smtClean="0"/>
              <a:t> </a:t>
            </a:r>
            <a:r>
              <a:rPr lang="en-US" dirty="0" err="1" smtClean="0"/>
              <a:t>gavidel</a:t>
            </a:r>
            <a:r>
              <a:rPr lang="en-US" dirty="0" smtClean="0"/>
              <a:t/>
            </a:r>
            <a:br>
              <a:rPr lang="en-US" dirty="0" smtClean="0"/>
            </a:br>
            <a:r>
              <a:rPr lang="en-US" dirty="0" err="1" smtClean="0"/>
              <a:t>tabriz</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590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xmlns="" id="{86FF8A01-F715-4E1F-9BEA-C14EFF2B0A80}"/>
              </a:ext>
            </a:extLst>
          </p:cNvPr>
          <p:cNvGraphicFramePr>
            <a:graphicFrameLocks noGrp="1"/>
          </p:cNvGraphicFramePr>
          <p:nvPr>
            <p:extLst>
              <p:ext uri="{D42A27DB-BD31-4B8C-83A1-F6EECF244321}">
                <p14:modId xmlns:p14="http://schemas.microsoft.com/office/powerpoint/2010/main" val="3544331922"/>
              </p:ext>
            </p:extLst>
          </p:nvPr>
        </p:nvGraphicFramePr>
        <p:xfrm>
          <a:off x="251520" y="1484785"/>
          <a:ext cx="8505135" cy="4195250"/>
        </p:xfrm>
        <a:graphic>
          <a:graphicData uri="http://schemas.openxmlformats.org/drawingml/2006/table">
            <a:tbl>
              <a:tblPr firstRow="1" bandRow="1"/>
              <a:tblGrid>
                <a:gridCol w="1815108">
                  <a:extLst>
                    <a:ext uri="{9D8B030D-6E8A-4147-A177-3AD203B41FA5}">
                      <a16:colId xmlns:a16="http://schemas.microsoft.com/office/drawing/2014/main" xmlns="" val="20000"/>
                    </a:ext>
                  </a:extLst>
                </a:gridCol>
                <a:gridCol w="6690027">
                  <a:extLst>
                    <a:ext uri="{9D8B030D-6E8A-4147-A177-3AD203B41FA5}">
                      <a16:colId xmlns:a16="http://schemas.microsoft.com/office/drawing/2014/main" xmlns="" val="20001"/>
                    </a:ext>
                  </a:extLst>
                </a:gridCol>
              </a:tblGrid>
              <a:tr h="218689">
                <a:tc>
                  <a:txBody>
                    <a:bodyPr/>
                    <a:lstStyle/>
                    <a:p>
                      <a:r>
                        <a:rPr lang="en-GB" sz="1300" b="1" dirty="0">
                          <a:solidFill>
                            <a:schemeClr val="bg1"/>
                          </a:solidFill>
                        </a:rPr>
                        <a:t>Aetiology</a:t>
                      </a:r>
                    </a:p>
                  </a:txBody>
                  <a:tcPr>
                    <a:lnL w="6350" cap="flat" cmpd="sng" algn="ctr">
                      <a:solidFill>
                        <a:srgbClr val="004B8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300" b="1" dirty="0">
                          <a:solidFill>
                            <a:schemeClr val="bg1"/>
                          </a:solidFill>
                        </a:rPr>
                        <a:t>Clinical features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517948">
                <a:tc>
                  <a:txBody>
                    <a:bodyPr/>
                    <a:lstStyle/>
                    <a:p>
                      <a:r>
                        <a:rPr lang="en-GB" sz="1300" dirty="0"/>
                        <a:t>Paracetamol</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Very high levels of aminotransferases and low level of bilirubin. Rapidly progressive disease, acidosis and renal impairment. Low phosphate may be seen as a good prognostic marker but replacement is required</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501515087"/>
                  </a:ext>
                </a:extLst>
              </a:tr>
              <a:tr h="218689">
                <a:tc>
                  <a:txBody>
                    <a:bodyPr/>
                    <a:lstStyle/>
                    <a:p>
                      <a:r>
                        <a:rPr lang="en-GB" sz="1300" dirty="0"/>
                        <a:t>Non-paracetamol</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Subacute clinical course can mimic cirrhosis, clinically and radiographically</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475138194"/>
                  </a:ext>
                </a:extLst>
              </a:tr>
              <a:tr h="368319">
                <a:tc>
                  <a:txBody>
                    <a:bodyPr/>
                    <a:lstStyle/>
                    <a:p>
                      <a:r>
                        <a:rPr lang="en-GB" sz="1300" dirty="0"/>
                        <a:t>Acute Budd–Chiari</a:t>
                      </a:r>
                    </a:p>
                    <a:p>
                      <a:r>
                        <a:rPr lang="en-GB" sz="1300" dirty="0"/>
                        <a:t>syndrome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Abdominal pain, ascites and hepatomegaly; loss of hepatic venous signal and reverse flow in portal vein on ultrasound</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734857573"/>
                  </a:ext>
                </a:extLst>
              </a:tr>
              <a:tr h="517948">
                <a:tc>
                  <a:txBody>
                    <a:bodyPr/>
                    <a:lstStyle/>
                    <a:p>
                      <a:r>
                        <a:rPr lang="en-GB" sz="1300" dirty="0"/>
                        <a:t>Wilson disease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Young patient with Coombs (DAT)-negative haemolytic anaemia with a high bilirubin to ALP ratio; </a:t>
                      </a:r>
                      <a:r>
                        <a:rPr lang="en-GB" sz="1300" dirty="0" err="1"/>
                        <a:t>Kayser</a:t>
                      </a:r>
                      <a:r>
                        <a:rPr lang="en-GB" sz="1300" dirty="0"/>
                        <a:t>–Fleischer ring; low serum uric acid level; markedly increased urinary copper</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282863635"/>
                  </a:ext>
                </a:extLst>
              </a:tr>
              <a:tr h="218689">
                <a:tc>
                  <a:txBody>
                    <a:bodyPr/>
                    <a:lstStyle/>
                    <a:p>
                      <a:r>
                        <a:rPr lang="en-GB" sz="1300" dirty="0"/>
                        <a:t>Mushroom poisoning</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Severe gastrointestinal symptoms after ingestion; development of early AKI</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409039624"/>
                  </a:ext>
                </a:extLst>
              </a:tr>
              <a:tr h="368319">
                <a:tc>
                  <a:txBody>
                    <a:bodyPr/>
                    <a:lstStyle/>
                    <a:p>
                      <a:r>
                        <a:rPr lang="en-GB" sz="1300" dirty="0"/>
                        <a:t>Autoimmune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Usually subacute presentation – may have positive autoantibodies, elevated globulin and characteristic lymphocyte pattern when compared to viral and seronegative aetiologies</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979429159"/>
                  </a:ext>
                </a:extLst>
              </a:tr>
              <a:tr h="293810">
                <a:tc>
                  <a:txBody>
                    <a:bodyPr/>
                    <a:lstStyle/>
                    <a:p>
                      <a:r>
                        <a:rPr lang="en-GB" sz="1300" dirty="0"/>
                        <a:t>Malignant infiltration</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History of cancer, massive hepatomegaly; elevated ALP or other tumour markers</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517219030"/>
                  </a:ext>
                </a:extLst>
              </a:tr>
              <a:tr h="517948">
                <a:tc>
                  <a:txBody>
                    <a:bodyPr/>
                    <a:lstStyle/>
                    <a:p>
                      <a:r>
                        <a:rPr lang="en-GB" sz="1300" dirty="0"/>
                        <a:t>Acute ischaemic injury</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Marked elevation of aminotransferases, increased lactic dehydrogenase and creatinine, which normalize soon after stabilization of haemodynamic instability. Patients with severe congestive heart disease or respiratory disease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694296723"/>
                  </a:ext>
                </a:extLst>
              </a:tr>
            </a:tbl>
          </a:graphicData>
        </a:graphic>
      </p:graphicFrame>
      <p:sp>
        <p:nvSpPr>
          <p:cNvPr id="2" name="Title 1">
            <a:extLst>
              <a:ext uri="{FF2B5EF4-FFF2-40B4-BE49-F238E27FC236}">
                <a16:creationId xmlns:a16="http://schemas.microsoft.com/office/drawing/2014/main" xmlns="" id="{95EF6B8D-ACCE-4CF4-88C1-7A6CA698DB11}"/>
              </a:ext>
            </a:extLst>
          </p:cNvPr>
          <p:cNvSpPr>
            <a:spLocks noGrp="1"/>
          </p:cNvSpPr>
          <p:nvPr>
            <p:ph type="title"/>
          </p:nvPr>
        </p:nvSpPr>
        <p:spPr/>
        <p:txBody>
          <a:bodyPr>
            <a:normAutofit/>
          </a:bodyPr>
          <a:lstStyle/>
          <a:p>
            <a:r>
              <a:rPr lang="en-GB" dirty="0"/>
              <a:t>Differential diagnosis based on clinical features</a:t>
            </a:r>
          </a:p>
        </p:txBody>
      </p:sp>
      <p:sp>
        <p:nvSpPr>
          <p:cNvPr id="3" name="Text Placeholder 2">
            <a:extLst>
              <a:ext uri="{FF2B5EF4-FFF2-40B4-BE49-F238E27FC236}">
                <a16:creationId xmlns:a16="http://schemas.microsoft.com/office/drawing/2014/main" xmlns="" id="{BD7F2AEE-C9E8-4F3E-8A31-8378F3CF6089}"/>
              </a:ext>
            </a:extLst>
          </p:cNvPr>
          <p:cNvSpPr>
            <a:spLocks noGrp="1"/>
          </p:cNvSpPr>
          <p:nvPr>
            <p:ph type="body" sz="quarter" idx="10"/>
          </p:nvPr>
        </p:nvSpPr>
        <p:spPr>
          <a:xfrm>
            <a:off x="4925" y="6479931"/>
            <a:ext cx="7519403" cy="376990"/>
          </a:xfrm>
        </p:spPr>
        <p:txBody>
          <a:bodyPr/>
          <a:lstStyle/>
          <a:p>
            <a:r>
              <a:rPr lang="en-GB" dirty="0"/>
              <a:t>EASL CPG ALF. J </a:t>
            </a:r>
            <a:r>
              <a:rPr lang="en-GB" dirty="0" err="1"/>
              <a:t>Hepatol</a:t>
            </a:r>
            <a:r>
              <a:rPr lang="en-GB" dirty="0"/>
              <a:t> 2017;66:1047–81</a:t>
            </a:r>
          </a:p>
        </p:txBody>
      </p:sp>
      <p:sp>
        <p:nvSpPr>
          <p:cNvPr id="4" name="Rectangle 3"/>
          <p:cNvSpPr/>
          <p:nvPr/>
        </p:nvSpPr>
        <p:spPr>
          <a:xfrm>
            <a:off x="245748" y="4725256"/>
            <a:ext cx="8496000" cy="935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5748" y="1774696"/>
            <a:ext cx="8496000" cy="2898904"/>
          </a:xfrm>
          <a:prstGeom prst="rect">
            <a:avLst/>
          </a:prstGeom>
          <a:noFill/>
          <a:ln w="28575">
            <a:solidFill>
              <a:srgbClr val="25A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3" name="TextBox 12">
            <a:extLst>
              <a:ext uri="{FF2B5EF4-FFF2-40B4-BE49-F238E27FC236}">
                <a16:creationId xmlns:a16="http://schemas.microsoft.com/office/drawing/2014/main" xmlns="" id="{63A53DC9-5ADE-4EDE-B5C7-712116DC1588}"/>
              </a:ext>
            </a:extLst>
          </p:cNvPr>
          <p:cNvSpPr txBox="1"/>
          <p:nvPr/>
        </p:nvSpPr>
        <p:spPr>
          <a:xfrm>
            <a:off x="3851920" y="5805264"/>
            <a:ext cx="2954142" cy="307777"/>
          </a:xfrm>
          <a:prstGeom prst="rect">
            <a:avLst/>
          </a:prstGeom>
          <a:noFill/>
        </p:spPr>
        <p:txBody>
          <a:bodyPr wrap="none" rtlCol="0">
            <a:spAutoFit/>
          </a:bodyPr>
          <a:lstStyle/>
          <a:p>
            <a:r>
              <a:rPr lang="en-GB" sz="1400" b="1" dirty="0">
                <a:solidFill>
                  <a:srgbClr val="FF0000"/>
                </a:solidFill>
              </a:rPr>
              <a:t>No indication for emergency </a:t>
            </a:r>
            <a:r>
              <a:rPr lang="en-GB" sz="1400" b="1" dirty="0" err="1">
                <a:solidFill>
                  <a:srgbClr val="FF0000"/>
                </a:solidFill>
              </a:rPr>
              <a:t>LTx</a:t>
            </a:r>
            <a:endParaRPr lang="en-GB" sz="1400" b="1" dirty="0">
              <a:solidFill>
                <a:srgbClr val="FF0000"/>
              </a:solidFill>
            </a:endParaRPr>
          </a:p>
        </p:txBody>
      </p:sp>
      <p:sp>
        <p:nvSpPr>
          <p:cNvPr id="14" name="TextBox 13">
            <a:extLst>
              <a:ext uri="{FF2B5EF4-FFF2-40B4-BE49-F238E27FC236}">
                <a16:creationId xmlns:a16="http://schemas.microsoft.com/office/drawing/2014/main" xmlns="" id="{F09EDB72-1B6C-4D32-9630-4E331DCAFB05}"/>
              </a:ext>
            </a:extLst>
          </p:cNvPr>
          <p:cNvSpPr txBox="1"/>
          <p:nvPr/>
        </p:nvSpPr>
        <p:spPr>
          <a:xfrm>
            <a:off x="251520" y="5805810"/>
            <a:ext cx="3451073" cy="307777"/>
          </a:xfrm>
          <a:prstGeom prst="rect">
            <a:avLst/>
          </a:prstGeom>
          <a:noFill/>
        </p:spPr>
        <p:txBody>
          <a:bodyPr wrap="none" rtlCol="0">
            <a:spAutoFit/>
          </a:bodyPr>
          <a:lstStyle/>
          <a:p>
            <a:r>
              <a:rPr lang="en-GB" sz="1400" b="1" dirty="0">
                <a:solidFill>
                  <a:srgbClr val="25AD4F"/>
                </a:solidFill>
              </a:rPr>
              <a:t>Possible indication for emergency </a:t>
            </a:r>
            <a:r>
              <a:rPr lang="en-GB" sz="1400" b="1" dirty="0" err="1">
                <a:solidFill>
                  <a:srgbClr val="25AD4F"/>
                </a:solidFill>
              </a:rPr>
              <a:t>LTx</a:t>
            </a:r>
            <a:endParaRPr lang="en-GB" sz="1400" b="1" dirty="0">
              <a:solidFill>
                <a:srgbClr val="25AD4F"/>
              </a:solidFill>
            </a:endParaRPr>
          </a:p>
        </p:txBody>
      </p:sp>
    </p:spTree>
    <p:extLst>
      <p:ext uri="{BB962C8B-B14F-4D97-AF65-F5344CB8AC3E}">
        <p14:creationId xmlns:p14="http://schemas.microsoft.com/office/powerpoint/2010/main" val="382783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Aetiologies with no indication for </a:t>
            </a:r>
            <a:r>
              <a:rPr lang="en-GB" dirty="0" err="1"/>
              <a:t>LTx</a:t>
            </a:r>
            <a:endParaRPr lang="en-GB" dirty="0"/>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b="1" dirty="0"/>
              <a:t>Malignant infiltration of the liver</a:t>
            </a:r>
            <a:r>
              <a:rPr lang="en-GB" dirty="0"/>
              <a:t> and </a:t>
            </a:r>
            <a:r>
              <a:rPr lang="en-GB" b="1" dirty="0"/>
              <a:t>acute ischaemic injury </a:t>
            </a:r>
            <a:br>
              <a:rPr lang="en-GB" b="1" dirty="0"/>
            </a:br>
            <a:r>
              <a:rPr lang="en-GB" dirty="0"/>
              <a:t>are not indications for </a:t>
            </a:r>
            <a:r>
              <a:rPr lang="en-GB" dirty="0" err="1"/>
              <a:t>LTx</a:t>
            </a:r>
            <a:endParaRPr lang="en-GB" dirty="0"/>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0" name="Table 19">
            <a:extLst>
              <a:ext uri="{FF2B5EF4-FFF2-40B4-BE49-F238E27FC236}">
                <a16:creationId xmlns:a16="http://schemas.microsoft.com/office/drawing/2014/main" xmlns="" id="{815CD9C6-0DF1-491E-952F-0B9F69B1FB53}"/>
              </a:ext>
            </a:extLst>
          </p:cNvPr>
          <p:cNvGraphicFramePr>
            <a:graphicFrameLocks noGrp="1"/>
          </p:cNvGraphicFramePr>
          <p:nvPr>
            <p:extLst>
              <p:ext uri="{D42A27DB-BD31-4B8C-83A1-F6EECF244321}">
                <p14:modId xmlns:p14="http://schemas.microsoft.com/office/powerpoint/2010/main" val="2997781312"/>
              </p:ext>
            </p:extLst>
          </p:nvPr>
        </p:nvGraphicFramePr>
        <p:xfrm>
          <a:off x="755650" y="2348880"/>
          <a:ext cx="7308849" cy="1767840"/>
        </p:xfrm>
        <a:graphic>
          <a:graphicData uri="http://schemas.openxmlformats.org/drawingml/2006/table">
            <a:tbl>
              <a:tblPr firstRow="1" bandRow="1"/>
              <a:tblGrid>
                <a:gridCol w="5572093">
                  <a:extLst>
                    <a:ext uri="{9D8B030D-6E8A-4147-A177-3AD203B41FA5}">
                      <a16:colId xmlns:a16="http://schemas.microsoft.com/office/drawing/2014/main" xmlns="" val="20001"/>
                    </a:ext>
                  </a:extLst>
                </a:gridCol>
                <a:gridCol w="868378">
                  <a:extLst>
                    <a:ext uri="{9D8B030D-6E8A-4147-A177-3AD203B41FA5}">
                      <a16:colId xmlns:a16="http://schemas.microsoft.com/office/drawing/2014/main" xmlns="" val="20002"/>
                    </a:ext>
                  </a:extLst>
                </a:gridCol>
                <a:gridCol w="868378">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In patients with a history of cancer or significant hepatomegaly,</a:t>
                      </a:r>
                    </a:p>
                    <a:p>
                      <a:pPr algn="l"/>
                      <a:r>
                        <a:rPr lang="en-GB" sz="1400" b="1" dirty="0">
                          <a:solidFill>
                            <a:srgbClr val="004A86"/>
                          </a:solidFill>
                          <a:latin typeface="Arial" panose="020B0604020202020204" pitchFamily="34" charset="0"/>
                          <a:cs typeface="Arial" panose="020B0604020202020204" pitchFamily="34" charset="0"/>
                        </a:rPr>
                        <a:t>malignant infiltration should be excluded </a:t>
                      </a:r>
                      <a:r>
                        <a:rPr lang="en-GB" sz="1400" dirty="0">
                          <a:latin typeface="Arial" panose="020B0604020202020204" pitchFamily="34" charset="0"/>
                          <a:cs typeface="Arial" panose="020B0604020202020204" pitchFamily="34" charset="0"/>
                        </a:rPr>
                        <a:t>by imaging or liver biopsy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14761">
                <a:tc>
                  <a:txBody>
                    <a:bodyPr/>
                    <a:lstStyle/>
                    <a:p>
                      <a:pPr algn="l"/>
                      <a:r>
                        <a:rPr lang="en-GB" sz="1400" b="1" dirty="0">
                          <a:solidFill>
                            <a:srgbClr val="004A86"/>
                          </a:solidFill>
                          <a:latin typeface="Arial" panose="020B0604020202020204" pitchFamily="34" charset="0"/>
                          <a:cs typeface="Arial" panose="020B0604020202020204" pitchFamily="34" charset="0"/>
                        </a:rPr>
                        <a:t>Acute ischaemic injury </a:t>
                      </a:r>
                      <a:r>
                        <a:rPr lang="en-GB" sz="1400" dirty="0">
                          <a:latin typeface="Arial" panose="020B0604020202020204" pitchFamily="34" charset="0"/>
                          <a:cs typeface="Arial" panose="020B0604020202020204" pitchFamily="34" charset="0"/>
                        </a:rPr>
                        <a:t>will resolve after improvement of haemodynamic status, and </a:t>
                      </a:r>
                      <a:r>
                        <a:rPr lang="en-GB" sz="1400" b="1" dirty="0">
                          <a:solidFill>
                            <a:srgbClr val="004A86"/>
                          </a:solidFill>
                          <a:latin typeface="Arial" panose="020B0604020202020204" pitchFamily="34" charset="0"/>
                          <a:cs typeface="Arial" panose="020B0604020202020204" pitchFamily="34" charset="0"/>
                        </a:rPr>
                        <a:t>is not an indication for emergency LTx</a:t>
                      </a:r>
                      <a:r>
                        <a:rPr lang="en-GB" sz="1400" dirty="0">
                          <a:latin typeface="Arial" panose="020B0604020202020204" pitchFamily="34" charset="0"/>
                          <a:cs typeface="Arial" panose="020B0604020202020204" pitchFamily="34" charset="0"/>
                        </a:rPr>
                        <a:t>. It can occur in the absence of a proven period of hypotension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bl>
          </a:graphicData>
        </a:graphic>
      </p:graphicFrame>
      <p:grpSp>
        <p:nvGrpSpPr>
          <p:cNvPr id="21" name="Group 20">
            <a:extLst>
              <a:ext uri="{FF2B5EF4-FFF2-40B4-BE49-F238E27FC236}">
                <a16:creationId xmlns:a16="http://schemas.microsoft.com/office/drawing/2014/main" xmlns="" id="{0C5DA41B-114B-4A39-9EB6-A5BE42DB936B}"/>
              </a:ext>
            </a:extLst>
          </p:cNvPr>
          <p:cNvGrpSpPr/>
          <p:nvPr/>
        </p:nvGrpSpPr>
        <p:grpSpPr>
          <a:xfrm>
            <a:off x="4339160" y="2357890"/>
            <a:ext cx="3693418" cy="276999"/>
            <a:chOff x="4262958" y="3212976"/>
            <a:chExt cx="3693418" cy="276999"/>
          </a:xfrm>
        </p:grpSpPr>
        <p:sp>
          <p:nvSpPr>
            <p:cNvPr id="22" name="Rectangle 21">
              <a:extLst>
                <a:ext uri="{FF2B5EF4-FFF2-40B4-BE49-F238E27FC236}">
                  <a16:creationId xmlns:a16="http://schemas.microsoft.com/office/drawing/2014/main" xmlns="" id="{1348861D-C6CF-43E1-9842-2B2C44015CF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xmlns="" id="{E255BBE4-AA6A-4DF1-BB9C-18FDC63247A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xmlns="" id="{CD974C9E-10E2-4A35-83EE-DB1ADF909C3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xmlns="" id="{DB40F50C-8ECF-413B-80A4-1C7CE7F1FAB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15715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Aetiologies with possible indication for </a:t>
            </a:r>
            <a:r>
              <a:rPr lang="en-GB" dirty="0" err="1"/>
              <a:t>LTx</a:t>
            </a:r>
            <a:endParaRPr lang="en-GB" dirty="0"/>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b="1" dirty="0"/>
              <a:t>Drug-induced liver injury</a:t>
            </a:r>
            <a:r>
              <a:rPr lang="en-GB" dirty="0"/>
              <a:t> is the most frequent cause of severe</a:t>
            </a:r>
            <a:br>
              <a:rPr lang="en-GB" dirty="0"/>
            </a:br>
            <a:r>
              <a:rPr lang="en-GB" dirty="0"/>
              <a:t>ALI and ALF</a:t>
            </a:r>
          </a:p>
          <a:p>
            <a:pPr lvl="1"/>
            <a:r>
              <a:rPr lang="en-GB" dirty="0"/>
              <a:t>Especially paracetamol overdose </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F23EFB33-74AA-4611-96DA-BAF33E0665CD}"/>
              </a:ext>
            </a:extLst>
          </p:cNvPr>
          <p:cNvGraphicFramePr>
            <a:graphicFrameLocks noGrp="1"/>
          </p:cNvGraphicFramePr>
          <p:nvPr>
            <p:extLst>
              <p:ext uri="{D42A27DB-BD31-4B8C-83A1-F6EECF244321}">
                <p14:modId xmlns:p14="http://schemas.microsoft.com/office/powerpoint/2010/main" val="3879393714"/>
              </p:ext>
            </p:extLst>
          </p:nvPr>
        </p:nvGraphicFramePr>
        <p:xfrm>
          <a:off x="467544" y="2458740"/>
          <a:ext cx="7996425" cy="2499360"/>
        </p:xfrm>
        <a:graphic>
          <a:graphicData uri="http://schemas.openxmlformats.org/drawingml/2006/table">
            <a:tbl>
              <a:tblPr firstRow="1" bandRow="1"/>
              <a:tblGrid>
                <a:gridCol w="6096285">
                  <a:extLst>
                    <a:ext uri="{9D8B030D-6E8A-4147-A177-3AD203B41FA5}">
                      <a16:colId xmlns:a16="http://schemas.microsoft.com/office/drawing/2014/main" xmlns="" val="20001"/>
                    </a:ext>
                  </a:extLst>
                </a:gridCol>
                <a:gridCol w="950070">
                  <a:extLst>
                    <a:ext uri="{9D8B030D-6E8A-4147-A177-3AD203B41FA5}">
                      <a16:colId xmlns:a16="http://schemas.microsoft.com/office/drawing/2014/main" xmlns="" val="20002"/>
                    </a:ext>
                  </a:extLst>
                </a:gridCol>
                <a:gridCol w="950070">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At admission, a </a:t>
                      </a:r>
                      <a:r>
                        <a:rPr lang="en-GB" sz="1400" b="1" dirty="0">
                          <a:solidFill>
                            <a:srgbClr val="004B87"/>
                          </a:solidFill>
                          <a:latin typeface="Arial" panose="020B0604020202020204" pitchFamily="34" charset="0"/>
                          <a:cs typeface="Arial" panose="020B0604020202020204" pitchFamily="34" charset="0"/>
                        </a:rPr>
                        <a:t>toxicology screen and determination of paracetamol level are necessary in every patient,</a:t>
                      </a:r>
                      <a:r>
                        <a:rPr lang="en-GB" sz="1400" dirty="0">
                          <a:latin typeface="Arial" panose="020B0604020202020204" pitchFamily="34" charset="0"/>
                          <a:cs typeface="Arial" panose="020B0604020202020204" pitchFamily="34" charset="0"/>
                        </a:rPr>
                        <a:t> although levels will frequently be negative. If the patient already has coagulopathy and increased serum aminotransferases, </a:t>
                      </a:r>
                      <a:r>
                        <a:rPr lang="en-GB" sz="1400" b="1" kern="1200" dirty="0">
                          <a:solidFill>
                            <a:srgbClr val="004B87"/>
                          </a:solidFill>
                          <a:latin typeface="Arial" panose="020B0604020202020204" pitchFamily="34" charset="0"/>
                          <a:ea typeface="+mn-ea"/>
                          <a:cs typeface="Arial" panose="020B0604020202020204" pitchFamily="34" charset="0"/>
                        </a:rPr>
                        <a:t>N-acetyl cysteine therapy should be given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14761">
                <a:tc>
                  <a:txBody>
                    <a:bodyPr/>
                    <a:lstStyle/>
                    <a:p>
                      <a:pPr algn="l"/>
                      <a:r>
                        <a:rPr lang="en-GB" sz="1400" b="1" dirty="0">
                          <a:solidFill>
                            <a:srgbClr val="004A86"/>
                          </a:solidFill>
                          <a:latin typeface="Arial" panose="020B0604020202020204" pitchFamily="34" charset="0"/>
                          <a:cs typeface="Arial" panose="020B0604020202020204" pitchFamily="34" charset="0"/>
                        </a:rPr>
                        <a:t>Prognosis is worse in patients with staggered ingestion of paracetamol</a:t>
                      </a:r>
                      <a:r>
                        <a:rPr lang="en-GB" sz="1400" dirty="0">
                          <a:latin typeface="Arial" panose="020B0604020202020204" pitchFamily="34" charset="0"/>
                          <a:cs typeface="Arial" panose="020B0604020202020204" pitchFamily="34" charset="0"/>
                        </a:rPr>
                        <a:t>. These cases are more likely to develop multiple organ failure when compared to those with a single ingestion point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r h="214761">
                <a:tc>
                  <a:txBody>
                    <a:bodyPr/>
                    <a:lstStyle/>
                    <a:p>
                      <a:pPr algn="l"/>
                      <a:r>
                        <a:rPr lang="en-GB" sz="1400" dirty="0">
                          <a:latin typeface="Arial" panose="020B0604020202020204" pitchFamily="34" charset="0"/>
                          <a:cs typeface="Arial" panose="020B0604020202020204" pitchFamily="34" charset="0"/>
                        </a:rPr>
                        <a:t>ALF caused by non-paracetamol drug-induced hepatotoxicity is a diagnosis of exclusion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3876370845"/>
                  </a:ext>
                </a:extLst>
              </a:tr>
            </a:tbl>
          </a:graphicData>
        </a:graphic>
      </p:graphicFrame>
      <p:grpSp>
        <p:nvGrpSpPr>
          <p:cNvPr id="14" name="Group 13">
            <a:extLst>
              <a:ext uri="{FF2B5EF4-FFF2-40B4-BE49-F238E27FC236}">
                <a16:creationId xmlns:a16="http://schemas.microsoft.com/office/drawing/2014/main" xmlns="" id="{9D6B9BB5-8DD5-49B3-AAFE-90A0CA60ADB4}"/>
              </a:ext>
            </a:extLst>
          </p:cNvPr>
          <p:cNvGrpSpPr/>
          <p:nvPr/>
        </p:nvGrpSpPr>
        <p:grpSpPr>
          <a:xfrm>
            <a:off x="4695006" y="2462065"/>
            <a:ext cx="3693418" cy="276999"/>
            <a:chOff x="4262958" y="3212976"/>
            <a:chExt cx="3693418" cy="276999"/>
          </a:xfrm>
        </p:grpSpPr>
        <p:sp>
          <p:nvSpPr>
            <p:cNvPr id="15" name="Rectangle 14">
              <a:extLst>
                <a:ext uri="{FF2B5EF4-FFF2-40B4-BE49-F238E27FC236}">
                  <a16:creationId xmlns:a16="http://schemas.microsoft.com/office/drawing/2014/main" xmlns="" id="{8E7D56D7-16F6-4B53-B2F5-A039FFECEBE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8A2827FA-4987-4DB3-91BB-2B0664AFEC4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3561FB7A-868E-4A88-80FE-E32166E2D10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xmlns="" id="{0F819E95-3D79-412A-8703-6C42F92D04F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1394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Aetiologies with possible indication for </a:t>
            </a:r>
            <a:r>
              <a:rPr lang="en-GB" dirty="0" err="1"/>
              <a:t>LTx</a:t>
            </a:r>
            <a:endParaRPr lang="en-GB" dirty="0"/>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b="1" dirty="0"/>
              <a:t>Viral and autoimmune ALF</a:t>
            </a:r>
          </a:p>
          <a:p>
            <a:pPr lvl="1"/>
            <a:r>
              <a:rPr lang="en-GB" dirty="0"/>
              <a:t>HBV (most common), HAV, HEV, and VZV, HSV-1 and -2 (rare) can</a:t>
            </a:r>
            <a:br>
              <a:rPr lang="en-GB" dirty="0"/>
            </a:br>
            <a:r>
              <a:rPr lang="en-GB" dirty="0"/>
              <a:t>cause ALF</a:t>
            </a:r>
          </a:p>
          <a:p>
            <a:pPr lvl="1"/>
            <a:r>
              <a:rPr lang="en-GB" dirty="0"/>
              <a:t>Existence of other autoimmune conditions should raise suspicion</a:t>
            </a:r>
            <a:br>
              <a:rPr lang="en-GB" dirty="0"/>
            </a:br>
            <a:r>
              <a:rPr lang="en-GB" dirty="0"/>
              <a:t>of autoimmune hepatitis</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0" name="Table 19">
            <a:extLst>
              <a:ext uri="{FF2B5EF4-FFF2-40B4-BE49-F238E27FC236}">
                <a16:creationId xmlns:a16="http://schemas.microsoft.com/office/drawing/2014/main" xmlns="" id="{DFC8AC0D-C850-420F-939A-8857CC882C50}"/>
              </a:ext>
            </a:extLst>
          </p:cNvPr>
          <p:cNvGraphicFramePr>
            <a:graphicFrameLocks noGrp="1"/>
          </p:cNvGraphicFramePr>
          <p:nvPr>
            <p:extLst>
              <p:ext uri="{D42A27DB-BD31-4B8C-83A1-F6EECF244321}">
                <p14:modId xmlns:p14="http://schemas.microsoft.com/office/powerpoint/2010/main" val="50032132"/>
              </p:ext>
            </p:extLst>
          </p:nvPr>
        </p:nvGraphicFramePr>
        <p:xfrm>
          <a:off x="755650" y="3185043"/>
          <a:ext cx="7308849" cy="1828133"/>
        </p:xfrm>
        <a:graphic>
          <a:graphicData uri="http://schemas.openxmlformats.org/drawingml/2006/table">
            <a:tbl>
              <a:tblPr firstRow="1" bandRow="1"/>
              <a:tblGrid>
                <a:gridCol w="5572093">
                  <a:extLst>
                    <a:ext uri="{9D8B030D-6E8A-4147-A177-3AD203B41FA5}">
                      <a16:colId xmlns:a16="http://schemas.microsoft.com/office/drawing/2014/main" xmlns="" val="20001"/>
                    </a:ext>
                  </a:extLst>
                </a:gridCol>
                <a:gridCol w="868378">
                  <a:extLst>
                    <a:ext uri="{9D8B030D-6E8A-4147-A177-3AD203B41FA5}">
                      <a16:colId xmlns:a16="http://schemas.microsoft.com/office/drawing/2014/main" xmlns="" val="20002"/>
                    </a:ext>
                  </a:extLst>
                </a:gridCol>
                <a:gridCol w="868378">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Always screen </a:t>
                      </a:r>
                      <a:r>
                        <a:rPr lang="en-GB" sz="1400" b="1" dirty="0">
                          <a:solidFill>
                            <a:schemeClr val="accent1"/>
                          </a:solidFill>
                          <a:latin typeface="Arial" panose="020B0604020202020204" pitchFamily="34" charset="0"/>
                          <a:cs typeface="Arial" panose="020B0604020202020204" pitchFamily="34" charset="0"/>
                        </a:rPr>
                        <a:t>for viral aetiologies </a:t>
                      </a:r>
                      <a:r>
                        <a:rPr lang="en-GB" sz="1400" dirty="0">
                          <a:latin typeface="Arial" panose="020B0604020202020204" pitchFamily="34" charset="0"/>
                          <a:cs typeface="Arial" panose="020B0604020202020204" pitchFamily="34" charset="0"/>
                        </a:rPr>
                        <a:t>and co-factor effects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14761">
                <a:tc>
                  <a:txBody>
                    <a:bodyPr/>
                    <a:lstStyle/>
                    <a:p>
                      <a:pPr algn="l"/>
                      <a:r>
                        <a:rPr lang="en-GB" sz="1400" dirty="0">
                          <a:latin typeface="Arial" panose="020B0604020202020204" pitchFamily="34" charset="0"/>
                          <a:cs typeface="Arial" panose="020B0604020202020204" pitchFamily="34" charset="0"/>
                        </a:rPr>
                        <a:t>Suspect </a:t>
                      </a:r>
                      <a:r>
                        <a:rPr lang="en-GB" sz="1400" b="1" dirty="0">
                          <a:solidFill>
                            <a:schemeClr val="accent1"/>
                          </a:solidFill>
                          <a:latin typeface="Arial" panose="020B0604020202020204" pitchFamily="34" charset="0"/>
                          <a:cs typeface="Arial" panose="020B0604020202020204" pitchFamily="34" charset="0"/>
                        </a:rPr>
                        <a:t>autoimmune aetiology </a:t>
                      </a:r>
                      <a:r>
                        <a:rPr lang="en-GB" sz="1400" dirty="0">
                          <a:latin typeface="Arial" panose="020B0604020202020204" pitchFamily="34" charset="0"/>
                          <a:cs typeface="Arial" panose="020B0604020202020204" pitchFamily="34" charset="0"/>
                        </a:rPr>
                        <a:t>in patients presenting other autoimmune disorders. Liver biopsy may be needed if elevated globulin fraction and autoantibodies are absent. Early treatment with steroids may be effective but </a:t>
                      </a:r>
                      <a:r>
                        <a:rPr lang="en-GB" sz="1400" b="1" dirty="0">
                          <a:solidFill>
                            <a:srgbClr val="1D498B"/>
                          </a:solidFill>
                          <a:latin typeface="Arial" panose="020B0604020202020204" pitchFamily="34" charset="0"/>
                          <a:cs typeface="Arial" panose="020B0604020202020204" pitchFamily="34" charset="0"/>
                        </a:rPr>
                        <a:t>list for emergency </a:t>
                      </a:r>
                      <a:r>
                        <a:rPr lang="en-GB" sz="1400" b="1" dirty="0" err="1">
                          <a:solidFill>
                            <a:srgbClr val="1D498B"/>
                          </a:solidFill>
                          <a:latin typeface="Arial" panose="020B0604020202020204" pitchFamily="34" charset="0"/>
                          <a:cs typeface="Arial" panose="020B0604020202020204" pitchFamily="34" charset="0"/>
                        </a:rPr>
                        <a:t>LTx</a:t>
                      </a:r>
                      <a:r>
                        <a:rPr lang="en-GB" sz="1400" b="1" dirty="0">
                          <a:solidFill>
                            <a:srgbClr val="1D498B"/>
                          </a:solidFill>
                          <a:latin typeface="Arial" panose="020B0604020202020204" pitchFamily="34" charset="0"/>
                          <a:cs typeface="Arial" panose="020B0604020202020204" pitchFamily="34" charset="0"/>
                        </a:rPr>
                        <a:t> if no improvement within 7 days</a:t>
                      </a:r>
                      <a:r>
                        <a:rPr lang="en-GB" sz="1400" dirty="0">
                          <a:latin typeface="Arial" panose="020B0604020202020204" pitchFamily="34" charset="0"/>
                          <a:cs typeface="Arial" panose="020B0604020202020204" pitchFamily="34" charset="0"/>
                        </a:rPr>
                        <a:t> </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bl>
          </a:graphicData>
        </a:graphic>
      </p:graphicFrame>
      <p:grpSp>
        <p:nvGrpSpPr>
          <p:cNvPr id="21" name="Group 20">
            <a:extLst>
              <a:ext uri="{FF2B5EF4-FFF2-40B4-BE49-F238E27FC236}">
                <a16:creationId xmlns:a16="http://schemas.microsoft.com/office/drawing/2014/main" xmlns="" id="{4FB826A0-AB89-48BF-BDE6-287858F6CBDF}"/>
              </a:ext>
            </a:extLst>
          </p:cNvPr>
          <p:cNvGrpSpPr/>
          <p:nvPr/>
        </p:nvGrpSpPr>
        <p:grpSpPr>
          <a:xfrm>
            <a:off x="4339160" y="3194053"/>
            <a:ext cx="3693418" cy="276999"/>
            <a:chOff x="4262958" y="3212976"/>
            <a:chExt cx="3693418" cy="276999"/>
          </a:xfrm>
        </p:grpSpPr>
        <p:sp>
          <p:nvSpPr>
            <p:cNvPr id="22" name="Rectangle 21">
              <a:extLst>
                <a:ext uri="{FF2B5EF4-FFF2-40B4-BE49-F238E27FC236}">
                  <a16:creationId xmlns:a16="http://schemas.microsoft.com/office/drawing/2014/main" xmlns="" id="{D8C90773-2411-472C-93A9-045864F9ED9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xmlns="" id="{CD328D10-7E00-454E-AE58-4F66BFEF024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xmlns="" id="{E205933C-CF37-4E0F-8FC5-66869A590FB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xmlns="" id="{231909E0-D567-4255-8F6F-A7F710390A2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00280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Aetiologies with possible indication for </a:t>
            </a:r>
            <a:r>
              <a:rPr lang="en-GB" dirty="0" err="1"/>
              <a:t>LTx</a:t>
            </a:r>
            <a:endParaRPr lang="en-GB" dirty="0"/>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b="1" dirty="0"/>
              <a:t>Uncommon aetiologies</a:t>
            </a:r>
          </a:p>
          <a:p>
            <a:pPr lvl="1"/>
            <a:r>
              <a:rPr lang="en-GB" dirty="0"/>
              <a:t>In most cases a potential positive effect of specific intervention will be</a:t>
            </a:r>
            <a:br>
              <a:rPr lang="en-GB" dirty="0"/>
            </a:br>
            <a:r>
              <a:rPr lang="en-GB" dirty="0"/>
              <a:t>too late to be beneficial</a:t>
            </a:r>
          </a:p>
          <a:p>
            <a:pPr lvl="2"/>
            <a:r>
              <a:rPr lang="en-GB" dirty="0"/>
              <a:t>Consideration for emergency </a:t>
            </a:r>
            <a:r>
              <a:rPr lang="en-GB" dirty="0" err="1"/>
              <a:t>LTx</a:t>
            </a:r>
            <a:r>
              <a:rPr lang="en-GB" dirty="0"/>
              <a:t> should not be delayed</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33D6002C-B05E-4883-B5C4-039F8282327A}"/>
              </a:ext>
            </a:extLst>
          </p:cNvPr>
          <p:cNvGraphicFramePr>
            <a:graphicFrameLocks noGrp="1"/>
          </p:cNvGraphicFramePr>
          <p:nvPr>
            <p:extLst>
              <p:ext uri="{D42A27DB-BD31-4B8C-83A1-F6EECF244321}">
                <p14:modId xmlns:p14="http://schemas.microsoft.com/office/powerpoint/2010/main" val="924385403"/>
              </p:ext>
            </p:extLst>
          </p:nvPr>
        </p:nvGraphicFramePr>
        <p:xfrm>
          <a:off x="719609" y="2701632"/>
          <a:ext cx="7704783" cy="3108960"/>
        </p:xfrm>
        <a:graphic>
          <a:graphicData uri="http://schemas.openxmlformats.org/drawingml/2006/table">
            <a:tbl>
              <a:tblPr firstRow="1" bandRow="1"/>
              <a:tblGrid>
                <a:gridCol w="5873943">
                  <a:extLst>
                    <a:ext uri="{9D8B030D-6E8A-4147-A177-3AD203B41FA5}">
                      <a16:colId xmlns:a16="http://schemas.microsoft.com/office/drawing/2014/main" xmlns="" val="20001"/>
                    </a:ext>
                  </a:extLst>
                </a:gridCol>
                <a:gridCol w="915420">
                  <a:extLst>
                    <a:ext uri="{9D8B030D-6E8A-4147-A177-3AD203B41FA5}">
                      <a16:colId xmlns:a16="http://schemas.microsoft.com/office/drawing/2014/main" xmlns="" val="20002"/>
                    </a:ext>
                  </a:extLst>
                </a:gridCol>
                <a:gridCol w="915420">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Assessment of the clinical context is crucial to identify less</a:t>
                      </a:r>
                    </a:p>
                    <a:p>
                      <a:pPr algn="l"/>
                      <a:r>
                        <a:rPr lang="en-GB" sz="1400" dirty="0">
                          <a:latin typeface="Arial" panose="020B0604020202020204" pitchFamily="34" charset="0"/>
                          <a:cs typeface="Arial" panose="020B0604020202020204" pitchFamily="34" charset="0"/>
                        </a:rPr>
                        <a:t>common causes of ALF </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14761">
                <a:tc>
                  <a:txBody>
                    <a:bodyPr/>
                    <a:lstStyle/>
                    <a:p>
                      <a:pPr algn="l"/>
                      <a:r>
                        <a:rPr lang="en-GB" sz="1400" dirty="0">
                          <a:latin typeface="Arial" panose="020B0604020202020204" pitchFamily="34" charset="0"/>
                          <a:cs typeface="Arial" panose="020B0604020202020204" pitchFamily="34" charset="0"/>
                        </a:rPr>
                        <a:t>Acute </a:t>
                      </a:r>
                      <a:r>
                        <a:rPr lang="en-GB" sz="1400" b="1" dirty="0">
                          <a:solidFill>
                            <a:srgbClr val="004A86"/>
                          </a:solidFill>
                          <a:latin typeface="Arial" panose="020B0604020202020204" pitchFamily="34" charset="0"/>
                          <a:cs typeface="Arial" panose="020B0604020202020204" pitchFamily="34" charset="0"/>
                        </a:rPr>
                        <a:t>Budd–Chiari syndrome</a:t>
                      </a:r>
                      <a:r>
                        <a:rPr lang="en-GB" sz="1400" b="0" baseline="0" dirty="0">
                          <a:solidFill>
                            <a:schemeClr val="dk1"/>
                          </a:solidFill>
                          <a:latin typeface="Arial" panose="020B0604020202020204" pitchFamily="34" charset="0"/>
                          <a:cs typeface="Arial" panose="020B0604020202020204" pitchFamily="34" charset="0"/>
                        </a:rPr>
                        <a:t> should be suspected in ALF </a:t>
                      </a:r>
                      <a:r>
                        <a:rPr lang="en-GB" sz="1400" dirty="0">
                          <a:latin typeface="Arial" panose="020B0604020202020204" pitchFamily="34" charset="0"/>
                          <a:cs typeface="Arial" panose="020B0604020202020204" pitchFamily="34" charset="0"/>
                        </a:rPr>
                        <a:t>presenting with gross ascites. Diagnosis is based on imaging techniques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r h="214761">
                <a:tc>
                  <a:txBody>
                    <a:bodyPr/>
                    <a:lstStyle/>
                    <a:p>
                      <a:pPr algn="l"/>
                      <a:r>
                        <a:rPr lang="en-GB" sz="1400" b="1" dirty="0">
                          <a:solidFill>
                            <a:srgbClr val="004A86"/>
                          </a:solidFill>
                          <a:latin typeface="Arial" panose="020B0604020202020204" pitchFamily="34" charset="0"/>
                          <a:cs typeface="Arial" panose="020B0604020202020204" pitchFamily="34" charset="0"/>
                        </a:rPr>
                        <a:t>Wilson</a:t>
                      </a:r>
                      <a:r>
                        <a:rPr lang="en-GB" sz="1400" b="1" baseline="0" dirty="0">
                          <a:solidFill>
                            <a:srgbClr val="004A86"/>
                          </a:solidFill>
                          <a:latin typeface="Arial" panose="020B0604020202020204" pitchFamily="34" charset="0"/>
                          <a:cs typeface="Arial" panose="020B0604020202020204" pitchFamily="34" charset="0"/>
                        </a:rPr>
                        <a:t> disease </a:t>
                      </a:r>
                      <a:r>
                        <a:rPr lang="en-GB" sz="1400" baseline="0" dirty="0">
                          <a:latin typeface="Arial" panose="020B0604020202020204" pitchFamily="34" charset="0"/>
                          <a:cs typeface="Arial" panose="020B0604020202020204" pitchFamily="34" charset="0"/>
                        </a:rPr>
                        <a:t>should be suspected with Coombs-negative haemolytic anaemia and high bilirubin to ALP ratio</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3778390483"/>
                  </a:ext>
                </a:extLst>
              </a:tr>
              <a:tr h="298209">
                <a:tc>
                  <a:txBody>
                    <a:bodyPr/>
                    <a:lstStyle/>
                    <a:p>
                      <a:pPr algn="l"/>
                      <a:r>
                        <a:rPr lang="en-GB" sz="1400" baseline="0" dirty="0">
                          <a:latin typeface="Arial" panose="020B0604020202020204" pitchFamily="34" charset="0"/>
                          <a:cs typeface="Arial" panose="020B0604020202020204" pitchFamily="34" charset="0"/>
                        </a:rPr>
                        <a:t>In cases of </a:t>
                      </a:r>
                      <a:r>
                        <a:rPr lang="en-GB" sz="1400" b="1" baseline="0" dirty="0">
                          <a:solidFill>
                            <a:srgbClr val="004A86"/>
                          </a:solidFill>
                          <a:latin typeface="Arial" panose="020B0604020202020204" pitchFamily="34" charset="0"/>
                          <a:cs typeface="Arial" panose="020B0604020202020204" pitchFamily="34" charset="0"/>
                        </a:rPr>
                        <a:t>HELLP and AFLP in pregnancy</a:t>
                      </a:r>
                      <a:r>
                        <a:rPr lang="en-GB" sz="1400" baseline="0" dirty="0">
                          <a:latin typeface="Arial" panose="020B0604020202020204" pitchFamily="34" charset="0"/>
                          <a:cs typeface="Arial" panose="020B0604020202020204" pitchFamily="34" charset="0"/>
                        </a:rPr>
                        <a:t>, the treatment of choice is</a:t>
                      </a:r>
                    </a:p>
                    <a:p>
                      <a:pPr algn="l"/>
                      <a:r>
                        <a:rPr lang="en-GB" sz="1400" baseline="0" dirty="0">
                          <a:latin typeface="Arial" panose="020B0604020202020204" pitchFamily="34" charset="0"/>
                          <a:cs typeface="Arial" panose="020B0604020202020204" pitchFamily="34" charset="0"/>
                        </a:rPr>
                        <a:t>prompt delivery of the baby, especially in case of elevated lactate levels and hepatic encephalopathy. Screening for putative fatty acid defects should be offered </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05890023"/>
                  </a:ext>
                </a:extLst>
              </a:tr>
              <a:tr h="214761">
                <a:tc>
                  <a:txBody>
                    <a:bodyPr/>
                    <a:lstStyle/>
                    <a:p>
                      <a:pPr algn="l"/>
                      <a:r>
                        <a:rPr lang="en-GB" sz="1400" baseline="0" dirty="0">
                          <a:latin typeface="Arial" panose="020B0604020202020204" pitchFamily="34" charset="0"/>
                          <a:cs typeface="Arial" panose="020B0604020202020204" pitchFamily="34" charset="0"/>
                        </a:rPr>
                        <a:t>Screen for systemic diseases presenting as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2388297065"/>
                  </a:ext>
                </a:extLst>
              </a:tr>
            </a:tbl>
          </a:graphicData>
        </a:graphic>
      </p:graphicFrame>
      <p:grpSp>
        <p:nvGrpSpPr>
          <p:cNvPr id="14" name="Group 13">
            <a:extLst>
              <a:ext uri="{FF2B5EF4-FFF2-40B4-BE49-F238E27FC236}">
                <a16:creationId xmlns:a16="http://schemas.microsoft.com/office/drawing/2014/main" xmlns="" id="{3E0ABAD6-CD75-4356-9FBD-CDAABE6F9227}"/>
              </a:ext>
            </a:extLst>
          </p:cNvPr>
          <p:cNvGrpSpPr/>
          <p:nvPr/>
        </p:nvGrpSpPr>
        <p:grpSpPr>
          <a:xfrm>
            <a:off x="4695006" y="2710642"/>
            <a:ext cx="3693418" cy="276999"/>
            <a:chOff x="4262958" y="3212976"/>
            <a:chExt cx="3693418" cy="276999"/>
          </a:xfrm>
        </p:grpSpPr>
        <p:sp>
          <p:nvSpPr>
            <p:cNvPr id="15" name="Rectangle 14">
              <a:extLst>
                <a:ext uri="{FF2B5EF4-FFF2-40B4-BE49-F238E27FC236}">
                  <a16:creationId xmlns:a16="http://schemas.microsoft.com/office/drawing/2014/main" xmlns="" id="{2B2648A3-9BF6-4DA3-935D-5394FA7BBD7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B90BAD40-7C70-47B3-A31E-C594F2EE22E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DD6CC034-A573-4876-A6C8-FC608713268C}"/>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xmlns="" id="{B7FACB8B-3E49-4421-9480-43740319BAA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78477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C67A27E-556F-43E9-A8A5-60EDB9EE7E0B}"/>
              </a:ext>
            </a:extLst>
          </p:cNvPr>
          <p:cNvSpPr>
            <a:spLocks noGrp="1"/>
          </p:cNvSpPr>
          <p:nvPr>
            <p:ph type="title"/>
          </p:nvPr>
        </p:nvSpPr>
        <p:spPr/>
        <p:txBody>
          <a:bodyPr/>
          <a:lstStyle/>
          <a:p>
            <a:r>
              <a:rPr lang="en-GB" dirty="0"/>
              <a:t>General support outside ICU: anamnesis</a:t>
            </a:r>
          </a:p>
        </p:txBody>
      </p:sp>
      <p:sp>
        <p:nvSpPr>
          <p:cNvPr id="7" name="Text Placeholder 6">
            <a:extLst>
              <a:ext uri="{FF2B5EF4-FFF2-40B4-BE49-F238E27FC236}">
                <a16:creationId xmlns:a16="http://schemas.microsoft.com/office/drawing/2014/main" xmlns="" id="{8568535B-86F5-46A9-8919-5941D8038DEB}"/>
              </a:ext>
            </a:extLst>
          </p:cNvPr>
          <p:cNvSpPr>
            <a:spLocks noGrp="1"/>
          </p:cNvSpPr>
          <p:nvPr>
            <p:ph type="body" sz="quarter" idx="10"/>
          </p:nvPr>
        </p:nvSpPr>
        <p:spPr>
          <a:xfrm>
            <a:off x="4925" y="6479931"/>
            <a:ext cx="7519403" cy="376990"/>
          </a:xfrm>
        </p:spPr>
        <p:txBody>
          <a:bodyPr/>
          <a:lstStyle/>
          <a:p>
            <a:r>
              <a:rPr lang="en-GB" dirty="0"/>
              <a:t>*Based on the individual case; </a:t>
            </a:r>
            <a:r>
              <a:rPr lang="ca-ES" baseline="30000" dirty="0">
                <a:solidFill>
                  <a:srgbClr val="000000"/>
                </a:solidFill>
                <a:latin typeface="Arial" panose="020B0604020202020204" pitchFamily="34" charset="0"/>
                <a:cs typeface="Arial" panose="020B0604020202020204" pitchFamily="34" charset="0"/>
              </a:rPr>
              <a:t>†</a:t>
            </a:r>
            <a:r>
              <a:rPr lang="ca-ES" dirty="0">
                <a:solidFill>
                  <a:srgbClr val="000000"/>
                </a:solidFill>
                <a:latin typeface="Arial" panose="020B0604020202020204" pitchFamily="34" charset="0"/>
                <a:cs typeface="Arial" panose="020B0604020202020204" pitchFamily="34" charset="0"/>
              </a:rPr>
              <a:t>Specialist input required</a:t>
            </a:r>
            <a:endParaRPr lang="en-GB" dirty="0"/>
          </a:p>
          <a:p>
            <a:r>
              <a:rPr lang="en-GB" dirty="0"/>
              <a:t>EASL CPG ALF. J </a:t>
            </a:r>
            <a:r>
              <a:rPr lang="en-GB" dirty="0" err="1"/>
              <a:t>Hepatol</a:t>
            </a:r>
            <a:r>
              <a:rPr lang="en-GB" dirty="0"/>
              <a:t> 2017;66:1047–81</a:t>
            </a:r>
          </a:p>
        </p:txBody>
      </p:sp>
      <p:grpSp>
        <p:nvGrpSpPr>
          <p:cNvPr id="5" name="Group 4"/>
          <p:cNvGrpSpPr/>
          <p:nvPr/>
        </p:nvGrpSpPr>
        <p:grpSpPr>
          <a:xfrm>
            <a:off x="251520" y="1553388"/>
            <a:ext cx="7849494" cy="4415637"/>
            <a:chOff x="251520" y="1553388"/>
            <a:chExt cx="7849494" cy="4415637"/>
          </a:xfrm>
        </p:grpSpPr>
        <p:sp>
          <p:nvSpPr>
            <p:cNvPr id="12" name="TextBox 11">
              <a:extLst>
                <a:ext uri="{FF2B5EF4-FFF2-40B4-BE49-F238E27FC236}">
                  <a16:creationId xmlns:a16="http://schemas.microsoft.com/office/drawing/2014/main" xmlns="" id="{60454E51-384F-4554-8094-1D7B5279CA6B}"/>
                </a:ext>
              </a:extLst>
            </p:cNvPr>
            <p:cNvSpPr txBox="1"/>
            <p:nvPr/>
          </p:nvSpPr>
          <p:spPr>
            <a:xfrm>
              <a:off x="684213" y="5661248"/>
              <a:ext cx="7416801" cy="307777"/>
            </a:xfrm>
            <a:prstGeom prst="rect">
              <a:avLst/>
            </a:prstGeom>
            <a:solidFill>
              <a:schemeClr val="accent5">
                <a:lumMod val="20000"/>
                <a:lumOff val="80000"/>
              </a:schemeClr>
            </a:solidFill>
            <a:ln w="3175">
              <a:solidFill>
                <a:srgbClr val="1D498B"/>
              </a:solidFill>
            </a:ln>
          </p:spPr>
          <p:txBody>
            <a:bodyPr wrap="square" rtlCol="0">
              <a:spAutoFit/>
            </a:bodyPr>
            <a:lstStyle/>
            <a:p>
              <a:r>
                <a:rPr lang="en-GB" sz="1400" b="1" dirty="0"/>
                <a:t>What was the interval between onset of jaundice and first signs of HE?</a:t>
              </a:r>
              <a:endParaRPr lang="en-GB" sz="1400" dirty="0"/>
            </a:p>
          </p:txBody>
        </p:sp>
        <p:sp>
          <p:nvSpPr>
            <p:cNvPr id="13" name="Arrow: Bent 12">
              <a:extLst>
                <a:ext uri="{FF2B5EF4-FFF2-40B4-BE49-F238E27FC236}">
                  <a16:creationId xmlns:a16="http://schemas.microsoft.com/office/drawing/2014/main" xmlns="" id="{8A8FFC74-B5B0-4E2F-925E-7D1420544597}"/>
                </a:ext>
              </a:extLst>
            </p:cNvPr>
            <p:cNvSpPr/>
            <p:nvPr/>
          </p:nvSpPr>
          <p:spPr>
            <a:xfrm flipV="1">
              <a:off x="251520" y="1553388"/>
              <a:ext cx="364900" cy="4371237"/>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 name="Group 3"/>
          <p:cNvGrpSpPr/>
          <p:nvPr/>
        </p:nvGrpSpPr>
        <p:grpSpPr>
          <a:xfrm>
            <a:off x="251520" y="1484784"/>
            <a:ext cx="7849494" cy="4044256"/>
            <a:chOff x="251520" y="1484784"/>
            <a:chExt cx="7849494" cy="4044256"/>
          </a:xfrm>
        </p:grpSpPr>
        <p:sp>
          <p:nvSpPr>
            <p:cNvPr id="11" name="TextBox 10">
              <a:extLst>
                <a:ext uri="{FF2B5EF4-FFF2-40B4-BE49-F238E27FC236}">
                  <a16:creationId xmlns:a16="http://schemas.microsoft.com/office/drawing/2014/main" xmlns="" id="{5FE6DC1E-BC33-43BA-AF87-4568610F29D7}"/>
                </a:ext>
              </a:extLst>
            </p:cNvPr>
            <p:cNvSpPr txBox="1"/>
            <p:nvPr/>
          </p:nvSpPr>
          <p:spPr>
            <a:xfrm>
              <a:off x="684213" y="4359489"/>
              <a:ext cx="7416801" cy="1169551"/>
            </a:xfrm>
            <a:prstGeom prst="rect">
              <a:avLst/>
            </a:prstGeom>
            <a:solidFill>
              <a:schemeClr val="accent4">
                <a:lumMod val="20000"/>
                <a:lumOff val="80000"/>
              </a:schemeClr>
            </a:solidFill>
            <a:ln w="3175">
              <a:solidFill>
                <a:srgbClr val="1D498B"/>
              </a:solidFill>
            </a:ln>
          </p:spPr>
          <p:txBody>
            <a:bodyPr wrap="square" rtlCol="0">
              <a:spAutoFit/>
            </a:bodyPr>
            <a:lstStyle/>
            <a:p>
              <a:r>
                <a:rPr lang="en-GB" sz="1400" b="1" dirty="0"/>
                <a:t>Decide whether emergency </a:t>
              </a:r>
              <a:r>
                <a:rPr lang="en-GB" sz="1400" b="1" dirty="0" err="1"/>
                <a:t>LTx</a:t>
              </a:r>
              <a:r>
                <a:rPr lang="en-GB" sz="1400" b="1" dirty="0"/>
                <a:t> is feasible</a:t>
              </a:r>
            </a:p>
            <a:p>
              <a:pPr marL="285750" indent="-285750">
                <a:buFont typeface="Arial" panose="020B0604020202020204" pitchFamily="34" charset="0"/>
                <a:buChar char="•"/>
              </a:pPr>
              <a:r>
                <a:rPr lang="en-GB" sz="1400" dirty="0"/>
                <a:t>Does the patient have a history of a chronic liver disease?</a:t>
              </a:r>
            </a:p>
            <a:p>
              <a:pPr marL="285750" indent="-285750">
                <a:buFont typeface="Arial" panose="020B0604020202020204" pitchFamily="34" charset="0"/>
                <a:buChar char="•"/>
              </a:pPr>
              <a:r>
                <a:rPr lang="en-GB" sz="1400" dirty="0"/>
                <a:t>Is the patient currently using and dependent on alcohol or other drugs?*</a:t>
              </a:r>
            </a:p>
            <a:p>
              <a:pPr marL="285750" indent="-285750">
                <a:buFont typeface="Arial" panose="020B0604020202020204" pitchFamily="34" charset="0"/>
                <a:buChar char="•"/>
              </a:pPr>
              <a:r>
                <a:rPr lang="en-GB" sz="1400" dirty="0"/>
                <a:t>Do they have a recent history of cancer?</a:t>
              </a:r>
              <a:r>
                <a:rPr lang="ca-ES" sz="1400" baseline="30000" dirty="0">
                  <a:solidFill>
                    <a:srgbClr val="000000"/>
                  </a:solidFill>
                  <a:latin typeface="Arial" panose="020B0604020202020204" pitchFamily="34" charset="0"/>
                  <a:cs typeface="Arial" panose="020B0604020202020204" pitchFamily="34" charset="0"/>
                </a:rPr>
                <a:t>†</a:t>
              </a:r>
              <a:endParaRPr lang="en-GB" sz="1400" dirty="0"/>
            </a:p>
            <a:p>
              <a:pPr marL="285750" indent="-285750">
                <a:buFont typeface="Arial" panose="020B0604020202020204" pitchFamily="34" charset="0"/>
                <a:buChar char="•"/>
              </a:pPr>
              <a:r>
                <a:rPr lang="en-GB" sz="1400" dirty="0"/>
                <a:t>Do they have severe congestive heart disease or a respiratory co-morbidity?</a:t>
              </a:r>
            </a:p>
          </p:txBody>
        </p:sp>
        <p:sp>
          <p:nvSpPr>
            <p:cNvPr id="14" name="Arrow: Bent 13">
              <a:extLst>
                <a:ext uri="{FF2B5EF4-FFF2-40B4-BE49-F238E27FC236}">
                  <a16:creationId xmlns:a16="http://schemas.microsoft.com/office/drawing/2014/main" xmlns="" id="{69483905-B6B2-47AB-B0FE-6CEF160EE63E}"/>
                </a:ext>
              </a:extLst>
            </p:cNvPr>
            <p:cNvSpPr/>
            <p:nvPr/>
          </p:nvSpPr>
          <p:spPr>
            <a:xfrm flipV="1">
              <a:off x="251520" y="1484784"/>
              <a:ext cx="373156" cy="3201686"/>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2"/>
          <p:cNvGrpSpPr/>
          <p:nvPr/>
        </p:nvGrpSpPr>
        <p:grpSpPr>
          <a:xfrm>
            <a:off x="251520" y="1553388"/>
            <a:ext cx="7849494" cy="2673894"/>
            <a:chOff x="251520" y="1553388"/>
            <a:chExt cx="7849494" cy="2673894"/>
          </a:xfrm>
        </p:grpSpPr>
        <p:sp>
          <p:nvSpPr>
            <p:cNvPr id="10" name="TextBox 9">
              <a:extLst>
                <a:ext uri="{FF2B5EF4-FFF2-40B4-BE49-F238E27FC236}">
                  <a16:creationId xmlns:a16="http://schemas.microsoft.com/office/drawing/2014/main" xmlns="" id="{42BA666F-3AC5-46FF-9B82-C9F204C872E9}"/>
                </a:ext>
              </a:extLst>
            </p:cNvPr>
            <p:cNvSpPr txBox="1"/>
            <p:nvPr/>
          </p:nvSpPr>
          <p:spPr>
            <a:xfrm>
              <a:off x="684213" y="3057731"/>
              <a:ext cx="7416801" cy="1169551"/>
            </a:xfrm>
            <a:prstGeom prst="rect">
              <a:avLst/>
            </a:prstGeom>
            <a:solidFill>
              <a:schemeClr val="accent3">
                <a:lumMod val="20000"/>
                <a:lumOff val="80000"/>
              </a:schemeClr>
            </a:solidFill>
            <a:ln w="3175">
              <a:solidFill>
                <a:srgbClr val="1D498B"/>
              </a:solidFill>
            </a:ln>
          </p:spPr>
          <p:txBody>
            <a:bodyPr wrap="square" rtlCol="0">
              <a:spAutoFit/>
            </a:bodyPr>
            <a:lstStyle/>
            <a:p>
              <a:r>
                <a:rPr lang="en-GB" sz="1400" b="1" dirty="0"/>
                <a:t>Identify conditions that could cause ALF </a:t>
              </a:r>
            </a:p>
            <a:p>
              <a:pPr marL="285750" indent="-285750">
                <a:buFont typeface="Arial" panose="020B0604020202020204" pitchFamily="34" charset="0"/>
                <a:buChar char="•"/>
              </a:pPr>
              <a:r>
                <a:rPr lang="en-GB" sz="1400" dirty="0"/>
                <a:t>Is the patient pregnant?</a:t>
              </a:r>
            </a:p>
            <a:p>
              <a:pPr marL="285750" indent="-285750">
                <a:buFont typeface="Arial" panose="020B0604020202020204" pitchFamily="34" charset="0"/>
                <a:buChar char="•"/>
              </a:pPr>
              <a:r>
                <a:rPr lang="en-GB" sz="1400" dirty="0"/>
                <a:t>Has the patient travelled in HBV or HEV endemic areas?</a:t>
              </a:r>
            </a:p>
            <a:p>
              <a:pPr marL="285750" indent="-285750">
                <a:buFont typeface="Arial" panose="020B0604020202020204" pitchFamily="34" charset="0"/>
                <a:buChar char="•"/>
              </a:pPr>
              <a:r>
                <a:rPr lang="en-GB" sz="1400" dirty="0"/>
                <a:t>Has the patient received immunosuppressive therapy or chemotherapy?</a:t>
              </a:r>
            </a:p>
            <a:p>
              <a:pPr marL="285750" indent="-285750">
                <a:buFont typeface="Arial" panose="020B0604020202020204" pitchFamily="34" charset="0"/>
                <a:buChar char="•"/>
              </a:pPr>
              <a:r>
                <a:rPr lang="en-GB" sz="1400" dirty="0"/>
                <a:t>Does the patient have a history of autoimmune disease?</a:t>
              </a:r>
            </a:p>
          </p:txBody>
        </p:sp>
        <p:sp>
          <p:nvSpPr>
            <p:cNvPr id="15" name="Arrow: Bent 14">
              <a:extLst>
                <a:ext uri="{FF2B5EF4-FFF2-40B4-BE49-F238E27FC236}">
                  <a16:creationId xmlns:a16="http://schemas.microsoft.com/office/drawing/2014/main" xmlns="" id="{E64C977B-D45F-4BD8-A983-F26F42432C60}"/>
                </a:ext>
              </a:extLst>
            </p:cNvPr>
            <p:cNvSpPr/>
            <p:nvPr/>
          </p:nvSpPr>
          <p:spPr>
            <a:xfrm flipV="1">
              <a:off x="251520" y="1553388"/>
              <a:ext cx="373156" cy="1886617"/>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 name="Group 1"/>
          <p:cNvGrpSpPr/>
          <p:nvPr/>
        </p:nvGrpSpPr>
        <p:grpSpPr>
          <a:xfrm>
            <a:off x="251520" y="1573657"/>
            <a:ext cx="7849494" cy="1351867"/>
            <a:chOff x="251520" y="1573657"/>
            <a:chExt cx="7849494" cy="1351867"/>
          </a:xfrm>
        </p:grpSpPr>
        <p:sp>
          <p:nvSpPr>
            <p:cNvPr id="9" name="TextBox 8">
              <a:extLst>
                <a:ext uri="{FF2B5EF4-FFF2-40B4-BE49-F238E27FC236}">
                  <a16:creationId xmlns:a16="http://schemas.microsoft.com/office/drawing/2014/main" xmlns="" id="{20E0C899-2776-4302-9FB3-A067940C08D8}"/>
                </a:ext>
              </a:extLst>
            </p:cNvPr>
            <p:cNvSpPr txBox="1"/>
            <p:nvPr/>
          </p:nvSpPr>
          <p:spPr>
            <a:xfrm>
              <a:off x="684213" y="1755973"/>
              <a:ext cx="7416801" cy="1169551"/>
            </a:xfrm>
            <a:prstGeom prst="rect">
              <a:avLst/>
            </a:prstGeom>
            <a:solidFill>
              <a:schemeClr val="accent1">
                <a:lumMod val="20000"/>
                <a:lumOff val="80000"/>
              </a:schemeClr>
            </a:solidFill>
            <a:ln w="3175">
              <a:solidFill>
                <a:srgbClr val="1D498B"/>
              </a:solidFill>
            </a:ln>
          </p:spPr>
          <p:txBody>
            <a:bodyPr wrap="square" rtlCol="0">
              <a:spAutoFit/>
            </a:bodyPr>
            <a:lstStyle/>
            <a:p>
              <a:r>
                <a:rPr lang="en-GB" sz="1400" b="1" dirty="0"/>
                <a:t>Search for an aetiology</a:t>
              </a:r>
            </a:p>
            <a:p>
              <a:pPr marL="285750" indent="-285750">
                <a:buFont typeface="Arial" panose="020B0604020202020204" pitchFamily="34" charset="0"/>
                <a:buChar char="•"/>
              </a:pPr>
              <a:r>
                <a:rPr lang="en-GB" sz="1400" dirty="0"/>
                <a:t>Has the patient used any medication, in particular paracetamol, over the last 6 months?</a:t>
              </a:r>
            </a:p>
            <a:p>
              <a:pPr marL="285750" indent="-285750">
                <a:buFont typeface="Arial" panose="020B0604020202020204" pitchFamily="34" charset="0"/>
                <a:buChar char="•"/>
              </a:pPr>
              <a:r>
                <a:rPr lang="en-GB" sz="1400" dirty="0"/>
                <a:t>Has the patient any history of substance abuse?</a:t>
              </a:r>
            </a:p>
            <a:p>
              <a:pPr marL="285750" indent="-285750">
                <a:buFont typeface="Arial" panose="020B0604020202020204" pitchFamily="34" charset="0"/>
                <a:buChar char="•"/>
              </a:pPr>
              <a:r>
                <a:rPr lang="en-GB" sz="1400" dirty="0"/>
                <a:t>Has the patient ever experienced depression or made a suicide attempt?</a:t>
              </a:r>
            </a:p>
            <a:p>
              <a:pPr marL="285750" indent="-285750">
                <a:buFont typeface="Arial" panose="020B0604020202020204" pitchFamily="34" charset="0"/>
                <a:buChar char="•"/>
              </a:pPr>
              <a:r>
                <a:rPr lang="en-GB" sz="1400" dirty="0"/>
                <a:t>Has the patient complained of gastrointestinal affects after eating mushrooms?</a:t>
              </a:r>
            </a:p>
          </p:txBody>
        </p:sp>
        <p:sp>
          <p:nvSpPr>
            <p:cNvPr id="16" name="Arrow: Bent 15">
              <a:extLst>
                <a:ext uri="{FF2B5EF4-FFF2-40B4-BE49-F238E27FC236}">
                  <a16:creationId xmlns:a16="http://schemas.microsoft.com/office/drawing/2014/main" xmlns="" id="{0D4BC7BB-168B-4D2D-9AC7-74DDAF167384}"/>
                </a:ext>
              </a:extLst>
            </p:cNvPr>
            <p:cNvSpPr/>
            <p:nvPr/>
          </p:nvSpPr>
          <p:spPr>
            <a:xfrm flipV="1">
              <a:off x="251520" y="1573657"/>
              <a:ext cx="373156" cy="452345"/>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8" name="TextBox 17">
            <a:extLst>
              <a:ext uri="{FF2B5EF4-FFF2-40B4-BE49-F238E27FC236}">
                <a16:creationId xmlns:a16="http://schemas.microsoft.com/office/drawing/2014/main" xmlns="" id="{1AD6F713-FBA0-4824-858C-118D7D86B9FA}"/>
              </a:ext>
            </a:extLst>
          </p:cNvPr>
          <p:cNvSpPr txBox="1"/>
          <p:nvPr/>
        </p:nvSpPr>
        <p:spPr>
          <a:xfrm>
            <a:off x="247412" y="1196752"/>
            <a:ext cx="7853602" cy="369332"/>
          </a:xfrm>
          <a:prstGeom prst="rect">
            <a:avLst/>
          </a:prstGeom>
          <a:solidFill>
            <a:schemeClr val="accent1"/>
          </a:solidFill>
          <a:ln>
            <a:solidFill>
              <a:schemeClr val="accent1"/>
            </a:solidFill>
          </a:ln>
        </p:spPr>
        <p:txBody>
          <a:bodyPr wrap="square" rtlCol="0">
            <a:spAutoFit/>
          </a:bodyPr>
          <a:lstStyle/>
          <a:p>
            <a:r>
              <a:rPr lang="en-GB" b="1" dirty="0">
                <a:solidFill>
                  <a:schemeClr val="bg2"/>
                </a:solidFill>
              </a:rPr>
              <a:t>Questions for patients and relatives at admission</a:t>
            </a:r>
          </a:p>
        </p:txBody>
      </p:sp>
      <p:pic>
        <p:nvPicPr>
          <p:cNvPr id="17" name="Picture 16">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9816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670098-B41E-451C-B47E-2215230F45AA}"/>
              </a:ext>
            </a:extLst>
          </p:cNvPr>
          <p:cNvSpPr>
            <a:spLocks noGrp="1"/>
          </p:cNvSpPr>
          <p:nvPr>
            <p:ph type="title"/>
          </p:nvPr>
        </p:nvSpPr>
        <p:spPr/>
        <p:txBody>
          <a:bodyPr/>
          <a:lstStyle/>
          <a:p>
            <a:r>
              <a:rPr lang="en-GB" dirty="0"/>
              <a:t>General support outside ICU</a:t>
            </a:r>
          </a:p>
        </p:txBody>
      </p:sp>
      <p:sp>
        <p:nvSpPr>
          <p:cNvPr id="8" name="Text Placeholder 7">
            <a:extLst>
              <a:ext uri="{FF2B5EF4-FFF2-40B4-BE49-F238E27FC236}">
                <a16:creationId xmlns:a16="http://schemas.microsoft.com/office/drawing/2014/main" xmlns="" id="{19A75925-76E9-401D-9DDC-B345032B6E4D}"/>
              </a:ext>
            </a:extLst>
          </p:cNvPr>
          <p:cNvSpPr>
            <a:spLocks noGrp="1"/>
          </p:cNvSpPr>
          <p:nvPr>
            <p:ph type="body" sz="quarter" idx="10"/>
          </p:nvPr>
        </p:nvSpPr>
        <p:spPr>
          <a:xfrm>
            <a:off x="4925" y="6093296"/>
            <a:ext cx="7519403" cy="763625"/>
          </a:xfrm>
        </p:spPr>
        <p:txBody>
          <a:bodyPr/>
          <a:lstStyle/>
          <a:p>
            <a:r>
              <a:rPr lang="en-GB" dirty="0"/>
              <a:t>*</a:t>
            </a:r>
            <a:r>
              <a:rPr lang="en-GB" dirty="0">
                <a:solidFill>
                  <a:prstClr val="black"/>
                </a:solidFill>
              </a:rPr>
              <a:t>Including LDH, conjugated and unconjugated bilirubin and creatinine kinase;</a:t>
            </a:r>
          </a:p>
          <a:p>
            <a:r>
              <a:rPr lang="ca-ES" baseline="30000" dirty="0">
                <a:solidFill>
                  <a:srgbClr val="000000"/>
                </a:solidFill>
                <a:latin typeface="Arial" panose="020B0604020202020204" pitchFamily="34" charset="0"/>
                <a:cs typeface="Arial" panose="020B0604020202020204" pitchFamily="34" charset="0"/>
              </a:rPr>
              <a:t>†</a:t>
            </a:r>
            <a:r>
              <a:rPr lang="en-GB" dirty="0">
                <a:solidFill>
                  <a:prstClr val="black"/>
                </a:solidFill>
              </a:rPr>
              <a:t>Low urea is a marker of severe liver dysfunction;</a:t>
            </a:r>
          </a:p>
          <a:p>
            <a:r>
              <a:rPr lang="en-GB" baseline="30000" dirty="0"/>
              <a:t>‡</a:t>
            </a:r>
            <a:r>
              <a:rPr lang="en-GB" dirty="0">
                <a:solidFill>
                  <a:prstClr val="black"/>
                </a:solidFill>
              </a:rPr>
              <a:t>ANAs, ASMA, anti-soluble liver antigen, globulin profile, ANCAs, HLA typing</a:t>
            </a:r>
            <a:endParaRPr lang="en-GB" dirty="0"/>
          </a:p>
          <a:p>
            <a:r>
              <a:rPr lang="en-GB" dirty="0"/>
              <a:t>EASL CPG ALF. J </a:t>
            </a:r>
            <a:r>
              <a:rPr lang="en-GB" dirty="0" err="1"/>
              <a:t>Hepatol</a:t>
            </a:r>
            <a:r>
              <a:rPr lang="en-GB" dirty="0"/>
              <a:t> 2017;66:1047–81</a:t>
            </a:r>
          </a:p>
        </p:txBody>
      </p:sp>
      <p:pic>
        <p:nvPicPr>
          <p:cNvPr id="11" name="Picture 10">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2" name="Group 1">
            <a:extLst>
              <a:ext uri="{FF2B5EF4-FFF2-40B4-BE49-F238E27FC236}">
                <a16:creationId xmlns:a16="http://schemas.microsoft.com/office/drawing/2014/main" xmlns="" id="{61C062A1-1E1F-4282-9A8A-1CD7957069AF}"/>
              </a:ext>
            </a:extLst>
          </p:cNvPr>
          <p:cNvGrpSpPr/>
          <p:nvPr/>
        </p:nvGrpSpPr>
        <p:grpSpPr>
          <a:xfrm>
            <a:off x="241788" y="1214310"/>
            <a:ext cx="8693868" cy="4667637"/>
            <a:chOff x="310822" y="1214310"/>
            <a:chExt cx="8660424" cy="4667637"/>
          </a:xfrm>
        </p:grpSpPr>
        <p:grpSp>
          <p:nvGrpSpPr>
            <p:cNvPr id="15" name="Group 14">
              <a:extLst>
                <a:ext uri="{FF2B5EF4-FFF2-40B4-BE49-F238E27FC236}">
                  <a16:creationId xmlns:a16="http://schemas.microsoft.com/office/drawing/2014/main" xmlns="" id="{340C58EF-0E40-4768-9925-BC951008C6F0}"/>
                </a:ext>
              </a:extLst>
            </p:cNvPr>
            <p:cNvGrpSpPr/>
            <p:nvPr/>
          </p:nvGrpSpPr>
          <p:grpSpPr>
            <a:xfrm>
              <a:off x="1577418" y="1314922"/>
              <a:ext cx="5865023" cy="787026"/>
              <a:chOff x="1547664" y="1578799"/>
              <a:chExt cx="5865023" cy="806417"/>
            </a:xfrm>
          </p:grpSpPr>
          <p:sp>
            <p:nvSpPr>
              <p:cNvPr id="12" name="Arrow: Bent 11">
                <a:extLst>
                  <a:ext uri="{FF2B5EF4-FFF2-40B4-BE49-F238E27FC236}">
                    <a16:creationId xmlns:a16="http://schemas.microsoft.com/office/drawing/2014/main" xmlns="" id="{9C514124-B5FC-42DB-8057-46290414B9D3}"/>
                  </a:ext>
                </a:extLst>
              </p:cNvPr>
              <p:cNvSpPr/>
              <p:nvPr/>
            </p:nvSpPr>
            <p:spPr>
              <a:xfrm rot="5400000">
                <a:off x="5860039" y="832568"/>
                <a:ext cx="396376" cy="2708920"/>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Bent 12">
                <a:extLst>
                  <a:ext uri="{FF2B5EF4-FFF2-40B4-BE49-F238E27FC236}">
                    <a16:creationId xmlns:a16="http://schemas.microsoft.com/office/drawing/2014/main" xmlns="" id="{4DD1CCD6-B3D0-4290-A4EC-7C854F626E48}"/>
                  </a:ext>
                </a:extLst>
              </p:cNvPr>
              <p:cNvSpPr/>
              <p:nvPr/>
            </p:nvSpPr>
            <p:spPr>
              <a:xfrm rot="16200000" flipH="1">
                <a:off x="3051359" y="485146"/>
                <a:ext cx="376986" cy="3384376"/>
              </a:xfrm>
              <a:prstGeom prst="bentArrow">
                <a:avLst>
                  <a:gd name="adj1" fmla="val 25000"/>
                  <a:gd name="adj2" fmla="val 20916"/>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Down 13">
                <a:extLst>
                  <a:ext uri="{FF2B5EF4-FFF2-40B4-BE49-F238E27FC236}">
                    <a16:creationId xmlns:a16="http://schemas.microsoft.com/office/drawing/2014/main" xmlns="" id="{C9319D47-3F7A-40CB-81D2-DB56BBBB2F42}"/>
                  </a:ext>
                </a:extLst>
              </p:cNvPr>
              <p:cNvSpPr/>
              <p:nvPr/>
            </p:nvSpPr>
            <p:spPr>
              <a:xfrm>
                <a:off x="4499991" y="1578799"/>
                <a:ext cx="203775" cy="78702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xmlns="" id="{051B1803-79D0-4D28-9542-5787795D47EC}"/>
                </a:ext>
              </a:extLst>
            </p:cNvPr>
            <p:cNvSpPr txBox="1"/>
            <p:nvPr/>
          </p:nvSpPr>
          <p:spPr>
            <a:xfrm>
              <a:off x="2015716" y="1214310"/>
              <a:ext cx="5112568" cy="376990"/>
            </a:xfrm>
            <a:prstGeom prst="rect">
              <a:avLst/>
            </a:prstGeom>
            <a:solidFill>
              <a:schemeClr val="accent1"/>
            </a:solidFill>
            <a:ln>
              <a:solidFill>
                <a:schemeClr val="accent1"/>
              </a:solidFill>
            </a:ln>
          </p:spPr>
          <p:txBody>
            <a:bodyPr wrap="square" rtlCol="0">
              <a:spAutoFit/>
            </a:bodyPr>
            <a:lstStyle/>
            <a:p>
              <a:pPr algn="ctr"/>
              <a:r>
                <a:rPr lang="en-GB" dirty="0">
                  <a:solidFill>
                    <a:schemeClr val="bg2"/>
                  </a:solidFill>
                </a:rPr>
                <a:t>Laboratory analyses at admission</a:t>
              </a:r>
            </a:p>
          </p:txBody>
        </p:sp>
        <p:sp>
          <p:nvSpPr>
            <p:cNvPr id="17" name="TextBox 16">
              <a:extLst>
                <a:ext uri="{FF2B5EF4-FFF2-40B4-BE49-F238E27FC236}">
                  <a16:creationId xmlns:a16="http://schemas.microsoft.com/office/drawing/2014/main" xmlns="" id="{5FE6DC1E-BC33-43BA-AF87-4568610F29D7}"/>
                </a:ext>
              </a:extLst>
            </p:cNvPr>
            <p:cNvSpPr txBox="1"/>
            <p:nvPr/>
          </p:nvSpPr>
          <p:spPr>
            <a:xfrm>
              <a:off x="6271246" y="2101947"/>
              <a:ext cx="2700000" cy="923330"/>
            </a:xfrm>
            <a:prstGeom prst="rect">
              <a:avLst/>
            </a:prstGeom>
            <a:solidFill>
              <a:schemeClr val="accent4">
                <a:lumMod val="20000"/>
                <a:lumOff val="80000"/>
              </a:schemeClr>
            </a:solidFill>
            <a:ln w="3175">
              <a:solidFill>
                <a:srgbClr val="1D498B"/>
              </a:solidFill>
            </a:ln>
          </p:spPr>
          <p:txBody>
            <a:bodyPr wrap="square" rtlCol="0">
              <a:spAutoFit/>
            </a:bodyPr>
            <a:lstStyle/>
            <a:p>
              <a:pPr lvl="0">
                <a:spcAft>
                  <a:spcPts val="600"/>
                </a:spcAft>
                <a:defRPr/>
              </a:pPr>
              <a:r>
                <a:rPr lang="en-GB" sz="1600" b="1" dirty="0">
                  <a:solidFill>
                    <a:prstClr val="black"/>
                  </a:solidFill>
                </a:rPr>
                <a:t>Test for complications</a:t>
              </a:r>
            </a:p>
            <a:p>
              <a:pPr marL="171450" lvl="0" indent="-171450">
                <a:spcAft>
                  <a:spcPts val="600"/>
                </a:spcAft>
                <a:buFont typeface="Arial" panose="020B0604020202020204" pitchFamily="34" charset="0"/>
                <a:buChar char="•"/>
                <a:defRPr/>
              </a:pPr>
              <a:r>
                <a:rPr lang="en-GB" sz="1400" dirty="0">
                  <a:solidFill>
                    <a:prstClr val="black"/>
                  </a:solidFill>
                </a:rPr>
                <a:t>Lipase or amylase</a:t>
              </a:r>
            </a:p>
            <a:p>
              <a:pPr marL="285750" indent="-285750">
                <a:spcAft>
                  <a:spcPts val="600"/>
                </a:spcAft>
                <a:buFont typeface="Arial" panose="020B0604020202020204" pitchFamily="34" charset="0"/>
                <a:buChar char="•"/>
              </a:pPr>
              <a:endParaRPr lang="en-GB" sz="1400" dirty="0"/>
            </a:p>
          </p:txBody>
        </p:sp>
        <p:sp>
          <p:nvSpPr>
            <p:cNvPr id="20" name="TextBox 19">
              <a:extLst>
                <a:ext uri="{FF2B5EF4-FFF2-40B4-BE49-F238E27FC236}">
                  <a16:creationId xmlns:a16="http://schemas.microsoft.com/office/drawing/2014/main" xmlns="" id="{42BA666F-3AC5-46FF-9B82-C9F204C872E9}"/>
                </a:ext>
              </a:extLst>
            </p:cNvPr>
            <p:cNvSpPr txBox="1"/>
            <p:nvPr/>
          </p:nvSpPr>
          <p:spPr>
            <a:xfrm>
              <a:off x="3291034" y="2101947"/>
              <a:ext cx="2700000" cy="3780000"/>
            </a:xfrm>
            <a:prstGeom prst="rect">
              <a:avLst/>
            </a:prstGeom>
            <a:solidFill>
              <a:schemeClr val="accent3">
                <a:lumMod val="20000"/>
                <a:lumOff val="80000"/>
              </a:schemeClr>
            </a:solidFill>
            <a:ln w="3175">
              <a:solidFill>
                <a:srgbClr val="1D498B"/>
              </a:solidFill>
            </a:ln>
          </p:spPr>
          <p:txBody>
            <a:bodyPr wrap="square" rtlCol="0">
              <a:spAutoFit/>
            </a:bodyPr>
            <a:lstStyle/>
            <a:p>
              <a:pPr lvl="0">
                <a:spcAft>
                  <a:spcPts val="600"/>
                </a:spcAft>
                <a:defRPr/>
              </a:pPr>
              <a:r>
                <a:rPr lang="en-GB" sz="1600" b="1" dirty="0">
                  <a:solidFill>
                    <a:prstClr val="black"/>
                  </a:solidFill>
                </a:rPr>
                <a:t>Check aetiology</a:t>
              </a:r>
            </a:p>
            <a:p>
              <a:pPr marL="171450" lvl="0" indent="-171450">
                <a:spcAft>
                  <a:spcPts val="600"/>
                </a:spcAft>
                <a:buFont typeface="Arial" panose="020B0604020202020204" pitchFamily="34" charset="0"/>
                <a:buChar char="•"/>
                <a:defRPr/>
              </a:pPr>
              <a:r>
                <a:rPr lang="en-GB" sz="1400" dirty="0">
                  <a:solidFill>
                    <a:prstClr val="black"/>
                  </a:solidFill>
                </a:rPr>
                <a:t>Toxicology screen in urine and paracetamol serum level</a:t>
              </a:r>
            </a:p>
            <a:p>
              <a:pPr marL="171450" lvl="0" indent="-171450">
                <a:spcAft>
                  <a:spcPts val="600"/>
                </a:spcAft>
                <a:buFont typeface="Arial" panose="020B0604020202020204" pitchFamily="34" charset="0"/>
                <a:buChar char="•"/>
                <a:defRPr/>
              </a:pPr>
              <a:r>
                <a:rPr lang="en-GB" sz="1400" dirty="0">
                  <a:solidFill>
                    <a:prstClr val="black"/>
                  </a:solidFill>
                </a:rPr>
                <a:t>Viral serological screen</a:t>
              </a:r>
            </a:p>
            <a:p>
              <a:pPr marL="649288" lvl="0" indent="-285750">
                <a:spcAft>
                  <a:spcPts val="600"/>
                </a:spcAft>
                <a:buFont typeface="Arial" panose="020B0604020202020204" pitchFamily="34" charset="0"/>
                <a:buChar char="–"/>
                <a:defRPr/>
              </a:pPr>
              <a:r>
                <a:rPr lang="en-GB" sz="1400" dirty="0" err="1">
                  <a:solidFill>
                    <a:prstClr val="black"/>
                  </a:solidFill>
                </a:rPr>
                <a:t>HBsAg</a:t>
              </a:r>
              <a:r>
                <a:rPr lang="en-GB" sz="1400" dirty="0">
                  <a:solidFill>
                    <a:prstClr val="black"/>
                  </a:solidFill>
                </a:rPr>
                <a:t>, anti-</a:t>
              </a:r>
              <a:r>
                <a:rPr lang="en-GB" sz="1400" dirty="0" err="1">
                  <a:solidFill>
                    <a:prstClr val="black"/>
                  </a:solidFill>
                </a:rPr>
                <a:t>HBc</a:t>
              </a:r>
              <a:r>
                <a:rPr lang="en-GB" sz="1400" dirty="0">
                  <a:solidFill>
                    <a:prstClr val="black"/>
                  </a:solidFill>
                </a:rPr>
                <a:t> IgM (HBV DNA), HDV if positive for HBV</a:t>
              </a:r>
            </a:p>
            <a:p>
              <a:pPr marL="649288" lvl="0" indent="-285750">
                <a:spcAft>
                  <a:spcPts val="600"/>
                </a:spcAft>
                <a:buFont typeface="Arial" panose="020B0604020202020204" pitchFamily="34" charset="0"/>
                <a:buChar char="–"/>
                <a:defRPr/>
              </a:pPr>
              <a:r>
                <a:rPr lang="en-GB" sz="1400" dirty="0">
                  <a:solidFill>
                    <a:prstClr val="black"/>
                  </a:solidFill>
                </a:rPr>
                <a:t>anti HAV IgM</a:t>
              </a:r>
            </a:p>
            <a:p>
              <a:pPr marL="649288" lvl="0" indent="-285750">
                <a:spcAft>
                  <a:spcPts val="600"/>
                </a:spcAft>
                <a:buFont typeface="Arial" panose="020B0604020202020204" pitchFamily="34" charset="0"/>
                <a:buChar char="–"/>
                <a:defRPr/>
              </a:pPr>
              <a:r>
                <a:rPr lang="en-GB" sz="1400" dirty="0">
                  <a:solidFill>
                    <a:prstClr val="black"/>
                  </a:solidFill>
                </a:rPr>
                <a:t>anti-HEV IgM</a:t>
              </a:r>
            </a:p>
            <a:p>
              <a:pPr marL="649288" lvl="0" indent="-285750">
                <a:spcAft>
                  <a:spcPts val="600"/>
                </a:spcAft>
                <a:buFont typeface="Arial" panose="020B0604020202020204" pitchFamily="34" charset="0"/>
                <a:buChar char="–"/>
                <a:defRPr/>
              </a:pPr>
              <a:r>
                <a:rPr lang="en-GB" sz="1400" dirty="0">
                  <a:solidFill>
                    <a:prstClr val="black"/>
                  </a:solidFill>
                </a:rPr>
                <a:t>anti-HSV IgM, anti-VZV IgM, CMV, HSV, EBV, parvovirus and VZV PCR</a:t>
              </a:r>
            </a:p>
            <a:p>
              <a:pPr marL="171450" lvl="0" indent="-171450">
                <a:spcAft>
                  <a:spcPts val="600"/>
                </a:spcAft>
                <a:buFont typeface="Arial" panose="020B0604020202020204" pitchFamily="34" charset="0"/>
                <a:buChar char="•"/>
                <a:defRPr/>
              </a:pPr>
              <a:r>
                <a:rPr lang="en-GB" sz="1400" dirty="0">
                  <a:solidFill>
                    <a:prstClr val="black"/>
                  </a:solidFill>
                </a:rPr>
                <a:t>Autoimmune markers</a:t>
              </a:r>
              <a:r>
                <a:rPr lang="en-GB" sz="1400" baseline="30000" dirty="0">
                  <a:solidFill>
                    <a:prstClr val="black"/>
                  </a:solidFill>
                </a:rPr>
                <a:t>‡</a:t>
              </a:r>
              <a:endParaRPr lang="en-GB" sz="2000" baseline="30000" dirty="0"/>
            </a:p>
          </p:txBody>
        </p:sp>
        <p:sp>
          <p:nvSpPr>
            <p:cNvPr id="23" name="TextBox 22">
              <a:extLst>
                <a:ext uri="{FF2B5EF4-FFF2-40B4-BE49-F238E27FC236}">
                  <a16:creationId xmlns:a16="http://schemas.microsoft.com/office/drawing/2014/main" xmlns="" id="{20E0C899-2776-4302-9FB3-A067940C08D8}"/>
                </a:ext>
              </a:extLst>
            </p:cNvPr>
            <p:cNvSpPr txBox="1"/>
            <p:nvPr/>
          </p:nvSpPr>
          <p:spPr>
            <a:xfrm>
              <a:off x="310822" y="2101947"/>
              <a:ext cx="2700000" cy="3754874"/>
            </a:xfrm>
            <a:prstGeom prst="rect">
              <a:avLst/>
            </a:prstGeom>
            <a:solidFill>
              <a:schemeClr val="accent1">
                <a:lumMod val="20000"/>
                <a:lumOff val="80000"/>
              </a:schemeClr>
            </a:solidFill>
            <a:ln w="3175">
              <a:solidFill>
                <a:srgbClr val="1D498B"/>
              </a:solidFill>
            </a:ln>
          </p:spPr>
          <p:txBody>
            <a:bodyPr wrap="square" rtlCol="0">
              <a:spAutoFit/>
            </a:bodyPr>
            <a:lstStyle/>
            <a:p>
              <a:pPr lvl="0">
                <a:spcAft>
                  <a:spcPts val="600"/>
                </a:spcAft>
                <a:defRPr/>
              </a:pPr>
              <a:r>
                <a:rPr lang="en-GB" sz="1600" b="1" dirty="0">
                  <a:solidFill>
                    <a:prstClr val="black"/>
                  </a:solidFill>
                </a:rPr>
                <a:t>Assess disease severity</a:t>
              </a:r>
            </a:p>
            <a:p>
              <a:pPr marL="285750" lvl="0" indent="-285750">
                <a:spcAft>
                  <a:spcPts val="600"/>
                </a:spcAft>
                <a:buFont typeface="Arial" panose="020B0604020202020204" pitchFamily="34" charset="0"/>
                <a:buChar char="•"/>
                <a:defRPr/>
              </a:pPr>
              <a:r>
                <a:rPr lang="en-GB" sz="1400" dirty="0">
                  <a:solidFill>
                    <a:prstClr val="black"/>
                  </a:solidFill>
                </a:rPr>
                <a:t>PT, INR or factor V and full coagulation screen</a:t>
              </a:r>
            </a:p>
            <a:p>
              <a:pPr marL="285750" lvl="0" indent="-285750">
                <a:spcAft>
                  <a:spcPts val="600"/>
                </a:spcAft>
                <a:buFont typeface="Arial" panose="020B0604020202020204" pitchFamily="34" charset="0"/>
                <a:buChar char="•"/>
                <a:defRPr/>
              </a:pPr>
              <a:r>
                <a:rPr lang="en-GB" sz="1400" dirty="0">
                  <a:solidFill>
                    <a:prstClr val="black"/>
                  </a:solidFill>
                </a:rPr>
                <a:t>Liver blood tests*</a:t>
              </a:r>
            </a:p>
            <a:p>
              <a:pPr marL="285750" lvl="0" indent="-285750">
                <a:spcAft>
                  <a:spcPts val="600"/>
                </a:spcAft>
                <a:buFont typeface="Arial" panose="020B0604020202020204" pitchFamily="34" charset="0"/>
                <a:buChar char="•"/>
                <a:defRPr/>
              </a:pPr>
              <a:r>
                <a:rPr lang="en-GB" sz="1400" dirty="0">
                  <a:solidFill>
                    <a:prstClr val="black"/>
                  </a:solidFill>
                </a:rPr>
                <a:t>Renal function</a:t>
              </a:r>
            </a:p>
            <a:p>
              <a:pPr marL="534988" lvl="0" indent="-285750">
                <a:spcAft>
                  <a:spcPts val="600"/>
                </a:spcAft>
                <a:buFont typeface="Arial" panose="020B0604020202020204" pitchFamily="34" charset="0"/>
                <a:buChar char="–"/>
                <a:defRPr/>
              </a:pPr>
              <a:r>
                <a:rPr lang="en-GB" sz="1400" dirty="0">
                  <a:solidFill>
                    <a:prstClr val="black"/>
                  </a:solidFill>
                </a:rPr>
                <a:t>Urine output: hourly</a:t>
              </a:r>
            </a:p>
            <a:p>
              <a:pPr marL="534988" lvl="0" indent="-285750">
                <a:spcAft>
                  <a:spcPts val="600"/>
                </a:spcAft>
                <a:buFont typeface="Arial" panose="020B0604020202020204" pitchFamily="34" charset="0"/>
                <a:buChar char="–"/>
                <a:defRPr/>
              </a:pPr>
              <a:r>
                <a:rPr lang="en-GB" sz="1400" dirty="0">
                  <a:solidFill>
                    <a:prstClr val="black"/>
                  </a:solidFill>
                </a:rPr>
                <a:t>Urea</a:t>
              </a:r>
              <a:r>
                <a:rPr lang="en-GB" sz="1400" baseline="30000" dirty="0">
                  <a:solidFill>
                    <a:prstClr val="black"/>
                  </a:solidFill>
                </a:rPr>
                <a:t>†</a:t>
              </a:r>
              <a:r>
                <a:rPr lang="en-GB" sz="1400" dirty="0">
                  <a:solidFill>
                    <a:prstClr val="black"/>
                  </a:solidFill>
                </a:rPr>
                <a:t> </a:t>
              </a:r>
            </a:p>
            <a:p>
              <a:pPr marL="534988" lvl="0" indent="-285750">
                <a:spcAft>
                  <a:spcPts val="600"/>
                </a:spcAft>
                <a:buFont typeface="Arial" panose="020B0604020202020204" pitchFamily="34" charset="0"/>
                <a:buChar char="–"/>
                <a:defRPr/>
              </a:pPr>
              <a:r>
                <a:rPr lang="en-GB" sz="1400" dirty="0">
                  <a:solidFill>
                    <a:prstClr val="black"/>
                  </a:solidFill>
                </a:rPr>
                <a:t>Creatinine may be difficult to assay in the context of elevated bilirubin</a:t>
              </a:r>
            </a:p>
            <a:p>
              <a:pPr marL="285750" lvl="0" indent="-285750">
                <a:spcAft>
                  <a:spcPts val="600"/>
                </a:spcAft>
                <a:buFont typeface="Arial" panose="020B0604020202020204" pitchFamily="34" charset="0"/>
                <a:buChar char="•"/>
                <a:defRPr/>
              </a:pPr>
              <a:r>
                <a:rPr lang="en-GB" sz="1400" dirty="0">
                  <a:solidFill>
                    <a:prstClr val="black"/>
                  </a:solidFill>
                </a:rPr>
                <a:t>Arterial blood gas and lactate</a:t>
              </a:r>
            </a:p>
            <a:p>
              <a:pPr marL="285750" lvl="0" indent="-285750">
                <a:spcAft>
                  <a:spcPts val="600"/>
                </a:spcAft>
                <a:buFont typeface="Arial" panose="020B0604020202020204" pitchFamily="34" charset="0"/>
                <a:buChar char="•"/>
                <a:defRPr/>
              </a:pPr>
              <a:r>
                <a:rPr lang="en-GB" sz="1400" dirty="0">
                  <a:solidFill>
                    <a:prstClr val="black"/>
                  </a:solidFill>
                </a:rPr>
                <a:t>Arterial ammonia</a:t>
              </a:r>
              <a:endParaRPr lang="en-GB" sz="2000" dirty="0"/>
            </a:p>
          </p:txBody>
        </p:sp>
      </p:grpSp>
    </p:spTree>
    <p:extLst>
      <p:ext uri="{BB962C8B-B14F-4D97-AF65-F5344CB8AC3E}">
        <p14:creationId xmlns:p14="http://schemas.microsoft.com/office/powerpoint/2010/main" val="317880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5C745-9CB6-4319-98FE-E41DF9E53807}"/>
              </a:ext>
            </a:extLst>
          </p:cNvPr>
          <p:cNvSpPr>
            <a:spLocks noGrp="1"/>
          </p:cNvSpPr>
          <p:nvPr>
            <p:ph type="title"/>
          </p:nvPr>
        </p:nvSpPr>
        <p:spPr/>
        <p:txBody>
          <a:bodyPr/>
          <a:lstStyle/>
          <a:p>
            <a:r>
              <a:rPr lang="en-GB" dirty="0"/>
              <a:t>General support outside ICU</a:t>
            </a:r>
          </a:p>
        </p:txBody>
      </p:sp>
      <p:sp>
        <p:nvSpPr>
          <p:cNvPr id="3" name="Text Placeholder 2">
            <a:extLst>
              <a:ext uri="{FF2B5EF4-FFF2-40B4-BE49-F238E27FC236}">
                <a16:creationId xmlns:a16="http://schemas.microsoft.com/office/drawing/2014/main" xmlns="" id="{AA96C9DE-BA67-4357-B297-CEFB06106047}"/>
              </a:ext>
            </a:extLst>
          </p:cNvPr>
          <p:cNvSpPr>
            <a:spLocks noGrp="1"/>
          </p:cNvSpPr>
          <p:nvPr>
            <p:ph type="body" sz="quarter" idx="10"/>
          </p:nvPr>
        </p:nvSpPr>
        <p:spPr/>
        <p:txBody>
          <a:bodyPr/>
          <a:lstStyle/>
          <a:p>
            <a:r>
              <a:rPr lang="en-GB" dirty="0"/>
              <a:t>*Glycaemic target ± 140 mg/dl, Na 135–145 </a:t>
            </a:r>
            <a:r>
              <a:rPr lang="en-GB" dirty="0" err="1"/>
              <a:t>mmol</a:t>
            </a:r>
            <a:r>
              <a:rPr lang="en-GB" dirty="0"/>
              <a:t>/l;</a:t>
            </a:r>
          </a:p>
          <a:p>
            <a:r>
              <a:rPr lang="en-GB" dirty="0"/>
              <a:t>EASL CPG ALF. J </a:t>
            </a:r>
            <a:r>
              <a:rPr lang="en-GB" dirty="0" err="1"/>
              <a:t>Hepatol</a:t>
            </a:r>
            <a:r>
              <a:rPr lang="en-GB" dirty="0"/>
              <a:t> 2017;66:1047–81</a:t>
            </a:r>
          </a:p>
        </p:txBody>
      </p:sp>
      <p:pic>
        <p:nvPicPr>
          <p:cNvPr id="13" name="Picture 12">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5" name="Group 4">
            <a:extLst>
              <a:ext uri="{FF2B5EF4-FFF2-40B4-BE49-F238E27FC236}">
                <a16:creationId xmlns:a16="http://schemas.microsoft.com/office/drawing/2014/main" xmlns="" id="{25A899B8-AA19-47F9-AD25-D2BE72BA1A34}"/>
              </a:ext>
            </a:extLst>
          </p:cNvPr>
          <p:cNvGrpSpPr/>
          <p:nvPr/>
        </p:nvGrpSpPr>
        <p:grpSpPr>
          <a:xfrm>
            <a:off x="173402" y="1214310"/>
            <a:ext cx="8797196" cy="3390496"/>
            <a:chOff x="154352" y="1214310"/>
            <a:chExt cx="8797196" cy="3390496"/>
          </a:xfrm>
        </p:grpSpPr>
        <p:sp>
          <p:nvSpPr>
            <p:cNvPr id="6" name="TextBox 5">
              <a:extLst>
                <a:ext uri="{FF2B5EF4-FFF2-40B4-BE49-F238E27FC236}">
                  <a16:creationId xmlns:a16="http://schemas.microsoft.com/office/drawing/2014/main" xmlns="" id="{192CB679-7EF5-4022-9BE0-66C208392C97}"/>
                </a:ext>
              </a:extLst>
            </p:cNvPr>
            <p:cNvSpPr txBox="1"/>
            <p:nvPr/>
          </p:nvSpPr>
          <p:spPr>
            <a:xfrm>
              <a:off x="2015716" y="1214310"/>
              <a:ext cx="5112568" cy="376990"/>
            </a:xfrm>
            <a:prstGeom prst="rect">
              <a:avLst/>
            </a:prstGeom>
            <a:solidFill>
              <a:schemeClr val="accent1"/>
            </a:solidFill>
            <a:ln>
              <a:solidFill>
                <a:schemeClr val="accent1"/>
              </a:solidFill>
            </a:ln>
          </p:spPr>
          <p:txBody>
            <a:bodyPr wrap="square" rtlCol="0">
              <a:spAutoFit/>
            </a:bodyPr>
            <a:lstStyle/>
            <a:p>
              <a:pPr algn="ctr"/>
              <a:r>
                <a:rPr lang="en-GB" dirty="0">
                  <a:solidFill>
                    <a:schemeClr val="bg2"/>
                  </a:solidFill>
                </a:rPr>
                <a:t>Diagnosis, monitoring and care at admission</a:t>
              </a:r>
            </a:p>
          </p:txBody>
        </p:sp>
        <p:sp>
          <p:nvSpPr>
            <p:cNvPr id="7" name="Arrow: Bent 6">
              <a:extLst>
                <a:ext uri="{FF2B5EF4-FFF2-40B4-BE49-F238E27FC236}">
                  <a16:creationId xmlns:a16="http://schemas.microsoft.com/office/drawing/2014/main" xmlns="" id="{8B1F1C77-94E9-4D13-9BF0-83D6A6F546DA}"/>
                </a:ext>
              </a:extLst>
            </p:cNvPr>
            <p:cNvSpPr/>
            <p:nvPr/>
          </p:nvSpPr>
          <p:spPr>
            <a:xfrm rot="5400000">
              <a:off x="6223728" y="334892"/>
              <a:ext cx="294724" cy="3026555"/>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Bent 7">
              <a:extLst>
                <a:ext uri="{FF2B5EF4-FFF2-40B4-BE49-F238E27FC236}">
                  <a16:creationId xmlns:a16="http://schemas.microsoft.com/office/drawing/2014/main" xmlns="" id="{4718BC93-0485-4F18-AA05-D7C53A949A15}"/>
                </a:ext>
              </a:extLst>
            </p:cNvPr>
            <p:cNvSpPr/>
            <p:nvPr/>
          </p:nvSpPr>
          <p:spPr>
            <a:xfrm rot="16200000" flipH="1">
              <a:off x="3074885" y="-42437"/>
              <a:ext cx="294721" cy="3781212"/>
            </a:xfrm>
            <a:prstGeom prst="bentArrow">
              <a:avLst>
                <a:gd name="adj1" fmla="val 25000"/>
                <a:gd name="adj2" fmla="val 20916"/>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Down 10">
              <a:extLst>
                <a:ext uri="{FF2B5EF4-FFF2-40B4-BE49-F238E27FC236}">
                  <a16:creationId xmlns:a16="http://schemas.microsoft.com/office/drawing/2014/main" xmlns="" id="{D70BCFCB-B2B2-4403-9D80-70416F2AB8CE}"/>
                </a:ext>
              </a:extLst>
            </p:cNvPr>
            <p:cNvSpPr/>
            <p:nvPr/>
          </p:nvSpPr>
          <p:spPr>
            <a:xfrm>
              <a:off x="3347864" y="1700807"/>
              <a:ext cx="144016" cy="29472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xmlns="" id="{1F59D2E9-24A5-4BAB-875B-1D661D2A6B63}"/>
                </a:ext>
              </a:extLst>
            </p:cNvPr>
            <p:cNvSpPr/>
            <p:nvPr/>
          </p:nvSpPr>
          <p:spPr>
            <a:xfrm>
              <a:off x="5622871" y="1700807"/>
              <a:ext cx="144016" cy="29472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xmlns="" id="{5DDF2F44-675E-45BD-94C8-F3E3130E1070}"/>
                </a:ext>
              </a:extLst>
            </p:cNvPr>
            <p:cNvCxnSpPr>
              <a:stCxn id="6" idx="2"/>
            </p:cNvCxnSpPr>
            <p:nvPr/>
          </p:nvCxnSpPr>
          <p:spPr>
            <a:xfrm flipH="1">
              <a:off x="4569618" y="1591300"/>
              <a:ext cx="2382" cy="1095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60454E51-384F-4554-8094-1D7B5279CA6B}"/>
                </a:ext>
              </a:extLst>
            </p:cNvPr>
            <p:cNvSpPr txBox="1"/>
            <p:nvPr/>
          </p:nvSpPr>
          <p:spPr>
            <a:xfrm>
              <a:off x="6791548" y="2048806"/>
              <a:ext cx="2160000" cy="2556000"/>
            </a:xfrm>
            <a:prstGeom prst="rect">
              <a:avLst/>
            </a:prstGeom>
            <a:solidFill>
              <a:schemeClr val="accent5">
                <a:lumMod val="20000"/>
                <a:lumOff val="80000"/>
              </a:schemeClr>
            </a:solidFill>
            <a:ln w="3175">
              <a:solidFill>
                <a:srgbClr val="1D498B"/>
              </a:solidFill>
            </a:ln>
          </p:spPr>
          <p:txBody>
            <a:bodyPr wrap="square" rtlCol="0">
              <a:spAutoFit/>
            </a:bodyPr>
            <a:lstStyle/>
            <a:p>
              <a:pPr lvl="0">
                <a:spcAft>
                  <a:spcPts val="600"/>
                </a:spcAft>
                <a:defRPr/>
              </a:pPr>
              <a:r>
                <a:rPr lang="en-GB" sz="1350" b="1" dirty="0">
                  <a:solidFill>
                    <a:prstClr val="black"/>
                  </a:solidFill>
                </a:rPr>
                <a:t>Preventative measures</a:t>
              </a:r>
            </a:p>
            <a:p>
              <a:pPr marL="171450" lvl="0" indent="-171450">
                <a:spcAft>
                  <a:spcPts val="600"/>
                </a:spcAft>
                <a:buFont typeface="Arial" panose="020B0604020202020204" pitchFamily="34" charset="0"/>
                <a:buChar char="•"/>
                <a:defRPr/>
              </a:pPr>
              <a:r>
                <a:rPr lang="en-GB" sz="1350" dirty="0">
                  <a:solidFill>
                    <a:prstClr val="black"/>
                  </a:solidFill>
                </a:rPr>
                <a:t>Avoid sedatives</a:t>
              </a:r>
            </a:p>
            <a:p>
              <a:pPr marL="171450" lvl="0" indent="-171450">
                <a:spcAft>
                  <a:spcPts val="600"/>
                </a:spcAft>
                <a:buFont typeface="Arial" panose="020B0604020202020204" pitchFamily="34" charset="0"/>
                <a:buChar char="•"/>
                <a:defRPr/>
              </a:pPr>
              <a:r>
                <a:rPr lang="en-GB" sz="1350" dirty="0">
                  <a:solidFill>
                    <a:prstClr val="black"/>
                  </a:solidFill>
                </a:rPr>
                <a:t>Avoid hepatotoxic and nephrotoxic drugs</a:t>
              </a:r>
            </a:p>
          </p:txBody>
        </p:sp>
        <p:sp>
          <p:nvSpPr>
            <p:cNvPr id="19" name="TextBox 18">
              <a:extLst>
                <a:ext uri="{FF2B5EF4-FFF2-40B4-BE49-F238E27FC236}">
                  <a16:creationId xmlns:a16="http://schemas.microsoft.com/office/drawing/2014/main" xmlns="" id="{5FE6DC1E-BC33-43BA-AF87-4568610F29D7}"/>
                </a:ext>
              </a:extLst>
            </p:cNvPr>
            <p:cNvSpPr txBox="1"/>
            <p:nvPr/>
          </p:nvSpPr>
          <p:spPr>
            <a:xfrm>
              <a:off x="4579150" y="2048806"/>
              <a:ext cx="2160000" cy="2554545"/>
            </a:xfrm>
            <a:prstGeom prst="rect">
              <a:avLst/>
            </a:prstGeom>
            <a:solidFill>
              <a:schemeClr val="accent4">
                <a:lumMod val="20000"/>
                <a:lumOff val="80000"/>
              </a:schemeClr>
            </a:solidFill>
            <a:ln w="3175">
              <a:solidFill>
                <a:srgbClr val="1D498B"/>
              </a:solidFill>
            </a:ln>
          </p:spPr>
          <p:txBody>
            <a:bodyPr wrap="square" rtlCol="0">
              <a:spAutoFit/>
            </a:bodyPr>
            <a:lstStyle/>
            <a:p>
              <a:pPr>
                <a:spcAft>
                  <a:spcPts val="600"/>
                </a:spcAft>
              </a:pPr>
              <a:r>
                <a:rPr lang="en-GB" sz="1350" b="1" dirty="0"/>
                <a:t>Standard care</a:t>
              </a:r>
            </a:p>
            <a:p>
              <a:pPr marL="180975" indent="-180975">
                <a:spcAft>
                  <a:spcPts val="600"/>
                </a:spcAft>
                <a:buFont typeface="Arial" panose="020B0604020202020204" pitchFamily="34" charset="0"/>
                <a:buChar char="•"/>
              </a:pPr>
              <a:r>
                <a:rPr lang="en-GB" sz="1350" dirty="0"/>
                <a:t>Glucose infusions </a:t>
              </a:r>
              <a:br>
                <a:rPr lang="en-GB" sz="1350" dirty="0"/>
              </a:br>
              <a:r>
                <a:rPr lang="en-GB" sz="1350" dirty="0"/>
                <a:t>(10–20%)*</a:t>
              </a:r>
            </a:p>
            <a:p>
              <a:pPr marL="180975" indent="-180975">
                <a:spcAft>
                  <a:spcPts val="600"/>
                </a:spcAft>
                <a:buFont typeface="Arial" panose="020B0604020202020204" pitchFamily="34" charset="0"/>
                <a:buChar char="•"/>
              </a:pPr>
              <a:r>
                <a:rPr lang="en-GB" sz="1350" dirty="0"/>
                <a:t>Stress ulcer prophylaxis</a:t>
              </a:r>
            </a:p>
            <a:p>
              <a:pPr marL="180975" indent="-180975">
                <a:spcAft>
                  <a:spcPts val="600"/>
                </a:spcAft>
                <a:buFont typeface="Arial" panose="020B0604020202020204" pitchFamily="34" charset="0"/>
                <a:buChar char="•"/>
              </a:pPr>
              <a:r>
                <a:rPr lang="en-GB" sz="1350" dirty="0"/>
                <a:t>Restrict clotting factors unless active bleeding</a:t>
              </a:r>
            </a:p>
            <a:p>
              <a:pPr marL="180975" indent="-180975">
                <a:spcAft>
                  <a:spcPts val="600"/>
                </a:spcAft>
                <a:buFont typeface="Arial" panose="020B0604020202020204" pitchFamily="34" charset="0"/>
                <a:buChar char="•"/>
              </a:pPr>
              <a:r>
                <a:rPr lang="en-GB" sz="1350" dirty="0"/>
                <a:t>NAC in early stage, even in non-paracetamol cases</a:t>
              </a:r>
            </a:p>
          </p:txBody>
        </p:sp>
        <p:sp>
          <p:nvSpPr>
            <p:cNvPr id="22" name="TextBox 21">
              <a:extLst>
                <a:ext uri="{FF2B5EF4-FFF2-40B4-BE49-F238E27FC236}">
                  <a16:creationId xmlns:a16="http://schemas.microsoft.com/office/drawing/2014/main" xmlns="" id="{42BA666F-3AC5-46FF-9B82-C9F204C872E9}"/>
                </a:ext>
              </a:extLst>
            </p:cNvPr>
            <p:cNvSpPr txBox="1"/>
            <p:nvPr/>
          </p:nvSpPr>
          <p:spPr>
            <a:xfrm>
              <a:off x="2366751" y="2048806"/>
              <a:ext cx="2160000" cy="2556000"/>
            </a:xfrm>
            <a:prstGeom prst="rect">
              <a:avLst/>
            </a:prstGeom>
            <a:solidFill>
              <a:schemeClr val="accent3">
                <a:lumMod val="20000"/>
                <a:lumOff val="80000"/>
              </a:schemeClr>
            </a:solidFill>
            <a:ln w="3175">
              <a:solidFill>
                <a:srgbClr val="1D498B"/>
              </a:solidFill>
            </a:ln>
          </p:spPr>
          <p:txBody>
            <a:bodyPr wrap="square" rtlCol="0">
              <a:spAutoFit/>
            </a:bodyPr>
            <a:lstStyle/>
            <a:p>
              <a:pPr>
                <a:spcAft>
                  <a:spcPts val="600"/>
                </a:spcAft>
              </a:pPr>
              <a:r>
                <a:rPr lang="en-GB" sz="1350" b="1" dirty="0"/>
                <a:t>Routine monitoring</a:t>
              </a:r>
            </a:p>
            <a:p>
              <a:pPr marL="180975" indent="-180975">
                <a:spcAft>
                  <a:spcPts val="600"/>
                </a:spcAft>
                <a:buFont typeface="Arial" panose="020B0604020202020204" pitchFamily="34" charset="0"/>
                <a:buChar char="•"/>
              </a:pPr>
              <a:r>
                <a:rPr lang="en-GB" sz="1350" dirty="0"/>
                <a:t>Oxygen saturation, blood pressure, heart rate, respiratory rate, hourly urine output</a:t>
              </a:r>
            </a:p>
            <a:p>
              <a:pPr marL="180975" indent="-180975">
                <a:spcAft>
                  <a:spcPts val="600"/>
                </a:spcAft>
                <a:buFont typeface="Arial" panose="020B0604020202020204" pitchFamily="34" charset="0"/>
                <a:buChar char="•"/>
              </a:pPr>
              <a:r>
                <a:rPr lang="en-GB" sz="1350" dirty="0"/>
                <a:t>Clinical neurological status</a:t>
              </a:r>
            </a:p>
          </p:txBody>
        </p:sp>
        <p:sp>
          <p:nvSpPr>
            <p:cNvPr id="25" name="TextBox 24">
              <a:extLst>
                <a:ext uri="{FF2B5EF4-FFF2-40B4-BE49-F238E27FC236}">
                  <a16:creationId xmlns:a16="http://schemas.microsoft.com/office/drawing/2014/main" xmlns="" id="{20E0C899-2776-4302-9FB3-A067940C08D8}"/>
                </a:ext>
              </a:extLst>
            </p:cNvPr>
            <p:cNvSpPr txBox="1"/>
            <p:nvPr/>
          </p:nvSpPr>
          <p:spPr>
            <a:xfrm>
              <a:off x="154352" y="2048806"/>
              <a:ext cx="2160000" cy="2556000"/>
            </a:xfrm>
            <a:prstGeom prst="rect">
              <a:avLst/>
            </a:prstGeom>
            <a:solidFill>
              <a:schemeClr val="accent1">
                <a:lumMod val="20000"/>
                <a:lumOff val="80000"/>
              </a:schemeClr>
            </a:solidFill>
            <a:ln w="3175">
              <a:solidFill>
                <a:srgbClr val="1D498B"/>
              </a:solidFill>
            </a:ln>
          </p:spPr>
          <p:txBody>
            <a:bodyPr wrap="square" rtlCol="0">
              <a:spAutoFit/>
            </a:bodyPr>
            <a:lstStyle/>
            <a:p>
              <a:pPr lvl="0">
                <a:spcAft>
                  <a:spcPts val="600"/>
                </a:spcAft>
                <a:defRPr/>
              </a:pPr>
              <a:r>
                <a:rPr lang="en-GB" sz="1350" b="1" dirty="0">
                  <a:solidFill>
                    <a:prstClr val="black"/>
                  </a:solidFill>
                </a:rPr>
                <a:t>Diagnostic tests</a:t>
              </a:r>
            </a:p>
            <a:p>
              <a:pPr marL="180975" lvl="0" indent="-180975">
                <a:spcAft>
                  <a:spcPts val="600"/>
                </a:spcAft>
                <a:buFont typeface="Arial" panose="020B0604020202020204" pitchFamily="34" charset="0"/>
                <a:buChar char="•"/>
                <a:defRPr/>
              </a:pPr>
              <a:r>
                <a:rPr lang="en-GB" sz="1350" dirty="0">
                  <a:solidFill>
                    <a:prstClr val="black"/>
                  </a:solidFill>
                </a:rPr>
                <a:t>Cultures (respiratory, blood, urine)</a:t>
              </a:r>
            </a:p>
            <a:p>
              <a:pPr marL="180975" lvl="0" indent="-180975">
                <a:spcAft>
                  <a:spcPts val="600"/>
                </a:spcAft>
                <a:buFont typeface="Arial" panose="020B0604020202020204" pitchFamily="34" charset="0"/>
                <a:buChar char="•"/>
                <a:defRPr/>
              </a:pPr>
              <a:r>
                <a:rPr lang="en-GB" sz="1350" dirty="0">
                  <a:solidFill>
                    <a:prstClr val="black"/>
                  </a:solidFill>
                </a:rPr>
                <a:t>Chest X-ray/ECG/liver echography: axial imaging of the abdomen and chest may also be required</a:t>
              </a:r>
            </a:p>
            <a:p>
              <a:pPr marL="180975" lvl="0" indent="-180975">
                <a:spcAft>
                  <a:spcPts val="600"/>
                </a:spcAft>
                <a:buFont typeface="Arial" panose="020B0604020202020204" pitchFamily="34" charset="0"/>
                <a:buChar char="•"/>
                <a:defRPr/>
              </a:pPr>
              <a:r>
                <a:rPr lang="en-GB" sz="1350" dirty="0">
                  <a:solidFill>
                    <a:prstClr val="black"/>
                  </a:solidFill>
                </a:rPr>
                <a:t>ECG</a:t>
              </a:r>
            </a:p>
          </p:txBody>
        </p:sp>
      </p:grpSp>
      <p:sp>
        <p:nvSpPr>
          <p:cNvPr id="4" name="TextBox 3"/>
          <p:cNvSpPr txBox="1"/>
          <p:nvPr/>
        </p:nvSpPr>
        <p:spPr>
          <a:xfrm>
            <a:off x="154353" y="4601312"/>
            <a:ext cx="8797196" cy="1815882"/>
          </a:xfrm>
          <a:prstGeom prst="rect">
            <a:avLst/>
          </a:prstGeom>
          <a:noFill/>
          <a:ln>
            <a:noFill/>
          </a:ln>
        </p:spPr>
        <p:txBody>
          <a:bodyPr wrap="square" rtlCol="0">
            <a:spAutoFit/>
          </a:bodyPr>
          <a:lstStyle/>
          <a:p>
            <a:r>
              <a:rPr lang="en-GB" sz="1400" b="1" dirty="0"/>
              <a:t>In case of HE</a:t>
            </a:r>
          </a:p>
          <a:p>
            <a:pPr marL="285750" indent="-285750">
              <a:buFont typeface="Arial" panose="020B0604020202020204" pitchFamily="34" charset="0"/>
              <a:buChar char="•"/>
            </a:pPr>
            <a:r>
              <a:rPr lang="en-GB" sz="1400" dirty="0"/>
              <a:t>Transfer to an appropriate level of care (ideally critical care) at the first symptoms of mental alterations</a:t>
            </a:r>
          </a:p>
          <a:p>
            <a:pPr marL="285750" indent="-285750">
              <a:buFont typeface="Arial" panose="020B0604020202020204" pitchFamily="34" charset="0"/>
              <a:buChar char="•"/>
            </a:pPr>
            <a:r>
              <a:rPr lang="en-GB" sz="1400" dirty="0"/>
              <a:t>Quiet surrounding, head of bed &gt;30°C, head in neutral position and intubate, ventilate, and sedate if progression to &gt;3 coma</a:t>
            </a:r>
          </a:p>
          <a:p>
            <a:pPr marL="285750" indent="-285750">
              <a:buFont typeface="Arial" panose="020B0604020202020204" pitchFamily="34" charset="0"/>
              <a:buChar char="•"/>
            </a:pPr>
            <a:r>
              <a:rPr lang="en-GB" sz="1400" dirty="0"/>
              <a:t>Low threshold for empirical start of antibiotics if haemodynamic deterioration and/or increasing encephalopathy with inflammatory phenotype</a:t>
            </a:r>
          </a:p>
          <a:p>
            <a:pPr marL="285750" indent="-285750">
              <a:buFont typeface="Arial" panose="020B0604020202020204" pitchFamily="34" charset="0"/>
              <a:buChar char="•"/>
            </a:pPr>
            <a:r>
              <a:rPr lang="en-GB" sz="1400" dirty="0"/>
              <a:t>In case of evolving HE, intubation and sedation prior to the transfer</a:t>
            </a:r>
          </a:p>
          <a:p>
            <a:pPr marL="285750" indent="-285750">
              <a:buFont typeface="Arial" panose="020B0604020202020204" pitchFamily="34" charset="0"/>
              <a:buChar char="•"/>
            </a:pPr>
            <a:r>
              <a:rPr lang="en-GB" sz="1400" dirty="0"/>
              <a:t>Ensure volume replete and normalize biochemical variables (Na, Mg, PO</a:t>
            </a:r>
            <a:r>
              <a:rPr lang="en-GB" sz="1400" baseline="-25000" dirty="0"/>
              <a:t>4</a:t>
            </a:r>
            <a:r>
              <a:rPr lang="en-GB" sz="1400" dirty="0"/>
              <a:t>, K)</a:t>
            </a:r>
            <a:endParaRPr lang="en-GB" sz="1600" dirty="0"/>
          </a:p>
        </p:txBody>
      </p:sp>
    </p:spTree>
    <p:extLst>
      <p:ext uri="{BB962C8B-B14F-4D97-AF65-F5344CB8AC3E}">
        <p14:creationId xmlns:p14="http://schemas.microsoft.com/office/powerpoint/2010/main" val="328237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xmlns=""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xmlns="" id="{8C877299-B22B-4785-9216-D9715B67DD71}"/>
              </a:ext>
            </a:extLst>
          </p:cNvPr>
          <p:cNvSpPr>
            <a:spLocks noGrp="1"/>
          </p:cNvSpPr>
          <p:nvPr>
            <p:ph sz="half" idx="1"/>
          </p:nvPr>
        </p:nvSpPr>
        <p:spPr/>
        <p:txBody>
          <a:bodyPr>
            <a:normAutofit/>
          </a:bodyPr>
          <a:lstStyle/>
          <a:p>
            <a:r>
              <a:rPr lang="en-GB" b="1" dirty="0"/>
              <a:t>Immediate measures</a:t>
            </a:r>
          </a:p>
          <a:p>
            <a:pPr lvl="1"/>
            <a:r>
              <a:rPr lang="en-GB" dirty="0"/>
              <a:t>Assess suitability for liver transplant and initiate early discussions with transplant unit</a:t>
            </a:r>
          </a:p>
          <a:p>
            <a:pPr lvl="2"/>
            <a:r>
              <a:rPr lang="en-GB" dirty="0"/>
              <a:t>Even if not immediately relevant</a:t>
            </a:r>
          </a:p>
        </p:txBody>
      </p:sp>
      <p:sp>
        <p:nvSpPr>
          <p:cNvPr id="6" name="TextBox 5"/>
          <p:cNvSpPr txBox="1"/>
          <p:nvPr/>
        </p:nvSpPr>
        <p:spPr>
          <a:xfrm>
            <a:off x="1093723" y="2658398"/>
            <a:ext cx="6574621" cy="338554"/>
          </a:xfrm>
          <a:prstGeom prst="rect">
            <a:avLst/>
          </a:prstGeom>
          <a:noFill/>
        </p:spPr>
        <p:txBody>
          <a:bodyPr wrap="none" rtlCol="0">
            <a:spAutoFit/>
          </a:bodyPr>
          <a:lstStyle/>
          <a:p>
            <a:pPr algn="ctr"/>
            <a:r>
              <a:rPr lang="en-GB" sz="1600" b="1" dirty="0"/>
              <a:t>Suggested criteria for referral of cases of ALF to specialist units</a:t>
            </a:r>
          </a:p>
        </p:txBody>
      </p:sp>
      <p:pic>
        <p:nvPicPr>
          <p:cNvPr id="8" name="Picture 7">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0" name="Table 9">
            <a:extLst>
              <a:ext uri="{FF2B5EF4-FFF2-40B4-BE49-F238E27FC236}">
                <a16:creationId xmlns:a16="http://schemas.microsoft.com/office/drawing/2014/main" xmlns="" id="{E279E9FB-9935-48E9-8A6A-5E47B68F22C2}"/>
              </a:ext>
            </a:extLst>
          </p:cNvPr>
          <p:cNvGraphicFramePr>
            <a:graphicFrameLocks noGrp="1"/>
          </p:cNvGraphicFramePr>
          <p:nvPr>
            <p:extLst>
              <p:ext uri="{D42A27DB-BD31-4B8C-83A1-F6EECF244321}">
                <p14:modId xmlns:p14="http://schemas.microsoft.com/office/powerpoint/2010/main" val="1296744760"/>
              </p:ext>
            </p:extLst>
          </p:nvPr>
        </p:nvGraphicFramePr>
        <p:xfrm>
          <a:off x="326013" y="3068960"/>
          <a:ext cx="8500101" cy="2813871"/>
        </p:xfrm>
        <a:graphic>
          <a:graphicData uri="http://schemas.openxmlformats.org/drawingml/2006/table">
            <a:tbl>
              <a:tblPr firstRow="1" bandRow="1"/>
              <a:tblGrid>
                <a:gridCol w="4245987">
                  <a:extLst>
                    <a:ext uri="{9D8B030D-6E8A-4147-A177-3AD203B41FA5}">
                      <a16:colId xmlns:a16="http://schemas.microsoft.com/office/drawing/2014/main" xmlns="" val="20001"/>
                    </a:ext>
                  </a:extLst>
                </a:gridCol>
                <a:gridCol w="4254114">
                  <a:extLst>
                    <a:ext uri="{9D8B030D-6E8A-4147-A177-3AD203B41FA5}">
                      <a16:colId xmlns:a16="http://schemas.microsoft.com/office/drawing/2014/main" xmlns="" val="1547205102"/>
                    </a:ext>
                  </a:extLst>
                </a:gridCol>
              </a:tblGrid>
              <a:tr h="137583">
                <a:tc>
                  <a:txBody>
                    <a:bodyPr/>
                    <a:lstStyle/>
                    <a:p>
                      <a:r>
                        <a:rPr lang="en-GB" sz="1400" b="1" dirty="0">
                          <a:solidFill>
                            <a:schemeClr val="bg1"/>
                          </a:solidFill>
                        </a:rPr>
                        <a:t>Paracetamol and </a:t>
                      </a:r>
                      <a:r>
                        <a:rPr lang="en-GB" sz="1400" b="1" dirty="0" err="1">
                          <a:solidFill>
                            <a:schemeClr val="bg1"/>
                          </a:solidFill>
                        </a:rPr>
                        <a:t>hyperacute</a:t>
                      </a:r>
                      <a:r>
                        <a:rPr lang="en-GB" sz="1400" b="1" dirty="0">
                          <a:solidFill>
                            <a:schemeClr val="bg1"/>
                          </a:solidFill>
                        </a:rPr>
                        <a:t> aetiologies</a:t>
                      </a:r>
                    </a:p>
                  </a:txBody>
                  <a:tcPr>
                    <a:lnL w="635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400" b="1" dirty="0">
                          <a:solidFill>
                            <a:schemeClr val="bg1"/>
                          </a:solidFill>
                        </a:rPr>
                        <a:t>Non-paracetamol</a:t>
                      </a:r>
                    </a:p>
                  </a:txBody>
                  <a:tcP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420843">
                <a:tc>
                  <a:txBody>
                    <a:bodyPr/>
                    <a:lstStyle/>
                    <a:p>
                      <a:r>
                        <a:rPr lang="en-GB" sz="1400" dirty="0"/>
                        <a:t>Arterial pH &lt;7.30 or HCO</a:t>
                      </a:r>
                      <a:r>
                        <a:rPr lang="en-GB" sz="1400" baseline="-25000" dirty="0"/>
                        <a:t>3</a:t>
                      </a:r>
                      <a:r>
                        <a:rPr lang="en-GB" sz="1400" dirty="0"/>
                        <a:t> &lt;18</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pH &lt;7.30 or HCO</a:t>
                      </a:r>
                      <a:r>
                        <a:rPr lang="en-GB" sz="1400" baseline="-25000" dirty="0"/>
                        <a:t>3</a:t>
                      </a:r>
                      <a:r>
                        <a:rPr lang="en-GB" sz="1400" dirty="0"/>
                        <a:t> &lt;18</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968240305"/>
                  </a:ext>
                </a:extLst>
              </a:tr>
              <a:tr h="420843">
                <a:tc>
                  <a:txBody>
                    <a:bodyPr/>
                    <a:lstStyle/>
                    <a:p>
                      <a:r>
                        <a:rPr lang="en-GB" sz="1400" dirty="0"/>
                        <a:t>INR &gt;3.0 day 2 or &gt;4.0 thereafter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INR &gt;1.8</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657772965"/>
                  </a:ext>
                </a:extLst>
              </a:tr>
              <a:tr h="420843">
                <a:tc>
                  <a:txBody>
                    <a:bodyPr/>
                    <a:lstStyle/>
                    <a:p>
                      <a:r>
                        <a:rPr lang="en-GB" sz="1400" dirty="0"/>
                        <a:t>Oliguria and/or elevated creatinine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Oliguria/renal failure or Na &lt;130 </a:t>
                      </a:r>
                      <a:r>
                        <a:rPr lang="en-GB" sz="1400" dirty="0" err="1"/>
                        <a:t>mmol</a:t>
                      </a:r>
                      <a:r>
                        <a:rPr lang="en-GB" sz="1400" dirty="0"/>
                        <a:t>/l</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558253718"/>
                  </a:ext>
                </a:extLst>
              </a:tr>
              <a:tr h="420843">
                <a:tc>
                  <a:txBody>
                    <a:bodyPr/>
                    <a:lstStyle/>
                    <a:p>
                      <a:r>
                        <a:rPr lang="en-GB" sz="1400" dirty="0"/>
                        <a:t>Altered level of consciousness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Encephalopathy, hypoglycaemia or </a:t>
                      </a:r>
                      <a:br>
                        <a:rPr lang="en-GB" sz="1400" dirty="0"/>
                      </a:br>
                      <a:r>
                        <a:rPr lang="en-GB" sz="1400" dirty="0"/>
                        <a:t>metabolic acidosis</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707524894"/>
                  </a:ext>
                </a:extLst>
              </a:tr>
              <a:tr h="420843">
                <a:tc>
                  <a:txBody>
                    <a:bodyPr/>
                    <a:lstStyle/>
                    <a:p>
                      <a:r>
                        <a:rPr lang="en-GB" sz="1400" dirty="0"/>
                        <a:t>Hypoglycaemia</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Bilirubin &gt;300 </a:t>
                      </a:r>
                      <a:r>
                        <a:rPr lang="el-GR" sz="1400" dirty="0"/>
                        <a:t>μ</a:t>
                      </a:r>
                      <a:r>
                        <a:rPr lang="en-GB" sz="1400" dirty="0" err="1"/>
                        <a:t>mol</a:t>
                      </a:r>
                      <a:r>
                        <a:rPr lang="en-GB" sz="1400" dirty="0"/>
                        <a:t>/l (17.6 mg/dl)</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873281576"/>
                  </a:ext>
                </a:extLst>
              </a:tr>
              <a:tr h="307539">
                <a:tc>
                  <a:txBody>
                    <a:bodyPr/>
                    <a:lstStyle/>
                    <a:p>
                      <a:r>
                        <a:rPr lang="en-GB" sz="1400" dirty="0"/>
                        <a:t>Elevated lactate unresponsive to fluid resuscitation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Shrinking liver size</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7709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xmlns=""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xmlns="" id="{8C877299-B22B-4785-9216-D9715B67DD71}"/>
              </a:ext>
            </a:extLst>
          </p:cNvPr>
          <p:cNvSpPr>
            <a:spLocks noGrp="1"/>
          </p:cNvSpPr>
          <p:nvPr>
            <p:ph sz="half" idx="1"/>
          </p:nvPr>
        </p:nvSpPr>
        <p:spPr/>
        <p:txBody>
          <a:bodyPr>
            <a:normAutofit/>
          </a:bodyPr>
          <a:lstStyle/>
          <a:p>
            <a:r>
              <a:rPr lang="en-GB" b="1" dirty="0"/>
              <a:t>Immediate measures</a:t>
            </a:r>
          </a:p>
          <a:p>
            <a:pPr lvl="1"/>
            <a:r>
              <a:rPr lang="en-GB" dirty="0"/>
              <a:t>Transfer to a specialized unit early</a:t>
            </a:r>
          </a:p>
          <a:p>
            <a:pPr lvl="2"/>
            <a:r>
              <a:rPr lang="en-GB" dirty="0"/>
              <a:t>Evolution of ALF is highly unpredictable</a:t>
            </a:r>
          </a:p>
          <a:p>
            <a:pPr lvl="2"/>
            <a:r>
              <a:rPr lang="en-GB" dirty="0"/>
              <a:t>Experience of specialized units is required to improve patient outcomes </a:t>
            </a:r>
          </a:p>
        </p:txBody>
      </p:sp>
      <p:pic>
        <p:nvPicPr>
          <p:cNvPr id="12" name="Picture 11">
            <a:hlinkClick r:id="rId2"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9" name="Table 18">
            <a:extLst>
              <a:ext uri="{FF2B5EF4-FFF2-40B4-BE49-F238E27FC236}">
                <a16:creationId xmlns:a16="http://schemas.microsoft.com/office/drawing/2014/main" xmlns="" id="{CE64CE2E-FB50-4B50-971C-3FD503F3429E}"/>
              </a:ext>
            </a:extLst>
          </p:cNvPr>
          <p:cNvGraphicFramePr>
            <a:graphicFrameLocks noGrp="1"/>
          </p:cNvGraphicFramePr>
          <p:nvPr>
            <p:extLst>
              <p:ext uri="{D42A27DB-BD31-4B8C-83A1-F6EECF244321}">
                <p14:modId xmlns:p14="http://schemas.microsoft.com/office/powerpoint/2010/main" val="2002214347"/>
              </p:ext>
            </p:extLst>
          </p:nvPr>
        </p:nvGraphicFramePr>
        <p:xfrm>
          <a:off x="755576" y="2838803"/>
          <a:ext cx="7308774" cy="301752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Diagnosis of ALF should be always considered with respect to the </a:t>
                      </a:r>
                      <a:r>
                        <a:rPr lang="en-GB" sz="1400" b="1" dirty="0">
                          <a:solidFill>
                            <a:srgbClr val="1D498B"/>
                          </a:solidFill>
                          <a:latin typeface="Arial" panose="020B0604020202020204" pitchFamily="34" charset="0"/>
                          <a:cs typeface="Arial" panose="020B0604020202020204" pitchFamily="34" charset="0"/>
                        </a:rPr>
                        <a:t>full clinical picture</a:t>
                      </a:r>
                      <a:r>
                        <a:rPr lang="en-GB" sz="1400" dirty="0">
                          <a:latin typeface="Arial" panose="020B0604020202020204" pitchFamily="34" charset="0"/>
                          <a:cs typeface="Arial" panose="020B0604020202020204" pitchFamily="34" charset="0"/>
                        </a:rPr>
                        <a:t>; appropriate investigations and discussion with a tertiary centre should be undertaken. This is especially important in cases of subacute clinical course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14761">
                <a:tc>
                  <a:txBody>
                    <a:bodyPr/>
                    <a:lstStyle/>
                    <a:p>
                      <a:pPr algn="l"/>
                      <a:r>
                        <a:rPr lang="en-GB" sz="1400" b="0" dirty="0">
                          <a:solidFill>
                            <a:schemeClr val="tx1"/>
                          </a:solidFill>
                          <a:latin typeface="Arial" panose="020B0604020202020204" pitchFamily="34" charset="0"/>
                          <a:cs typeface="Arial" panose="020B0604020202020204" pitchFamily="34" charset="0"/>
                        </a:rPr>
                        <a:t>Frequent senior clinical review (twice daily minimum) and assessment of physiological parameters, blood results and metabolic status should be carried out</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r h="214761">
                <a:tc>
                  <a:txBody>
                    <a:bodyPr/>
                    <a:lstStyle/>
                    <a:p>
                      <a:pPr algn="l"/>
                      <a:r>
                        <a:rPr lang="en-GB" sz="1400" dirty="0">
                          <a:latin typeface="Arial" panose="020B0604020202020204" pitchFamily="34" charset="0"/>
                          <a:cs typeface="Arial" panose="020B0604020202020204" pitchFamily="34" charset="0"/>
                        </a:rPr>
                        <a:t>Hourly urine output should be assessed as a marker of renal function, alongside creatinine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3778390483"/>
                  </a:ext>
                </a:extLst>
              </a:tr>
              <a:tr h="298209">
                <a:tc>
                  <a:txBody>
                    <a:bodyPr/>
                    <a:lstStyle/>
                    <a:p>
                      <a:pPr algn="l"/>
                      <a:r>
                        <a:rPr lang="en-GB" sz="1400" dirty="0">
                          <a:latin typeface="Arial" panose="020B0604020202020204" pitchFamily="34" charset="0"/>
                          <a:cs typeface="Arial" panose="020B0604020202020204" pitchFamily="34" charset="0"/>
                        </a:rPr>
                        <a:t>Clinical deterioration with extrahepatic organ involvement should result in transfer to critical care and tertiary centre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05890023"/>
                  </a:ext>
                </a:extLst>
              </a:tr>
            </a:tbl>
          </a:graphicData>
        </a:graphic>
      </p:graphicFrame>
      <p:grpSp>
        <p:nvGrpSpPr>
          <p:cNvPr id="20" name="Group 19">
            <a:extLst>
              <a:ext uri="{FF2B5EF4-FFF2-40B4-BE49-F238E27FC236}">
                <a16:creationId xmlns:a16="http://schemas.microsoft.com/office/drawing/2014/main" xmlns="" id="{82C70BB5-8A06-4A76-BEC1-ACFB53AB4B23}"/>
              </a:ext>
            </a:extLst>
          </p:cNvPr>
          <p:cNvGrpSpPr/>
          <p:nvPr/>
        </p:nvGrpSpPr>
        <p:grpSpPr>
          <a:xfrm>
            <a:off x="4247927" y="2847813"/>
            <a:ext cx="3693418" cy="276999"/>
            <a:chOff x="4262958" y="3212976"/>
            <a:chExt cx="3693418" cy="276999"/>
          </a:xfrm>
        </p:grpSpPr>
        <p:sp>
          <p:nvSpPr>
            <p:cNvPr id="21" name="Rectangle 20">
              <a:extLst>
                <a:ext uri="{FF2B5EF4-FFF2-40B4-BE49-F238E27FC236}">
                  <a16:creationId xmlns:a16="http://schemas.microsoft.com/office/drawing/2014/main" xmlns="" id="{2871F6DC-7787-4320-9AA3-D62EE967A9B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Rectangle 21">
              <a:extLst>
                <a:ext uri="{FF2B5EF4-FFF2-40B4-BE49-F238E27FC236}">
                  <a16:creationId xmlns:a16="http://schemas.microsoft.com/office/drawing/2014/main" xmlns="" id="{968FBFB5-1CAC-4A78-8A59-3410842F410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xmlns="" id="{ED402FE5-98B8-47D5-9B8C-9B51C841D11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4" name="TextBox 23">
              <a:extLst>
                <a:ext uri="{FF2B5EF4-FFF2-40B4-BE49-F238E27FC236}">
                  <a16:creationId xmlns:a16="http://schemas.microsoft.com/office/drawing/2014/main" xmlns="" id="{30263255-80ED-4C0D-9A21-2A94DD00282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82428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5079" y="-1274212"/>
            <a:ext cx="8508124" cy="923330"/>
          </a:xfrm>
          <a:prstGeom prst="rect">
            <a:avLst/>
          </a:prstGeom>
        </p:spPr>
        <p:txBody>
          <a:bodyPr wrap="square">
            <a:spAutoFit/>
          </a:bodyPr>
          <a:lstStyle/>
          <a:p>
            <a:pPr marL="357188" lvl="0" indent="-357188">
              <a:lnSpc>
                <a:spcPct val="150000"/>
              </a:lnSpc>
            </a:pPr>
            <a:endParaRPr lang="en-US" dirty="0">
              <a:solidFill>
                <a:srgbClr val="000000"/>
              </a:solidFill>
              <a:latin typeface="+mj-lt"/>
            </a:endParaRPr>
          </a:p>
          <a:p>
            <a:pPr marL="342900" lvl="0" indent="-342900">
              <a:lnSpc>
                <a:spcPct val="150000"/>
              </a:lnSpc>
              <a:buFont typeface="Arial" panose="020B0604020202020204" pitchFamily="34" charset="0"/>
              <a:buChar char="•"/>
            </a:pPr>
            <a:endParaRPr lang="it-IT" dirty="0">
              <a:solidFill>
                <a:srgbClr val="000000"/>
              </a:solidFill>
              <a:latin typeface="+mj-lt"/>
            </a:endParaRPr>
          </a:p>
        </p:txBody>
      </p:sp>
      <p:sp>
        <p:nvSpPr>
          <p:cNvPr id="4" name="Title 3">
            <a:extLst>
              <a:ext uri="{FF2B5EF4-FFF2-40B4-BE49-F238E27FC236}">
                <a16:creationId xmlns:a16="http://schemas.microsoft.com/office/drawing/2014/main" xmlns="" id="{945F7DC3-65DB-47AC-B901-69EDFF410167}"/>
              </a:ext>
            </a:extLst>
          </p:cNvPr>
          <p:cNvSpPr>
            <a:spLocks noGrp="1"/>
          </p:cNvSpPr>
          <p:nvPr>
            <p:ph type="title"/>
          </p:nvPr>
        </p:nvSpPr>
        <p:spPr/>
        <p:txBody>
          <a:bodyPr/>
          <a:lstStyle/>
          <a:p>
            <a:r>
              <a:rPr lang="en-GB" dirty="0"/>
              <a:t>About these slides</a:t>
            </a:r>
          </a:p>
        </p:txBody>
      </p:sp>
      <p:sp>
        <p:nvSpPr>
          <p:cNvPr id="6" name="Text Placeholder 5"/>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xmlns="" id="{0ADCC989-9C8D-4EFB-AD00-1D9B00CDE730}"/>
              </a:ext>
            </a:extLst>
          </p:cNvPr>
          <p:cNvSpPr>
            <a:spLocks noGrp="1"/>
          </p:cNvSpPr>
          <p:nvPr>
            <p:ph idx="1"/>
          </p:nvPr>
        </p:nvSpPr>
        <p:spPr>
          <a:xfrm>
            <a:off x="319314" y="1340768"/>
            <a:ext cx="8506800" cy="4896544"/>
          </a:xfrm>
        </p:spPr>
        <p:txBody>
          <a:bodyPr>
            <a:normAutofit/>
          </a:bodyPr>
          <a:lstStyle/>
          <a:p>
            <a:pPr lvl="0"/>
            <a:r>
              <a:rPr lang="it-IT" dirty="0"/>
              <a:t>These slides give a comprehensive overview of the EASL clinical practice guidelines on the management of acute (fulminant) liver failure</a:t>
            </a:r>
          </a:p>
          <a:p>
            <a:pPr lvl="0"/>
            <a:endParaRPr lang="it-IT" dirty="0"/>
          </a:p>
          <a:p>
            <a:pPr lvl="0"/>
            <a:r>
              <a:rPr lang="it-IT" dirty="0"/>
              <a:t>The guidelines were published in full in the May 2017 issue of the Journal of Hepatology</a:t>
            </a:r>
          </a:p>
          <a:p>
            <a:pPr lvl="1"/>
            <a:r>
              <a:rPr lang="it-IT" dirty="0"/>
              <a:t>The full publication can be downloaded from the </a:t>
            </a:r>
            <a:r>
              <a:rPr lang="it-IT" dirty="0">
                <a:hlinkClick r:id="rId3"/>
              </a:rPr>
              <a:t>Clinical Practice Guidelines</a:t>
            </a:r>
            <a:r>
              <a:rPr lang="it-IT" dirty="0"/>
              <a:t> section of the EASL website</a:t>
            </a:r>
          </a:p>
          <a:p>
            <a:pPr lvl="1"/>
            <a:r>
              <a:rPr lang="en-US" dirty="0"/>
              <a:t>Please cite the published article as: European Association for the Study of the Liver. EASL 2017 Clinical Practice Guidelines on the management of acute (fulminant) liver failure. J </a:t>
            </a:r>
            <a:r>
              <a:rPr lang="en-US" dirty="0" err="1"/>
              <a:t>Hepatol</a:t>
            </a:r>
            <a:r>
              <a:rPr lang="en-US" dirty="0"/>
              <a:t> 2017;66:1047–81</a:t>
            </a:r>
          </a:p>
          <a:p>
            <a:endParaRPr lang="en-US"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3344946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FA5CBE-1BFA-4660-9393-F788A402FF68}"/>
              </a:ext>
            </a:extLst>
          </p:cNvPr>
          <p:cNvSpPr>
            <a:spLocks noGrp="1"/>
          </p:cNvSpPr>
          <p:nvPr>
            <p:ph type="title"/>
          </p:nvPr>
        </p:nvSpPr>
        <p:spPr/>
        <p:txBody>
          <a:bodyPr/>
          <a:lstStyle/>
          <a:p>
            <a:r>
              <a:rPr lang="en-GB" dirty="0"/>
              <a:t>Organ-specific management</a:t>
            </a:r>
          </a:p>
        </p:txBody>
      </p:sp>
      <p:sp>
        <p:nvSpPr>
          <p:cNvPr id="5" name="Text Placeholder 4">
            <a:extLst>
              <a:ext uri="{FF2B5EF4-FFF2-40B4-BE49-F238E27FC236}">
                <a16:creationId xmlns:a16="http://schemas.microsoft.com/office/drawing/2014/main" xmlns="" id="{8A85C19D-B96C-4D81-9C46-D3CD2FF51BAC}"/>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7" name="TextBox 6"/>
          <p:cNvSpPr txBox="1"/>
          <p:nvPr/>
        </p:nvSpPr>
        <p:spPr>
          <a:xfrm>
            <a:off x="2452477" y="1268760"/>
            <a:ext cx="4239046" cy="338554"/>
          </a:xfrm>
          <a:prstGeom prst="rect">
            <a:avLst/>
          </a:prstGeom>
          <a:noFill/>
        </p:spPr>
        <p:txBody>
          <a:bodyPr wrap="none" rtlCol="0">
            <a:spAutoFit/>
          </a:bodyPr>
          <a:lstStyle/>
          <a:p>
            <a:pPr algn="ctr"/>
            <a:r>
              <a:rPr lang="en-GB" sz="1600" b="1" dirty="0"/>
              <a:t>Main organ-specific complications in ALF</a:t>
            </a:r>
          </a:p>
        </p:txBody>
      </p:sp>
      <p:pic>
        <p:nvPicPr>
          <p:cNvPr id="8" name="Picture 7">
            <a:hlinkClick r:id="rId2"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 name="TextBox 1">
            <a:extLst>
              <a:ext uri="{FF2B5EF4-FFF2-40B4-BE49-F238E27FC236}">
                <a16:creationId xmlns:a16="http://schemas.microsoft.com/office/drawing/2014/main" xmlns="" id="{2AAE664E-268F-42DB-BB27-C720AFBF8890}"/>
              </a:ext>
            </a:extLst>
          </p:cNvPr>
          <p:cNvSpPr txBox="1"/>
          <p:nvPr/>
        </p:nvSpPr>
        <p:spPr>
          <a:xfrm>
            <a:off x="276635" y="1738908"/>
            <a:ext cx="266932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Coagulation/haemostasis</a:t>
            </a:r>
          </a:p>
        </p:txBody>
      </p:sp>
      <p:sp>
        <p:nvSpPr>
          <p:cNvPr id="11" name="TextBox 10">
            <a:extLst>
              <a:ext uri="{FF2B5EF4-FFF2-40B4-BE49-F238E27FC236}">
                <a16:creationId xmlns:a16="http://schemas.microsoft.com/office/drawing/2014/main" xmlns="" id="{E388B56A-2F7C-40F4-9306-984576F49C2B}"/>
              </a:ext>
            </a:extLst>
          </p:cNvPr>
          <p:cNvSpPr txBox="1"/>
          <p:nvPr/>
        </p:nvSpPr>
        <p:spPr>
          <a:xfrm>
            <a:off x="452516" y="2314972"/>
            <a:ext cx="2317562" cy="523220"/>
          </a:xfrm>
          <a:prstGeom prst="rect">
            <a:avLst/>
          </a:prstGeom>
          <a:noFill/>
        </p:spPr>
        <p:txBody>
          <a:bodyPr wrap="none" rtlCol="0">
            <a:spAutoFit/>
          </a:bodyPr>
          <a:lstStyle/>
          <a:p>
            <a:pPr algn="ctr"/>
            <a:r>
              <a:rPr lang="en-GB" sz="1400" dirty="0"/>
              <a:t>Unbalanced haemostasis</a:t>
            </a:r>
          </a:p>
          <a:p>
            <a:pPr algn="ctr"/>
            <a:r>
              <a:rPr lang="en-GB" sz="1400" dirty="0"/>
              <a:t>Thrombocytopenia</a:t>
            </a:r>
          </a:p>
        </p:txBody>
      </p:sp>
      <p:sp>
        <p:nvSpPr>
          <p:cNvPr id="13" name="TextBox 12">
            <a:extLst>
              <a:ext uri="{FF2B5EF4-FFF2-40B4-BE49-F238E27FC236}">
                <a16:creationId xmlns:a16="http://schemas.microsoft.com/office/drawing/2014/main" xmlns="" id="{C4922402-B2FE-44AA-B1AC-77A0645A97F3}"/>
              </a:ext>
            </a:extLst>
          </p:cNvPr>
          <p:cNvSpPr txBox="1"/>
          <p:nvPr/>
        </p:nvSpPr>
        <p:spPr>
          <a:xfrm>
            <a:off x="1090959" y="3107060"/>
            <a:ext cx="1040670"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Infection</a:t>
            </a:r>
          </a:p>
        </p:txBody>
      </p:sp>
      <p:sp>
        <p:nvSpPr>
          <p:cNvPr id="16" name="TextBox 15">
            <a:extLst>
              <a:ext uri="{FF2B5EF4-FFF2-40B4-BE49-F238E27FC236}">
                <a16:creationId xmlns:a16="http://schemas.microsoft.com/office/drawing/2014/main" xmlns="" id="{361EEE7C-1238-4087-BA6F-1BF07BCEC372}"/>
              </a:ext>
            </a:extLst>
          </p:cNvPr>
          <p:cNvSpPr txBox="1"/>
          <p:nvPr/>
        </p:nvSpPr>
        <p:spPr>
          <a:xfrm>
            <a:off x="835901" y="3683124"/>
            <a:ext cx="1550797" cy="954107"/>
          </a:xfrm>
          <a:prstGeom prst="rect">
            <a:avLst/>
          </a:prstGeom>
          <a:noFill/>
        </p:spPr>
        <p:txBody>
          <a:bodyPr wrap="none" rtlCol="0">
            <a:spAutoFit/>
          </a:bodyPr>
          <a:lstStyle/>
          <a:p>
            <a:pPr algn="ctr"/>
            <a:r>
              <a:rPr lang="en-GB" sz="1400" dirty="0"/>
              <a:t>Bacterial, fungal</a:t>
            </a:r>
          </a:p>
          <a:p>
            <a:pPr algn="ctr"/>
            <a:r>
              <a:rPr lang="en-GB" sz="1400" dirty="0"/>
              <a:t>Pneumopathy</a:t>
            </a:r>
          </a:p>
          <a:p>
            <a:pPr algn="ctr"/>
            <a:r>
              <a:rPr lang="en-GB" sz="1400" dirty="0"/>
              <a:t>Septicaemia</a:t>
            </a:r>
          </a:p>
          <a:p>
            <a:pPr algn="ctr"/>
            <a:r>
              <a:rPr lang="en-GB" sz="1400" dirty="0"/>
              <a:t>Urinary infection</a:t>
            </a:r>
          </a:p>
        </p:txBody>
      </p:sp>
      <p:sp>
        <p:nvSpPr>
          <p:cNvPr id="18" name="TextBox 17">
            <a:extLst>
              <a:ext uri="{FF2B5EF4-FFF2-40B4-BE49-F238E27FC236}">
                <a16:creationId xmlns:a16="http://schemas.microsoft.com/office/drawing/2014/main" xmlns="" id="{F2E7758E-9B92-431E-B763-91215C730BA8}"/>
              </a:ext>
            </a:extLst>
          </p:cNvPr>
          <p:cNvSpPr txBox="1"/>
          <p:nvPr/>
        </p:nvSpPr>
        <p:spPr>
          <a:xfrm>
            <a:off x="761544" y="4835252"/>
            <a:ext cx="1699504"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Haemodynamic</a:t>
            </a:r>
          </a:p>
        </p:txBody>
      </p:sp>
      <p:sp>
        <p:nvSpPr>
          <p:cNvPr id="21" name="TextBox 20">
            <a:extLst>
              <a:ext uri="{FF2B5EF4-FFF2-40B4-BE49-F238E27FC236}">
                <a16:creationId xmlns:a16="http://schemas.microsoft.com/office/drawing/2014/main" xmlns="" id="{F69A52C5-57BA-4970-A250-D6F6ACEF8F71}"/>
              </a:ext>
            </a:extLst>
          </p:cNvPr>
          <p:cNvSpPr txBox="1"/>
          <p:nvPr/>
        </p:nvSpPr>
        <p:spPr>
          <a:xfrm>
            <a:off x="552383" y="5411316"/>
            <a:ext cx="2117830" cy="523220"/>
          </a:xfrm>
          <a:prstGeom prst="rect">
            <a:avLst/>
          </a:prstGeom>
          <a:noFill/>
        </p:spPr>
        <p:txBody>
          <a:bodyPr wrap="none" rtlCol="0">
            <a:spAutoFit/>
          </a:bodyPr>
          <a:lstStyle/>
          <a:p>
            <a:pPr algn="ctr"/>
            <a:r>
              <a:rPr lang="en-GB" sz="1400" dirty="0"/>
              <a:t>Hyperkinetic syndrome</a:t>
            </a:r>
          </a:p>
          <a:p>
            <a:pPr algn="ctr"/>
            <a:r>
              <a:rPr lang="en-GB" sz="1400" dirty="0"/>
              <a:t>Arrhythmia</a:t>
            </a:r>
          </a:p>
        </p:txBody>
      </p:sp>
      <p:sp>
        <p:nvSpPr>
          <p:cNvPr id="9" name="TextBox 8">
            <a:extLst>
              <a:ext uri="{FF2B5EF4-FFF2-40B4-BE49-F238E27FC236}">
                <a16:creationId xmlns:a16="http://schemas.microsoft.com/office/drawing/2014/main" xmlns="" id="{E1EB872D-C98F-4157-9A68-E9AF3AD13707}"/>
              </a:ext>
            </a:extLst>
          </p:cNvPr>
          <p:cNvSpPr txBox="1"/>
          <p:nvPr/>
        </p:nvSpPr>
        <p:spPr>
          <a:xfrm>
            <a:off x="3203061" y="1738908"/>
            <a:ext cx="3292889"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Neurological = cerebral oedema</a:t>
            </a:r>
          </a:p>
        </p:txBody>
      </p:sp>
      <p:sp>
        <p:nvSpPr>
          <p:cNvPr id="14" name="TextBox 13">
            <a:extLst>
              <a:ext uri="{FF2B5EF4-FFF2-40B4-BE49-F238E27FC236}">
                <a16:creationId xmlns:a16="http://schemas.microsoft.com/office/drawing/2014/main" xmlns="" id="{B8E93B31-41EE-4980-A006-ED600C8E09BA}"/>
              </a:ext>
            </a:extLst>
          </p:cNvPr>
          <p:cNvSpPr txBox="1"/>
          <p:nvPr/>
        </p:nvSpPr>
        <p:spPr>
          <a:xfrm>
            <a:off x="3894761" y="3107060"/>
            <a:ext cx="1909498"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Acute liver failure</a:t>
            </a:r>
          </a:p>
        </p:txBody>
      </p:sp>
      <p:sp>
        <p:nvSpPr>
          <p:cNvPr id="19" name="TextBox 18">
            <a:extLst>
              <a:ext uri="{FF2B5EF4-FFF2-40B4-BE49-F238E27FC236}">
                <a16:creationId xmlns:a16="http://schemas.microsoft.com/office/drawing/2014/main" xmlns="" id="{99B26405-58C9-42F5-86FC-2A1D5B3FD216}"/>
              </a:ext>
            </a:extLst>
          </p:cNvPr>
          <p:cNvSpPr txBox="1"/>
          <p:nvPr/>
        </p:nvSpPr>
        <p:spPr>
          <a:xfrm>
            <a:off x="4227386" y="4835252"/>
            <a:ext cx="124425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Pulmonary</a:t>
            </a:r>
          </a:p>
        </p:txBody>
      </p:sp>
      <p:sp>
        <p:nvSpPr>
          <p:cNvPr id="22" name="TextBox 21">
            <a:extLst>
              <a:ext uri="{FF2B5EF4-FFF2-40B4-BE49-F238E27FC236}">
                <a16:creationId xmlns:a16="http://schemas.microsoft.com/office/drawing/2014/main" xmlns="" id="{9B5F9CB0-D735-4898-BE2F-F0029AE0FED0}"/>
              </a:ext>
            </a:extLst>
          </p:cNvPr>
          <p:cNvSpPr txBox="1"/>
          <p:nvPr/>
        </p:nvSpPr>
        <p:spPr>
          <a:xfrm>
            <a:off x="3244725" y="5411316"/>
            <a:ext cx="3209582" cy="738664"/>
          </a:xfrm>
          <a:prstGeom prst="rect">
            <a:avLst/>
          </a:prstGeom>
          <a:noFill/>
        </p:spPr>
        <p:txBody>
          <a:bodyPr wrap="none" rtlCol="0">
            <a:spAutoFit/>
          </a:bodyPr>
          <a:lstStyle/>
          <a:p>
            <a:pPr algn="ctr"/>
            <a:r>
              <a:rPr lang="en-GB" sz="1400" dirty="0"/>
              <a:t>Pneumopathy</a:t>
            </a:r>
          </a:p>
          <a:p>
            <a:pPr algn="ctr"/>
            <a:r>
              <a:rPr lang="en-GB" sz="1400" dirty="0"/>
              <a:t>Acute respiratory distress syndrome</a:t>
            </a:r>
          </a:p>
          <a:p>
            <a:pPr algn="ctr"/>
            <a:r>
              <a:rPr lang="en-GB" sz="1400" dirty="0"/>
              <a:t>Pulmonary overload</a:t>
            </a:r>
          </a:p>
        </p:txBody>
      </p:sp>
      <p:sp>
        <p:nvSpPr>
          <p:cNvPr id="10" name="TextBox 9">
            <a:extLst>
              <a:ext uri="{FF2B5EF4-FFF2-40B4-BE49-F238E27FC236}">
                <a16:creationId xmlns:a16="http://schemas.microsoft.com/office/drawing/2014/main" xmlns="" id="{3E327CB3-53DA-451D-9989-4C1F7CED7D6D}"/>
              </a:ext>
            </a:extLst>
          </p:cNvPr>
          <p:cNvSpPr txBox="1"/>
          <p:nvPr/>
        </p:nvSpPr>
        <p:spPr>
          <a:xfrm>
            <a:off x="6934028" y="1754297"/>
            <a:ext cx="1928255" cy="307777"/>
          </a:xfrm>
          <a:prstGeom prst="rect">
            <a:avLst/>
          </a:prstGeom>
          <a:noFill/>
        </p:spPr>
        <p:txBody>
          <a:bodyPr wrap="none" rtlCol="0">
            <a:spAutoFit/>
          </a:bodyPr>
          <a:lstStyle/>
          <a:p>
            <a:pPr algn="ctr"/>
            <a:r>
              <a:rPr lang="en-GB" sz="1400" dirty="0"/>
              <a:t>Cranial hypertension</a:t>
            </a:r>
          </a:p>
        </p:txBody>
      </p:sp>
      <p:sp>
        <p:nvSpPr>
          <p:cNvPr id="12" name="TextBox 11">
            <a:extLst>
              <a:ext uri="{FF2B5EF4-FFF2-40B4-BE49-F238E27FC236}">
                <a16:creationId xmlns:a16="http://schemas.microsoft.com/office/drawing/2014/main" xmlns="" id="{D9A818A0-32B9-4046-B6BB-0D565558D418}"/>
              </a:ext>
            </a:extLst>
          </p:cNvPr>
          <p:cNvSpPr txBox="1"/>
          <p:nvPr/>
        </p:nvSpPr>
        <p:spPr>
          <a:xfrm>
            <a:off x="7317413" y="2314972"/>
            <a:ext cx="1161489" cy="307777"/>
          </a:xfrm>
          <a:prstGeom prst="rect">
            <a:avLst/>
          </a:prstGeom>
          <a:noFill/>
        </p:spPr>
        <p:txBody>
          <a:bodyPr wrap="none" rtlCol="0">
            <a:spAutoFit/>
          </a:bodyPr>
          <a:lstStyle/>
          <a:p>
            <a:pPr algn="ctr"/>
            <a:r>
              <a:rPr lang="en-GB" sz="1400" dirty="0"/>
              <a:t>Brain death</a:t>
            </a:r>
          </a:p>
        </p:txBody>
      </p:sp>
      <p:sp>
        <p:nvSpPr>
          <p:cNvPr id="15" name="TextBox 14">
            <a:extLst>
              <a:ext uri="{FF2B5EF4-FFF2-40B4-BE49-F238E27FC236}">
                <a16:creationId xmlns:a16="http://schemas.microsoft.com/office/drawing/2014/main" xmlns="" id="{968363FC-8EBB-4A78-AD60-DBCDE205F60D}"/>
              </a:ext>
            </a:extLst>
          </p:cNvPr>
          <p:cNvSpPr txBox="1"/>
          <p:nvPr/>
        </p:nvSpPr>
        <p:spPr>
          <a:xfrm>
            <a:off x="7332138" y="3107060"/>
            <a:ext cx="113204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Metabolic</a:t>
            </a:r>
          </a:p>
        </p:txBody>
      </p:sp>
      <p:sp>
        <p:nvSpPr>
          <p:cNvPr id="17" name="TextBox 16">
            <a:extLst>
              <a:ext uri="{FF2B5EF4-FFF2-40B4-BE49-F238E27FC236}">
                <a16:creationId xmlns:a16="http://schemas.microsoft.com/office/drawing/2014/main" xmlns="" id="{6A169029-9EF6-4167-9EA0-9751C0F90B08}"/>
              </a:ext>
            </a:extLst>
          </p:cNvPr>
          <p:cNvSpPr txBox="1"/>
          <p:nvPr/>
        </p:nvSpPr>
        <p:spPr>
          <a:xfrm>
            <a:off x="6985090" y="3683124"/>
            <a:ext cx="1826141" cy="954107"/>
          </a:xfrm>
          <a:prstGeom prst="rect">
            <a:avLst/>
          </a:prstGeom>
          <a:noFill/>
        </p:spPr>
        <p:txBody>
          <a:bodyPr wrap="none" rtlCol="0">
            <a:spAutoFit/>
          </a:bodyPr>
          <a:lstStyle/>
          <a:p>
            <a:pPr algn="ctr"/>
            <a:r>
              <a:rPr lang="en-GB" sz="1400" dirty="0"/>
              <a:t>Hypoglycaemia</a:t>
            </a:r>
          </a:p>
          <a:p>
            <a:pPr algn="ctr"/>
            <a:r>
              <a:rPr lang="en-GB" sz="1400" dirty="0"/>
              <a:t>Hyponatraemia</a:t>
            </a:r>
          </a:p>
          <a:p>
            <a:pPr algn="ctr"/>
            <a:r>
              <a:rPr lang="en-GB" sz="1400" dirty="0" err="1"/>
              <a:t>Hypophosphotaemia</a:t>
            </a:r>
            <a:endParaRPr lang="en-GB" sz="1400" dirty="0"/>
          </a:p>
          <a:p>
            <a:pPr algn="ctr"/>
            <a:r>
              <a:rPr lang="en-GB" sz="1400" dirty="0"/>
              <a:t>Hypokalaemia</a:t>
            </a:r>
          </a:p>
        </p:txBody>
      </p:sp>
      <p:sp>
        <p:nvSpPr>
          <p:cNvPr id="20" name="TextBox 19">
            <a:extLst>
              <a:ext uri="{FF2B5EF4-FFF2-40B4-BE49-F238E27FC236}">
                <a16:creationId xmlns:a16="http://schemas.microsoft.com/office/drawing/2014/main" xmlns="" id="{21A1DA3F-9108-4F3F-A957-690F36477FDD}"/>
              </a:ext>
            </a:extLst>
          </p:cNvPr>
          <p:cNvSpPr txBox="1"/>
          <p:nvPr/>
        </p:nvSpPr>
        <p:spPr>
          <a:xfrm>
            <a:off x="7526903" y="4835252"/>
            <a:ext cx="74251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Renal</a:t>
            </a:r>
          </a:p>
        </p:txBody>
      </p:sp>
      <p:sp>
        <p:nvSpPr>
          <p:cNvPr id="23" name="TextBox 22">
            <a:extLst>
              <a:ext uri="{FF2B5EF4-FFF2-40B4-BE49-F238E27FC236}">
                <a16:creationId xmlns:a16="http://schemas.microsoft.com/office/drawing/2014/main" xmlns="" id="{FA608FC3-B6F1-4EC4-86EF-1604F00230C6}"/>
              </a:ext>
            </a:extLst>
          </p:cNvPr>
          <p:cNvSpPr txBox="1"/>
          <p:nvPr/>
        </p:nvSpPr>
        <p:spPr>
          <a:xfrm>
            <a:off x="7364809" y="5411316"/>
            <a:ext cx="1066702" cy="523220"/>
          </a:xfrm>
          <a:prstGeom prst="rect">
            <a:avLst/>
          </a:prstGeom>
          <a:noFill/>
        </p:spPr>
        <p:txBody>
          <a:bodyPr wrap="none" rtlCol="0">
            <a:spAutoFit/>
          </a:bodyPr>
          <a:lstStyle/>
          <a:p>
            <a:pPr algn="ctr"/>
            <a:r>
              <a:rPr lang="en-GB" sz="1400" dirty="0"/>
              <a:t>Toxic</a:t>
            </a:r>
          </a:p>
          <a:p>
            <a:pPr algn="ctr"/>
            <a:r>
              <a:rPr lang="en-GB" sz="1400" dirty="0"/>
              <a:t>Functional</a:t>
            </a:r>
          </a:p>
        </p:txBody>
      </p:sp>
      <p:cxnSp>
        <p:nvCxnSpPr>
          <p:cNvPr id="27" name="Straight Arrow Connector 26">
            <a:extLst>
              <a:ext uri="{FF2B5EF4-FFF2-40B4-BE49-F238E27FC236}">
                <a16:creationId xmlns:a16="http://schemas.microsoft.com/office/drawing/2014/main" xmlns="" id="{AA9C0CC4-E5AE-4902-9CD0-E099AB554803}"/>
              </a:ext>
            </a:extLst>
          </p:cNvPr>
          <p:cNvCxnSpPr>
            <a:cxnSpLocks/>
            <a:stCxn id="2" idx="2"/>
            <a:endCxn id="11" idx="0"/>
          </p:cNvCxnSpPr>
          <p:nvPr/>
        </p:nvCxnSpPr>
        <p:spPr>
          <a:xfrm>
            <a:off x="1611296" y="2077462"/>
            <a:ext cx="1"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46882991-CA52-4A3D-A449-59C762D1F5A1}"/>
              </a:ext>
            </a:extLst>
          </p:cNvPr>
          <p:cNvCxnSpPr>
            <a:cxnSpLocks/>
            <a:stCxn id="10" idx="2"/>
            <a:endCxn id="12" idx="0"/>
          </p:cNvCxnSpPr>
          <p:nvPr/>
        </p:nvCxnSpPr>
        <p:spPr>
          <a:xfrm>
            <a:off x="7898156" y="2062074"/>
            <a:ext cx="2" cy="252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F9292414-B8E4-4546-9246-9702C4D5D9C9}"/>
              </a:ext>
            </a:extLst>
          </p:cNvPr>
          <p:cNvCxnSpPr>
            <a:cxnSpLocks/>
            <a:stCxn id="13" idx="2"/>
            <a:endCxn id="16" idx="0"/>
          </p:cNvCxnSpPr>
          <p:nvPr/>
        </p:nvCxnSpPr>
        <p:spPr>
          <a:xfrm>
            <a:off x="1611294" y="3445614"/>
            <a:ext cx="6"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701340C4-5376-47A8-B4BE-7E4AC923C59C}"/>
              </a:ext>
            </a:extLst>
          </p:cNvPr>
          <p:cNvCxnSpPr>
            <a:cxnSpLocks/>
            <a:stCxn id="15" idx="2"/>
            <a:endCxn id="17" idx="0"/>
          </p:cNvCxnSpPr>
          <p:nvPr/>
        </p:nvCxnSpPr>
        <p:spPr>
          <a:xfrm>
            <a:off x="7898159" y="3445614"/>
            <a:ext cx="2"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4C29BF13-7F3A-4CBB-8DE3-B7FE238FAEE5}"/>
              </a:ext>
            </a:extLst>
          </p:cNvPr>
          <p:cNvCxnSpPr>
            <a:cxnSpLocks/>
            <a:stCxn id="18" idx="2"/>
            <a:endCxn id="21" idx="0"/>
          </p:cNvCxnSpPr>
          <p:nvPr/>
        </p:nvCxnSpPr>
        <p:spPr>
          <a:xfrm>
            <a:off x="1611296" y="5173806"/>
            <a:ext cx="2"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DE8FB0B8-5FF5-4131-A77D-2065A16E34E3}"/>
              </a:ext>
            </a:extLst>
          </p:cNvPr>
          <p:cNvCxnSpPr>
            <a:cxnSpLocks/>
            <a:stCxn id="20" idx="2"/>
            <a:endCxn id="23" idx="0"/>
          </p:cNvCxnSpPr>
          <p:nvPr/>
        </p:nvCxnSpPr>
        <p:spPr>
          <a:xfrm>
            <a:off x="7898159" y="5173806"/>
            <a:ext cx="1"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BF7312BD-677B-4BCB-BD51-1DEA6A9E71D0}"/>
              </a:ext>
            </a:extLst>
          </p:cNvPr>
          <p:cNvCxnSpPr>
            <a:cxnSpLocks/>
            <a:stCxn id="14" idx="0"/>
            <a:endCxn id="9" idx="2"/>
          </p:cNvCxnSpPr>
          <p:nvPr/>
        </p:nvCxnSpPr>
        <p:spPr>
          <a:xfrm flipH="1" flipV="1">
            <a:off x="4849506" y="2077462"/>
            <a:ext cx="4" cy="10295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DECF0BA3-8C7C-4E25-86A5-B681A4B2EAAA}"/>
              </a:ext>
            </a:extLst>
          </p:cNvPr>
          <p:cNvCxnSpPr>
            <a:cxnSpLocks/>
            <a:stCxn id="9" idx="3"/>
            <a:endCxn id="10" idx="1"/>
          </p:cNvCxnSpPr>
          <p:nvPr/>
        </p:nvCxnSpPr>
        <p:spPr>
          <a:xfrm>
            <a:off x="6495950" y="1908185"/>
            <a:ext cx="43807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72C2D8E7-9334-4504-A7E8-A6D47A2291A6}"/>
              </a:ext>
            </a:extLst>
          </p:cNvPr>
          <p:cNvCxnSpPr>
            <a:cxnSpLocks/>
            <a:stCxn id="14" idx="1"/>
            <a:endCxn id="2" idx="3"/>
          </p:cNvCxnSpPr>
          <p:nvPr/>
        </p:nvCxnSpPr>
        <p:spPr>
          <a:xfrm flipH="1" flipV="1">
            <a:off x="2945956" y="1908185"/>
            <a:ext cx="948805" cy="13681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22C5CDA3-B8DF-41A9-A10C-E07BEB29B98C}"/>
              </a:ext>
            </a:extLst>
          </p:cNvPr>
          <p:cNvCxnSpPr>
            <a:cxnSpLocks/>
            <a:stCxn id="14" idx="1"/>
            <a:endCxn id="13" idx="3"/>
          </p:cNvCxnSpPr>
          <p:nvPr/>
        </p:nvCxnSpPr>
        <p:spPr>
          <a:xfrm flipH="1">
            <a:off x="2131629" y="3276337"/>
            <a:ext cx="17631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C2C20920-7246-4ACC-92B4-A88EF28FC72F}"/>
              </a:ext>
            </a:extLst>
          </p:cNvPr>
          <p:cNvCxnSpPr>
            <a:cxnSpLocks/>
            <a:stCxn id="14" idx="1"/>
            <a:endCxn id="18" idx="3"/>
          </p:cNvCxnSpPr>
          <p:nvPr/>
        </p:nvCxnSpPr>
        <p:spPr>
          <a:xfrm flipH="1">
            <a:off x="2461048" y="3276337"/>
            <a:ext cx="1433713" cy="1728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7988BEAB-881E-48D7-946D-C28C95F389FE}"/>
              </a:ext>
            </a:extLst>
          </p:cNvPr>
          <p:cNvCxnSpPr>
            <a:cxnSpLocks/>
            <a:stCxn id="14" idx="2"/>
            <a:endCxn id="19" idx="0"/>
          </p:cNvCxnSpPr>
          <p:nvPr/>
        </p:nvCxnSpPr>
        <p:spPr>
          <a:xfrm>
            <a:off x="4849510" y="3445614"/>
            <a:ext cx="2" cy="13896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D8A998D0-3B8F-4C4F-ACE3-451CF26B5A57}"/>
              </a:ext>
            </a:extLst>
          </p:cNvPr>
          <p:cNvCxnSpPr>
            <a:cxnSpLocks/>
            <a:stCxn id="19" idx="2"/>
            <a:endCxn id="22" idx="0"/>
          </p:cNvCxnSpPr>
          <p:nvPr/>
        </p:nvCxnSpPr>
        <p:spPr>
          <a:xfrm>
            <a:off x="4849512" y="5173806"/>
            <a:ext cx="4"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4C57977C-F84C-4BA1-9167-F0D0F319B376}"/>
              </a:ext>
            </a:extLst>
          </p:cNvPr>
          <p:cNvCxnSpPr>
            <a:cxnSpLocks/>
            <a:stCxn id="14" idx="3"/>
            <a:endCxn id="15" idx="1"/>
          </p:cNvCxnSpPr>
          <p:nvPr/>
        </p:nvCxnSpPr>
        <p:spPr>
          <a:xfrm>
            <a:off x="5804259" y="3276337"/>
            <a:ext cx="15278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B81912C9-934F-4E04-9E09-6E7222CA592D}"/>
              </a:ext>
            </a:extLst>
          </p:cNvPr>
          <p:cNvCxnSpPr>
            <a:cxnSpLocks/>
            <a:stCxn id="14" idx="3"/>
            <a:endCxn id="20" idx="1"/>
          </p:cNvCxnSpPr>
          <p:nvPr/>
        </p:nvCxnSpPr>
        <p:spPr>
          <a:xfrm>
            <a:off x="5804259" y="3276337"/>
            <a:ext cx="1722644" cy="1728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366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cardiovascular</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Most patients presenting with ALF or severe ALI develop systemic vasodilation with reduced effective central blood volume</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0" name="Table 19">
            <a:extLst>
              <a:ext uri="{FF2B5EF4-FFF2-40B4-BE49-F238E27FC236}">
                <a16:creationId xmlns:a16="http://schemas.microsoft.com/office/drawing/2014/main" xmlns="" id="{748EA0D2-A441-4CD0-97FC-7F397F10EC82}"/>
              </a:ext>
            </a:extLst>
          </p:cNvPr>
          <p:cNvGraphicFramePr>
            <a:graphicFrameLocks noGrp="1"/>
          </p:cNvGraphicFramePr>
          <p:nvPr>
            <p:extLst>
              <p:ext uri="{D42A27DB-BD31-4B8C-83A1-F6EECF244321}">
                <p14:modId xmlns:p14="http://schemas.microsoft.com/office/powerpoint/2010/main" val="2940546592"/>
              </p:ext>
            </p:extLst>
          </p:nvPr>
        </p:nvGraphicFramePr>
        <p:xfrm>
          <a:off x="755576" y="2276873"/>
          <a:ext cx="7308774" cy="329184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170644">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290094">
                <a:tc>
                  <a:txBody>
                    <a:bodyPr/>
                    <a:lstStyle/>
                    <a:p>
                      <a:pPr algn="l"/>
                      <a:r>
                        <a:rPr lang="en-GB" sz="1400" dirty="0">
                          <a:latin typeface="Arial" panose="020B0604020202020204" pitchFamily="34" charset="0"/>
                          <a:cs typeface="Arial" panose="020B0604020202020204" pitchFamily="34" charset="0"/>
                        </a:rPr>
                        <a:t>Most patients are volume depleted at presentation and require crystalloid volume resuscitation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409544">
                <a:tc>
                  <a:txBody>
                    <a:bodyPr/>
                    <a:lstStyle/>
                    <a:p>
                      <a:pPr algn="l"/>
                      <a:r>
                        <a:rPr lang="en-GB" sz="1400" dirty="0">
                          <a:latin typeface="Arial" panose="020B0604020202020204" pitchFamily="34" charset="0"/>
                          <a:cs typeface="Arial" panose="020B0604020202020204" pitchFamily="34" charset="0"/>
                        </a:rPr>
                        <a:t>Persistent hypotension requires critical care management, with application of </a:t>
                      </a:r>
                      <a:r>
                        <a:rPr lang="en-GB" sz="1400" dirty="0" err="1">
                          <a:latin typeface="Arial" panose="020B0604020202020204" pitchFamily="34" charset="0"/>
                          <a:cs typeface="Arial" panose="020B0604020202020204" pitchFamily="34" charset="0"/>
                        </a:rPr>
                        <a:t>vasopressive</a:t>
                      </a:r>
                      <a:r>
                        <a:rPr lang="en-GB" sz="1400" dirty="0">
                          <a:latin typeface="Arial" panose="020B0604020202020204" pitchFamily="34" charset="0"/>
                          <a:cs typeface="Arial" panose="020B0604020202020204" pitchFamily="34" charset="0"/>
                        </a:rPr>
                        <a:t> agents guided by appropriate monitoring techniques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204399">
                <a:tc>
                  <a:txBody>
                    <a:bodyPr/>
                    <a:lstStyle/>
                    <a:p>
                      <a:pPr algn="l"/>
                      <a:r>
                        <a:rPr lang="en-GB" sz="1400" dirty="0">
                          <a:latin typeface="Arial" panose="020B0604020202020204" pitchFamily="34" charset="0"/>
                          <a:cs typeface="Arial" panose="020B0604020202020204" pitchFamily="34" charset="0"/>
                        </a:rPr>
                        <a:t>Noradrenaline is the vasopressor of choice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r h="204399">
                <a:tc>
                  <a:txBody>
                    <a:bodyPr/>
                    <a:lstStyle/>
                    <a:p>
                      <a:pPr algn="l"/>
                      <a:r>
                        <a:rPr lang="en-GB" sz="1400" dirty="0">
                          <a:latin typeface="Arial" panose="020B0604020202020204" pitchFamily="34" charset="0"/>
                          <a:cs typeface="Arial" panose="020B0604020202020204" pitchFamily="34" charset="0"/>
                        </a:rPr>
                        <a:t>Volume overload is as detrimental as underfilling</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49008146"/>
                  </a:ext>
                </a:extLst>
              </a:tr>
              <a:tr h="204399">
                <a:tc>
                  <a:txBody>
                    <a:bodyPr/>
                    <a:lstStyle/>
                    <a:p>
                      <a:pPr algn="l"/>
                      <a:r>
                        <a:rPr lang="en-GB" sz="1400" dirty="0">
                          <a:latin typeface="Arial" panose="020B0604020202020204" pitchFamily="34" charset="0"/>
                          <a:cs typeface="Arial" panose="020B0604020202020204" pitchFamily="34" charset="0"/>
                        </a:rPr>
                        <a:t>Hypoxic hepatitis will require consideration of inotropic agents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648839902"/>
                  </a:ext>
                </a:extLst>
              </a:tr>
              <a:tr h="170644">
                <a:tc>
                  <a:txBody>
                    <a:bodyPr/>
                    <a:lstStyle/>
                    <a:p>
                      <a:pPr algn="l"/>
                      <a:r>
                        <a:rPr lang="en-GB" sz="1400" dirty="0">
                          <a:latin typeface="Arial" panose="020B0604020202020204" pitchFamily="34" charset="0"/>
                          <a:cs typeface="Arial" panose="020B0604020202020204" pitchFamily="34" charset="0"/>
                        </a:rPr>
                        <a:t>A blood pressure target has not been defined in the literature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2"/>
                  </a:ext>
                </a:extLst>
              </a:tr>
              <a:tr h="290094">
                <a:tc>
                  <a:txBody>
                    <a:bodyPr/>
                    <a:lstStyle/>
                    <a:p>
                      <a:pPr algn="l"/>
                      <a:r>
                        <a:rPr lang="en-GB" sz="1400" dirty="0">
                          <a:latin typeface="Arial" panose="020B0604020202020204" pitchFamily="34" charset="0"/>
                          <a:cs typeface="Arial" panose="020B0604020202020204" pitchFamily="34" charset="0"/>
                        </a:rPr>
                        <a:t>Hydrocortisone therapy does not reduce mortality but does decrease vasopressor requirements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3778390483"/>
                  </a:ext>
                </a:extLst>
              </a:tr>
            </a:tbl>
          </a:graphicData>
        </a:graphic>
      </p:graphicFrame>
      <p:grpSp>
        <p:nvGrpSpPr>
          <p:cNvPr id="21" name="Group 20">
            <a:extLst>
              <a:ext uri="{FF2B5EF4-FFF2-40B4-BE49-F238E27FC236}">
                <a16:creationId xmlns:a16="http://schemas.microsoft.com/office/drawing/2014/main" xmlns="" id="{72420951-6906-45B7-9579-A6B15E238346}"/>
              </a:ext>
            </a:extLst>
          </p:cNvPr>
          <p:cNvGrpSpPr/>
          <p:nvPr/>
        </p:nvGrpSpPr>
        <p:grpSpPr>
          <a:xfrm>
            <a:off x="4247927" y="2285882"/>
            <a:ext cx="3693418" cy="276999"/>
            <a:chOff x="4262958" y="3212976"/>
            <a:chExt cx="3693418" cy="276999"/>
          </a:xfrm>
        </p:grpSpPr>
        <p:sp>
          <p:nvSpPr>
            <p:cNvPr id="22" name="Rectangle 21">
              <a:extLst>
                <a:ext uri="{FF2B5EF4-FFF2-40B4-BE49-F238E27FC236}">
                  <a16:creationId xmlns:a16="http://schemas.microsoft.com/office/drawing/2014/main" xmlns="" id="{115DB05C-01BD-4947-8386-EF7ED1E96D4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xmlns="" id="{82414414-BD04-4A64-B2B7-5ED09D5090E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xmlns="" id="{AA24A3DB-82B9-4564-8629-67E2C0CD9D6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xmlns="" id="{DE055DB0-1196-4F3F-8BA2-E2F28715CE8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59801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respiratory</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Invasive airway management is required in the face of</a:t>
            </a:r>
            <a:br>
              <a:rPr lang="en-GB" dirty="0"/>
            </a:br>
            <a:r>
              <a:rPr lang="en-GB" dirty="0"/>
              <a:t>progression to high-grade HE to ensure airway protection</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8C9129DD-3448-4BA2-BDBE-CE06A30CF5B0}"/>
              </a:ext>
            </a:extLst>
          </p:cNvPr>
          <p:cNvGraphicFramePr>
            <a:graphicFrameLocks noGrp="1"/>
          </p:cNvGraphicFramePr>
          <p:nvPr>
            <p:extLst>
              <p:ext uri="{D42A27DB-BD31-4B8C-83A1-F6EECF244321}">
                <p14:modId xmlns:p14="http://schemas.microsoft.com/office/powerpoint/2010/main" val="1130518115"/>
              </p:ext>
            </p:extLst>
          </p:nvPr>
        </p:nvGraphicFramePr>
        <p:xfrm>
          <a:off x="755576" y="2514875"/>
          <a:ext cx="7308774" cy="164592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150437">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255743">
                <a:tc>
                  <a:txBody>
                    <a:bodyPr/>
                    <a:lstStyle/>
                    <a:p>
                      <a:pPr algn="l"/>
                      <a:r>
                        <a:rPr lang="en-GB" sz="1400" dirty="0">
                          <a:latin typeface="Arial" panose="020B0604020202020204" pitchFamily="34" charset="0"/>
                          <a:cs typeface="Arial" panose="020B0604020202020204" pitchFamily="34" charset="0"/>
                        </a:rPr>
                        <a:t>Standard sedation and lung protective ventilator techniques should be utilized in patients with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180195">
                <a:tc>
                  <a:txBody>
                    <a:bodyPr/>
                    <a:lstStyle/>
                    <a:p>
                      <a:pPr algn="l"/>
                      <a:r>
                        <a:rPr lang="en-GB" sz="1400" dirty="0">
                          <a:latin typeface="Arial" panose="020B0604020202020204" pitchFamily="34" charset="0"/>
                          <a:cs typeface="Arial" panose="020B0604020202020204" pitchFamily="34" charset="0"/>
                        </a:rPr>
                        <a:t>Avoid excessive hyper or hypocarbia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255743">
                <a:tc>
                  <a:txBody>
                    <a:bodyPr/>
                    <a:lstStyle/>
                    <a:p>
                      <a:pPr algn="l"/>
                      <a:r>
                        <a:rPr lang="en-GB" sz="1400" dirty="0">
                          <a:latin typeface="Arial" panose="020B0604020202020204" pitchFamily="34" charset="0"/>
                          <a:cs typeface="Arial" panose="020B0604020202020204" pitchFamily="34" charset="0"/>
                        </a:rPr>
                        <a:t>Regular chest physiotherapy should be carried out and ventilator- associated pneumonia avoided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bl>
          </a:graphicData>
        </a:graphic>
      </p:graphicFrame>
      <p:grpSp>
        <p:nvGrpSpPr>
          <p:cNvPr id="14" name="Group 13">
            <a:extLst>
              <a:ext uri="{FF2B5EF4-FFF2-40B4-BE49-F238E27FC236}">
                <a16:creationId xmlns:a16="http://schemas.microsoft.com/office/drawing/2014/main" xmlns="" id="{583FABF3-DD7B-43D6-B613-11AE5F402C5E}"/>
              </a:ext>
            </a:extLst>
          </p:cNvPr>
          <p:cNvGrpSpPr/>
          <p:nvPr/>
        </p:nvGrpSpPr>
        <p:grpSpPr>
          <a:xfrm>
            <a:off x="4247927" y="2523885"/>
            <a:ext cx="3693418" cy="276999"/>
            <a:chOff x="4262958" y="3212976"/>
            <a:chExt cx="3693418" cy="276999"/>
          </a:xfrm>
        </p:grpSpPr>
        <p:sp>
          <p:nvSpPr>
            <p:cNvPr id="15" name="Rectangle 14">
              <a:extLst>
                <a:ext uri="{FF2B5EF4-FFF2-40B4-BE49-F238E27FC236}">
                  <a16:creationId xmlns:a16="http://schemas.microsoft.com/office/drawing/2014/main" xmlns="" id="{C30844F6-6F30-434C-AC07-1FDA0E2FE22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9CCFC2F8-6F00-47FB-A384-0DBD4BC9ABA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7311B5E3-BEB3-4BF2-974E-E1AEE17F00C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xmlns="" id="{42067006-BD88-437D-8A03-773A107C48F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74732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gastrointestinal</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Guidance regarding nutritional needs in patients with ALF is</a:t>
            </a:r>
            <a:br>
              <a:rPr lang="en-GB" dirty="0"/>
            </a:br>
            <a:r>
              <a:rPr lang="en-GB" dirty="0"/>
              <a:t>largely empirical</a:t>
            </a:r>
          </a:p>
          <a:p>
            <a:pPr lvl="1"/>
            <a:r>
              <a:rPr lang="en-GB" dirty="0"/>
              <a:t>Oral nutrition should be encouraged in patients with ALI</a:t>
            </a:r>
          </a:p>
          <a:p>
            <a:pPr lvl="1"/>
            <a:r>
              <a:rPr lang="en-GB" dirty="0"/>
              <a:t>Progressive HE or anorexia is likely to result in decreased calorie intake</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0" name="Table 19">
            <a:extLst>
              <a:ext uri="{FF2B5EF4-FFF2-40B4-BE49-F238E27FC236}">
                <a16:creationId xmlns:a16="http://schemas.microsoft.com/office/drawing/2014/main" xmlns="" id="{B9966F71-3449-461A-B8D0-9E03C27EBCB5}"/>
              </a:ext>
            </a:extLst>
          </p:cNvPr>
          <p:cNvGraphicFramePr>
            <a:graphicFrameLocks noGrp="1"/>
          </p:cNvGraphicFramePr>
          <p:nvPr>
            <p:extLst>
              <p:ext uri="{D42A27DB-BD31-4B8C-83A1-F6EECF244321}">
                <p14:modId xmlns:p14="http://schemas.microsoft.com/office/powerpoint/2010/main" val="665247024"/>
              </p:ext>
            </p:extLst>
          </p:nvPr>
        </p:nvGraphicFramePr>
        <p:xfrm>
          <a:off x="755576" y="2936817"/>
          <a:ext cx="7308774" cy="225552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05708">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49703">
                <a:tc>
                  <a:txBody>
                    <a:bodyPr/>
                    <a:lstStyle/>
                    <a:p>
                      <a:pPr algn="l"/>
                      <a:r>
                        <a:rPr lang="en-GB" sz="1400" dirty="0">
                          <a:latin typeface="Arial" panose="020B0604020202020204" pitchFamily="34" charset="0"/>
                          <a:cs typeface="Arial" panose="020B0604020202020204" pitchFamily="34" charset="0"/>
                        </a:rPr>
                        <a:t>Patients with ALF have increased resting energy expenditure.</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Therefore, enteral or parenteral nutrition is</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warranted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246399">
                <a:tc>
                  <a:txBody>
                    <a:bodyPr/>
                    <a:lstStyle/>
                    <a:p>
                      <a:pPr algn="l"/>
                      <a:r>
                        <a:rPr lang="en-GB" sz="1400" dirty="0">
                          <a:latin typeface="Arial" panose="020B0604020202020204" pitchFamily="34" charset="0"/>
                          <a:cs typeface="Arial" panose="020B0604020202020204" pitchFamily="34" charset="0"/>
                        </a:rPr>
                        <a:t>Avoid nasogastric feeding in those with progressive encephalopathy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246399">
                <a:tc>
                  <a:txBody>
                    <a:bodyPr/>
                    <a:lstStyle/>
                    <a:p>
                      <a:pPr algn="l"/>
                      <a:r>
                        <a:rPr lang="en-GB" sz="1400" dirty="0">
                          <a:latin typeface="Arial" panose="020B0604020202020204" pitchFamily="34" charset="0"/>
                          <a:cs typeface="Arial" panose="020B0604020202020204" pitchFamily="34" charset="0"/>
                        </a:rPr>
                        <a:t>Monitor ammonia when instituting enteral nutrition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r h="349703">
                <a:tc>
                  <a:txBody>
                    <a:bodyPr/>
                    <a:lstStyle/>
                    <a:p>
                      <a:pPr algn="l"/>
                      <a:r>
                        <a:rPr lang="en-GB" sz="1400" dirty="0">
                          <a:latin typeface="Arial" panose="020B0604020202020204" pitchFamily="34" charset="0"/>
                          <a:cs typeface="Arial" panose="020B0604020202020204" pitchFamily="34" charset="0"/>
                        </a:rPr>
                        <a:t>PPI administration should be balanced against the risk of</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ventilator- associated pneumonia and </a:t>
                      </a:r>
                      <a:r>
                        <a:rPr lang="en-GB" sz="1400" i="1" dirty="0">
                          <a:latin typeface="Arial" panose="020B0604020202020204" pitchFamily="34" charset="0"/>
                          <a:cs typeface="Arial" panose="020B0604020202020204" pitchFamily="34" charset="0"/>
                        </a:rPr>
                        <a:t>Clostridium difficile </a:t>
                      </a:r>
                      <a:r>
                        <a:rPr lang="en-GB" sz="1400" dirty="0">
                          <a:latin typeface="Arial" panose="020B0604020202020204" pitchFamily="34" charset="0"/>
                          <a:cs typeface="Arial" panose="020B0604020202020204" pitchFamily="34" charset="0"/>
                        </a:rPr>
                        <a:t>infection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246184694"/>
                  </a:ext>
                </a:extLst>
              </a:tr>
              <a:tr h="246399">
                <a:tc>
                  <a:txBody>
                    <a:bodyPr/>
                    <a:lstStyle/>
                    <a:p>
                      <a:pPr algn="l"/>
                      <a:r>
                        <a:rPr lang="en-GB" sz="1400" dirty="0">
                          <a:latin typeface="Arial" panose="020B0604020202020204" pitchFamily="34" charset="0"/>
                          <a:cs typeface="Arial" panose="020B0604020202020204" pitchFamily="34" charset="0"/>
                        </a:rPr>
                        <a:t>Consider stopping PPI when enteral feeding has been established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2961787405"/>
                  </a:ext>
                </a:extLst>
              </a:tr>
            </a:tbl>
          </a:graphicData>
        </a:graphic>
      </p:graphicFrame>
      <p:grpSp>
        <p:nvGrpSpPr>
          <p:cNvPr id="21" name="Group 20">
            <a:extLst>
              <a:ext uri="{FF2B5EF4-FFF2-40B4-BE49-F238E27FC236}">
                <a16:creationId xmlns:a16="http://schemas.microsoft.com/office/drawing/2014/main" xmlns="" id="{91E47BF9-FCCE-48BE-9079-B5F8E15338AC}"/>
              </a:ext>
            </a:extLst>
          </p:cNvPr>
          <p:cNvGrpSpPr/>
          <p:nvPr/>
        </p:nvGrpSpPr>
        <p:grpSpPr>
          <a:xfrm>
            <a:off x="4247927" y="2945827"/>
            <a:ext cx="3693418" cy="276999"/>
            <a:chOff x="4262958" y="3212976"/>
            <a:chExt cx="3693418" cy="276999"/>
          </a:xfrm>
        </p:grpSpPr>
        <p:sp>
          <p:nvSpPr>
            <p:cNvPr id="22" name="Rectangle 21">
              <a:extLst>
                <a:ext uri="{FF2B5EF4-FFF2-40B4-BE49-F238E27FC236}">
                  <a16:creationId xmlns:a16="http://schemas.microsoft.com/office/drawing/2014/main" xmlns="" id="{71965BEB-8650-4843-846D-5AF4467590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xmlns="" id="{1E6CB175-310C-4DC0-93DE-03F32E2C0B6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xmlns="" id="{00EA1538-4DDA-4A12-85E0-14F50754CC2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xmlns="" id="{F0C30890-7E1D-419A-9938-EB37B794CB9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5932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metabolic</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ALF is frequently associated with electrolyte and metabolic imbalance</a:t>
            </a:r>
          </a:p>
          <a:p>
            <a:pPr lvl="1"/>
            <a:r>
              <a:rPr lang="en-GB" dirty="0"/>
              <a:t>Hypoglycaemia and hyponatraemia</a:t>
            </a:r>
          </a:p>
          <a:p>
            <a:pPr lvl="1"/>
            <a:r>
              <a:rPr lang="en-GB" dirty="0"/>
              <a:t>Acidosis</a:t>
            </a:r>
          </a:p>
          <a:p>
            <a:pPr lvl="1"/>
            <a:r>
              <a:rPr lang="en-GB" dirty="0"/>
              <a:t>Alterations in serum phosphate, magnesium, ionised calcium </a:t>
            </a:r>
            <a:br>
              <a:rPr lang="en-GB" dirty="0"/>
            </a:br>
            <a:r>
              <a:rPr lang="en-GB" dirty="0"/>
              <a:t>and potassium</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E95B4955-BC3D-47A8-AA4C-1FD0D502E7D5}"/>
              </a:ext>
            </a:extLst>
          </p:cNvPr>
          <p:cNvGraphicFramePr>
            <a:graphicFrameLocks noGrp="1"/>
          </p:cNvGraphicFramePr>
          <p:nvPr>
            <p:extLst>
              <p:ext uri="{D42A27DB-BD31-4B8C-83A1-F6EECF244321}">
                <p14:modId xmlns:p14="http://schemas.microsoft.com/office/powerpoint/2010/main" val="593384311"/>
              </p:ext>
            </p:extLst>
          </p:nvPr>
        </p:nvGraphicFramePr>
        <p:xfrm>
          <a:off x="755576" y="3068960"/>
          <a:ext cx="7308774" cy="280416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1408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239505">
                <a:tc>
                  <a:txBody>
                    <a:bodyPr/>
                    <a:lstStyle/>
                    <a:p>
                      <a:pPr algn="l"/>
                      <a:r>
                        <a:rPr lang="en-GB" sz="1400" dirty="0">
                          <a:latin typeface="Arial" panose="020B0604020202020204" pitchFamily="34" charset="0"/>
                          <a:cs typeface="Arial" panose="020B0604020202020204" pitchFamily="34" charset="0"/>
                        </a:rPr>
                        <a:t>Stringent attention to detail and normalization of biochemical abnormalities is warranted in patients with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38125">
                <a:tc>
                  <a:txBody>
                    <a:bodyPr/>
                    <a:lstStyle/>
                    <a:p>
                      <a:pPr algn="l"/>
                      <a:r>
                        <a:rPr lang="en-GB" sz="1400" dirty="0">
                          <a:latin typeface="Arial" panose="020B0604020202020204" pitchFamily="34" charset="0"/>
                          <a:cs typeface="Arial" panose="020B0604020202020204" pitchFamily="34" charset="0"/>
                        </a:rPr>
                        <a:t>Hypoglycaemia is common in patients with ALF, is associated with increased mortality and needs to be corrected avoiding hyperglycaemia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239505">
                <a:tc>
                  <a:txBody>
                    <a:bodyPr/>
                    <a:lstStyle/>
                    <a:p>
                      <a:pPr algn="l"/>
                      <a:r>
                        <a:rPr lang="en-GB" sz="1400" dirty="0">
                          <a:latin typeface="Arial" panose="020B0604020202020204" pitchFamily="34" charset="0"/>
                          <a:cs typeface="Arial" panose="020B0604020202020204" pitchFamily="34" charset="0"/>
                        </a:rPr>
                        <a:t>Hyponatraemia is detrimental to outcome and should be corrected to maintain concentrations 140–150 </a:t>
                      </a:r>
                      <a:r>
                        <a:rPr lang="en-GB" sz="1400" dirty="0" err="1">
                          <a:latin typeface="Arial" panose="020B0604020202020204" pitchFamily="34" charset="0"/>
                          <a:cs typeface="Arial" panose="020B0604020202020204" pitchFamily="34" charset="0"/>
                        </a:rPr>
                        <a:t>mmol</a:t>
                      </a:r>
                      <a:r>
                        <a:rPr lang="en-GB" sz="1400" dirty="0">
                          <a:latin typeface="Arial" panose="020B0604020202020204" pitchFamily="34" charset="0"/>
                          <a:cs typeface="Arial" panose="020B0604020202020204" pitchFamily="34" charset="0"/>
                        </a:rPr>
                        <a:t>/L</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r h="338125">
                <a:tc>
                  <a:txBody>
                    <a:bodyPr/>
                    <a:lstStyle/>
                    <a:p>
                      <a:pPr algn="l"/>
                      <a:r>
                        <a:rPr lang="en-GB" sz="1400" dirty="0">
                          <a:latin typeface="Arial" panose="020B0604020202020204" pitchFamily="34" charset="0"/>
                          <a:cs typeface="Arial" panose="020B0604020202020204" pitchFamily="34" charset="0"/>
                        </a:rPr>
                        <a:t>Lactate elevation is related to increased production and decreased clearance, and remains a poor prognostic marker. RRT is indicated to correct acidosis and metabolic disturbances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246184694"/>
                  </a:ext>
                </a:extLst>
              </a:tr>
            </a:tbl>
          </a:graphicData>
        </a:graphic>
      </p:graphicFrame>
      <p:grpSp>
        <p:nvGrpSpPr>
          <p:cNvPr id="14" name="Group 13">
            <a:extLst>
              <a:ext uri="{FF2B5EF4-FFF2-40B4-BE49-F238E27FC236}">
                <a16:creationId xmlns:a16="http://schemas.microsoft.com/office/drawing/2014/main" xmlns="" id="{D543A329-CE8B-4C5F-A939-04BD651B387E}"/>
              </a:ext>
            </a:extLst>
          </p:cNvPr>
          <p:cNvGrpSpPr/>
          <p:nvPr/>
        </p:nvGrpSpPr>
        <p:grpSpPr>
          <a:xfrm>
            <a:off x="4247927" y="3077970"/>
            <a:ext cx="3693418" cy="276999"/>
            <a:chOff x="4262958" y="3212976"/>
            <a:chExt cx="3693418" cy="276999"/>
          </a:xfrm>
        </p:grpSpPr>
        <p:sp>
          <p:nvSpPr>
            <p:cNvPr id="15" name="Rectangle 14">
              <a:extLst>
                <a:ext uri="{FF2B5EF4-FFF2-40B4-BE49-F238E27FC236}">
                  <a16:creationId xmlns:a16="http://schemas.microsoft.com/office/drawing/2014/main" xmlns="" id="{64BCC3A2-68C6-4637-8008-CA9AC55ED6F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19B9F851-3353-4B4C-808C-D709DEE3D4B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A4F447CE-0C7C-4CAB-97F8-541740C230F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xmlns="" id="{ECA562A0-9D45-4C79-961B-87B718738F1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946575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AKI and renal replacement therapy</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40</a:t>
            </a:r>
            <a:r>
              <a:rPr lang="en-GB" dirty="0">
                <a:sym typeface="Symbol" panose="05050102010706020507" pitchFamily="18" charset="2"/>
              </a:rPr>
              <a:t>80% of ALF patients referred to liver units have AKI</a:t>
            </a:r>
          </a:p>
          <a:p>
            <a:pPr lvl="1"/>
            <a:r>
              <a:rPr lang="en-GB" dirty="0"/>
              <a:t>Associated with increased mortality and longer hospital stays</a:t>
            </a:r>
          </a:p>
          <a:p>
            <a:pPr lvl="1"/>
            <a:r>
              <a:rPr lang="en-GB" dirty="0"/>
              <a:t>Increased age, paracetamol-induced ALI, SIRS, hypotension, and</a:t>
            </a:r>
            <a:br>
              <a:rPr lang="en-GB" dirty="0"/>
            </a:br>
            <a:r>
              <a:rPr lang="en-GB" dirty="0"/>
              <a:t>infection increase risk</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0" name="Table 19">
            <a:extLst>
              <a:ext uri="{FF2B5EF4-FFF2-40B4-BE49-F238E27FC236}">
                <a16:creationId xmlns:a16="http://schemas.microsoft.com/office/drawing/2014/main" xmlns="" id="{053B73B9-6C10-478D-B431-82A53933C38A}"/>
              </a:ext>
            </a:extLst>
          </p:cNvPr>
          <p:cNvGraphicFramePr>
            <a:graphicFrameLocks noGrp="1"/>
          </p:cNvGraphicFramePr>
          <p:nvPr>
            <p:extLst>
              <p:ext uri="{D42A27DB-BD31-4B8C-83A1-F6EECF244321}">
                <p14:modId xmlns:p14="http://schemas.microsoft.com/office/powerpoint/2010/main" val="3592205972"/>
              </p:ext>
            </p:extLst>
          </p:nvPr>
        </p:nvGraphicFramePr>
        <p:xfrm>
          <a:off x="755576" y="2936817"/>
          <a:ext cx="7308774" cy="249936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Early institution of extracorporeal support (RRT) should be considered for persistent hyperammonaemia, control of hyponatraemia and other metabolic abnormalities, fluid balance and potentially temperature control</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Anticoagulation of RRT circuits remain a matter of debate, and close monitoring of metabolic status should be undertaken if citrate is utilized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365093">
                <a:tc>
                  <a:txBody>
                    <a:bodyPr/>
                    <a:lstStyle/>
                    <a:p>
                      <a:pPr algn="l"/>
                      <a:r>
                        <a:rPr lang="en-GB" sz="1400" dirty="0">
                          <a:latin typeface="Arial" panose="020B0604020202020204" pitchFamily="34" charset="0"/>
                          <a:cs typeface="Arial" panose="020B0604020202020204" pitchFamily="34" charset="0"/>
                        </a:rPr>
                        <a:t>Continuous RRT should always be undertaken in critically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ill patients with ALF, as opposed to intermittent haemodialysis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bl>
          </a:graphicData>
        </a:graphic>
      </p:graphicFrame>
      <p:grpSp>
        <p:nvGrpSpPr>
          <p:cNvPr id="21" name="Group 20">
            <a:extLst>
              <a:ext uri="{FF2B5EF4-FFF2-40B4-BE49-F238E27FC236}">
                <a16:creationId xmlns:a16="http://schemas.microsoft.com/office/drawing/2014/main" xmlns="" id="{E886BFD4-EE42-4F9A-A27D-9CB80A5F784E}"/>
              </a:ext>
            </a:extLst>
          </p:cNvPr>
          <p:cNvGrpSpPr/>
          <p:nvPr/>
        </p:nvGrpSpPr>
        <p:grpSpPr>
          <a:xfrm>
            <a:off x="4247927" y="2945827"/>
            <a:ext cx="3693418" cy="276999"/>
            <a:chOff x="4262958" y="3212976"/>
            <a:chExt cx="3693418" cy="276999"/>
          </a:xfrm>
        </p:grpSpPr>
        <p:sp>
          <p:nvSpPr>
            <p:cNvPr id="22" name="Rectangle 21">
              <a:extLst>
                <a:ext uri="{FF2B5EF4-FFF2-40B4-BE49-F238E27FC236}">
                  <a16:creationId xmlns:a16="http://schemas.microsoft.com/office/drawing/2014/main" xmlns="" id="{060AEBE4-C84C-4225-8632-1A940B0F0D5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xmlns="" id="{12E4F555-BC86-46B3-A2B6-042B7E5075D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xmlns="" id="{45548025-020F-41D1-814B-BE69C3FC9DA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xmlns="" id="{974B6C9B-205A-4328-9FC1-83AEBD475F7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12037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222F2076-32AD-42F2-B1DC-C3213319EA94}"/>
              </a:ext>
            </a:extLst>
          </p:cNvPr>
          <p:cNvSpPr>
            <a:spLocks noGrp="1"/>
          </p:cNvSpPr>
          <p:nvPr>
            <p:ph sz="half" idx="1"/>
          </p:nvPr>
        </p:nvSpPr>
        <p:spPr/>
        <p:txBody>
          <a:bodyPr>
            <a:normAutofit fontScale="92500" lnSpcReduction="10000"/>
          </a:bodyPr>
          <a:lstStyle/>
          <a:p>
            <a:r>
              <a:rPr lang="en-GB" dirty="0"/>
              <a:t>Rapid changes in PT or INR are characteristic of ALF</a:t>
            </a:r>
          </a:p>
          <a:p>
            <a:pPr lvl="1"/>
            <a:r>
              <a:rPr lang="en-GB" dirty="0"/>
              <a:t>Significant prognostic value</a:t>
            </a:r>
          </a:p>
          <a:p>
            <a:r>
              <a:rPr lang="en-GB" dirty="0"/>
              <a:t>Common in ALF</a:t>
            </a:r>
          </a:p>
          <a:p>
            <a:pPr lvl="1"/>
            <a:r>
              <a:rPr lang="en-GB" dirty="0"/>
              <a:t>Thrombocytopenia</a:t>
            </a:r>
          </a:p>
          <a:p>
            <a:pPr lvl="1"/>
            <a:r>
              <a:rPr lang="en-GB" dirty="0"/>
              <a:t>Reduced circulating pro- and </a:t>
            </a:r>
            <a:br>
              <a:rPr lang="en-GB" dirty="0"/>
            </a:br>
            <a:r>
              <a:rPr lang="en-GB" dirty="0"/>
              <a:t>anti-coagulant proteins</a:t>
            </a:r>
          </a:p>
          <a:p>
            <a:pPr lvl="1"/>
            <a:r>
              <a:rPr lang="en-GB" dirty="0"/>
              <a:t>Increased PAI-1</a:t>
            </a:r>
          </a:p>
          <a:p>
            <a:endParaRPr lang="en-GB" dirty="0"/>
          </a:p>
          <a:p>
            <a:r>
              <a:rPr lang="en-GB" dirty="0"/>
              <a:t>Abnormal coagulation does not translate to increased risk of bleeding</a:t>
            </a:r>
          </a:p>
          <a:p>
            <a:pPr lvl="1"/>
            <a:r>
              <a:rPr lang="en-GB" dirty="0"/>
              <a:t>Most patients’ coagulation is normal despite abnormal INR</a:t>
            </a:r>
            <a:br>
              <a:rPr lang="en-GB" dirty="0"/>
            </a:br>
            <a:r>
              <a:rPr lang="en-GB" dirty="0"/>
              <a:t>and PT</a:t>
            </a:r>
          </a:p>
          <a:p>
            <a:endParaRPr lang="en-GB" dirty="0"/>
          </a:p>
          <a:p>
            <a:endParaRPr lang="en-GB" dirty="0"/>
          </a:p>
        </p:txBody>
      </p:sp>
      <p:sp>
        <p:nvSpPr>
          <p:cNvPr id="5" name="Title 4">
            <a:extLst>
              <a:ext uri="{FF2B5EF4-FFF2-40B4-BE49-F238E27FC236}">
                <a16:creationId xmlns:a16="http://schemas.microsoft.com/office/drawing/2014/main" xmlns="" id="{E5299F97-7509-4EE3-BFBD-48ABFAAD54C7}"/>
              </a:ext>
            </a:extLst>
          </p:cNvPr>
          <p:cNvSpPr>
            <a:spLocks noGrp="1"/>
          </p:cNvSpPr>
          <p:nvPr>
            <p:ph type="title"/>
          </p:nvPr>
        </p:nvSpPr>
        <p:spPr/>
        <p:txBody>
          <a:bodyPr/>
          <a:lstStyle/>
          <a:p>
            <a:r>
              <a:rPr lang="en-GB" dirty="0"/>
              <a:t>Coagulation: monitoring and management</a:t>
            </a:r>
          </a:p>
        </p:txBody>
      </p:sp>
      <p:sp>
        <p:nvSpPr>
          <p:cNvPr id="8" name="Text Placeholder 7">
            <a:extLst>
              <a:ext uri="{FF2B5EF4-FFF2-40B4-BE49-F238E27FC236}">
                <a16:creationId xmlns:a16="http://schemas.microsoft.com/office/drawing/2014/main" xmlns="" id="{5EBD47E9-49A7-4A49-8598-80CF27C5BF9B}"/>
              </a:ext>
            </a:extLst>
          </p:cNvPr>
          <p:cNvSpPr>
            <a:spLocks noGrp="1"/>
          </p:cNvSpPr>
          <p:nvPr>
            <p:ph type="body" sz="quarter" idx="10"/>
          </p:nvPr>
        </p:nvSpPr>
        <p:spPr>
          <a:xfrm>
            <a:off x="4925" y="6479931"/>
            <a:ext cx="7519403" cy="376990"/>
          </a:xfrm>
        </p:spPr>
        <p:txBody>
          <a:bodyPr/>
          <a:lstStyle/>
          <a:p>
            <a:r>
              <a:rPr lang="en-GB" dirty="0"/>
              <a:t>1. Agarwal B, et al. J </a:t>
            </a:r>
            <a:r>
              <a:rPr lang="en-GB" dirty="0" err="1"/>
              <a:t>Hepatol</a:t>
            </a:r>
            <a:r>
              <a:rPr lang="en-GB" dirty="0"/>
              <a:t> 2012;57:780–6;</a:t>
            </a:r>
            <a:br>
              <a:rPr lang="en-GB" dirty="0"/>
            </a:br>
            <a:r>
              <a:rPr lang="en-GB" dirty="0"/>
              <a:t>EASL CPG ALF. J </a:t>
            </a:r>
            <a:r>
              <a:rPr lang="en-GB" dirty="0" err="1"/>
              <a:t>Hepatol</a:t>
            </a:r>
            <a:r>
              <a:rPr lang="en-GB" dirty="0"/>
              <a:t> 2017;66:1047–81</a:t>
            </a:r>
          </a:p>
        </p:txBody>
      </p:sp>
      <p:pic>
        <p:nvPicPr>
          <p:cNvPr id="7" name="Picture 6">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75" name="Data">
            <a:extLst>
              <a:ext uri="{FF2B5EF4-FFF2-40B4-BE49-F238E27FC236}">
                <a16:creationId xmlns:a16="http://schemas.microsoft.com/office/drawing/2014/main" xmlns="" id="{069B6001-92A7-42F1-9453-90F25AB71F6C}"/>
              </a:ext>
            </a:extLst>
          </p:cNvPr>
          <p:cNvGrpSpPr/>
          <p:nvPr/>
        </p:nvGrpSpPr>
        <p:grpSpPr>
          <a:xfrm>
            <a:off x="5581389" y="2915589"/>
            <a:ext cx="3084875" cy="1663065"/>
            <a:chOff x="5525993" y="2638425"/>
            <a:chExt cx="3084875" cy="1663065"/>
          </a:xfrm>
        </p:grpSpPr>
        <p:sp>
          <p:nvSpPr>
            <p:cNvPr id="55" name="Rectangle 54">
              <a:extLst>
                <a:ext uri="{FF2B5EF4-FFF2-40B4-BE49-F238E27FC236}">
                  <a16:creationId xmlns:a16="http://schemas.microsoft.com/office/drawing/2014/main" xmlns="" id="{159605A4-1306-43BE-B14F-9FBC36E46BC9}"/>
                </a:ext>
              </a:extLst>
            </p:cNvPr>
            <p:cNvSpPr/>
            <p:nvPr/>
          </p:nvSpPr>
          <p:spPr>
            <a:xfrm>
              <a:off x="5525993" y="3834378"/>
              <a:ext cx="160432" cy="379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xmlns="" id="{382CD4FA-56FC-4469-8F54-E2189AE48FBE}"/>
                </a:ext>
              </a:extLst>
            </p:cNvPr>
            <p:cNvSpPr/>
            <p:nvPr/>
          </p:nvSpPr>
          <p:spPr>
            <a:xfrm>
              <a:off x="5769697" y="3834377"/>
              <a:ext cx="160432" cy="225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xmlns="" id="{F78A7D82-EF77-4F3E-A904-BD943E9F1AD1}"/>
                </a:ext>
              </a:extLst>
            </p:cNvPr>
            <p:cNvSpPr/>
            <p:nvPr/>
          </p:nvSpPr>
          <p:spPr>
            <a:xfrm>
              <a:off x="6013401" y="3834378"/>
              <a:ext cx="160432" cy="440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xmlns="" id="{795D5C37-0C94-4412-851A-34177B4100DC}"/>
                </a:ext>
              </a:extLst>
            </p:cNvPr>
            <p:cNvSpPr/>
            <p:nvPr/>
          </p:nvSpPr>
          <p:spPr>
            <a:xfrm>
              <a:off x="6257105" y="3834378"/>
              <a:ext cx="160432" cy="268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xmlns="" id="{D3B4C0D9-E700-4ECC-A903-AEE1FCEEB82B}"/>
                </a:ext>
              </a:extLst>
            </p:cNvPr>
            <p:cNvSpPr/>
            <p:nvPr/>
          </p:nvSpPr>
          <p:spPr>
            <a:xfrm>
              <a:off x="6500809" y="3834378"/>
              <a:ext cx="160432" cy="349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xmlns="" id="{6F2276A1-F67E-4F2B-B3D6-0FBBAB6414C3}"/>
                </a:ext>
              </a:extLst>
            </p:cNvPr>
            <p:cNvSpPr/>
            <p:nvPr/>
          </p:nvSpPr>
          <p:spPr>
            <a:xfrm>
              <a:off x="6744513" y="3834377"/>
              <a:ext cx="160432" cy="333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xmlns="" id="{B5AE0D58-4335-4A1F-A32B-A829519B3652}"/>
                </a:ext>
              </a:extLst>
            </p:cNvPr>
            <p:cNvSpPr/>
            <p:nvPr/>
          </p:nvSpPr>
          <p:spPr>
            <a:xfrm>
              <a:off x="6988217" y="3834377"/>
              <a:ext cx="160432" cy="293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xmlns="" id="{7C19464D-F378-4A9F-918F-A83E7C938C67}"/>
                </a:ext>
              </a:extLst>
            </p:cNvPr>
            <p:cNvSpPr/>
            <p:nvPr/>
          </p:nvSpPr>
          <p:spPr>
            <a:xfrm>
              <a:off x="7231921" y="3834378"/>
              <a:ext cx="160432" cy="84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xmlns="" id="{170064D1-A351-44B8-8BCF-09A2339F306F}"/>
                </a:ext>
              </a:extLst>
            </p:cNvPr>
            <p:cNvSpPr/>
            <p:nvPr/>
          </p:nvSpPr>
          <p:spPr>
            <a:xfrm flipV="1">
              <a:off x="7475625" y="3223260"/>
              <a:ext cx="160432" cy="611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xmlns="" id="{87B3F798-7C2B-4198-A6FB-11D0AF40D2A2}"/>
                </a:ext>
              </a:extLst>
            </p:cNvPr>
            <p:cNvSpPr/>
            <p:nvPr/>
          </p:nvSpPr>
          <p:spPr>
            <a:xfrm flipV="1">
              <a:off x="7719329" y="2638425"/>
              <a:ext cx="160432" cy="1195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xmlns="" id="{6179602D-28C1-4886-A283-FCF673A099A8}"/>
                </a:ext>
              </a:extLst>
            </p:cNvPr>
            <p:cNvSpPr/>
            <p:nvPr/>
          </p:nvSpPr>
          <p:spPr>
            <a:xfrm>
              <a:off x="7963033" y="3834378"/>
              <a:ext cx="160432" cy="467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xmlns="" id="{F08BC2BD-3829-473A-BFE9-AA3CBA3B4C6E}"/>
                </a:ext>
              </a:extLst>
            </p:cNvPr>
            <p:cNvSpPr/>
            <p:nvPr/>
          </p:nvSpPr>
          <p:spPr>
            <a:xfrm>
              <a:off x="8206737" y="3834377"/>
              <a:ext cx="160432" cy="20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xmlns="" id="{2C08F548-6831-4C98-9C28-DBCFFB7973BB}"/>
                </a:ext>
              </a:extLst>
            </p:cNvPr>
            <p:cNvSpPr/>
            <p:nvPr/>
          </p:nvSpPr>
          <p:spPr>
            <a:xfrm>
              <a:off x="8450436" y="3834377"/>
              <a:ext cx="160432" cy="408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Axes">
            <a:extLst>
              <a:ext uri="{FF2B5EF4-FFF2-40B4-BE49-F238E27FC236}">
                <a16:creationId xmlns:a16="http://schemas.microsoft.com/office/drawing/2014/main" xmlns="" id="{89110CDF-1BC2-4626-89DC-5F5DEABAD3FB}"/>
              </a:ext>
            </a:extLst>
          </p:cNvPr>
          <p:cNvGrpSpPr/>
          <p:nvPr/>
        </p:nvGrpSpPr>
        <p:grpSpPr>
          <a:xfrm>
            <a:off x="4499992" y="1844824"/>
            <a:ext cx="4346559" cy="3555530"/>
            <a:chOff x="4444596" y="1567660"/>
            <a:chExt cx="4346559" cy="3555530"/>
          </a:xfrm>
        </p:grpSpPr>
        <p:sp>
          <p:nvSpPr>
            <p:cNvPr id="70" name="Left Bracket 69">
              <a:extLst>
                <a:ext uri="{FF2B5EF4-FFF2-40B4-BE49-F238E27FC236}">
                  <a16:creationId xmlns:a16="http://schemas.microsoft.com/office/drawing/2014/main" xmlns="" id="{A4C60C25-75D3-47B7-9B74-B81F905E883E}"/>
                </a:ext>
              </a:extLst>
            </p:cNvPr>
            <p:cNvSpPr/>
            <p:nvPr/>
          </p:nvSpPr>
          <p:spPr>
            <a:xfrm rot="16200000">
              <a:off x="6396206" y="3537818"/>
              <a:ext cx="133112" cy="185219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Left Bracket 70">
              <a:extLst>
                <a:ext uri="{FF2B5EF4-FFF2-40B4-BE49-F238E27FC236}">
                  <a16:creationId xmlns:a16="http://schemas.microsoft.com/office/drawing/2014/main" xmlns="" id="{5F717EAA-A02C-4899-8A01-0646B91225BA}"/>
                </a:ext>
              </a:extLst>
            </p:cNvPr>
            <p:cNvSpPr/>
            <p:nvPr/>
          </p:nvSpPr>
          <p:spPr>
            <a:xfrm rot="16200000">
              <a:off x="8220194" y="4145146"/>
              <a:ext cx="133112" cy="63754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xmlns="" id="{DD31771E-35EA-4FBA-85D4-8295C0AE0CB5}"/>
                </a:ext>
              </a:extLst>
            </p:cNvPr>
            <p:cNvCxnSpPr>
              <a:cxnSpLocks/>
            </p:cNvCxnSpPr>
            <p:nvPr/>
          </p:nvCxnSpPr>
          <p:spPr>
            <a:xfrm>
              <a:off x="5373558" y="3829253"/>
              <a:ext cx="33559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03B059D7-B3D3-4D48-953A-D6EBBF6466FD}"/>
                </a:ext>
              </a:extLst>
            </p:cNvPr>
            <p:cNvCxnSpPr>
              <a:cxnSpLocks/>
            </p:cNvCxnSpPr>
            <p:nvPr/>
          </p:nvCxnSpPr>
          <p:spPr>
            <a:xfrm>
              <a:off x="5429354" y="2522220"/>
              <a:ext cx="0" cy="197866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xmlns="" id="{24EA2BBA-C957-4BDB-BDD4-A5A252A1BC65}"/>
                </a:ext>
              </a:extLst>
            </p:cNvPr>
            <p:cNvSpPr txBox="1"/>
            <p:nvPr/>
          </p:nvSpPr>
          <p:spPr>
            <a:xfrm>
              <a:off x="5199537" y="3720233"/>
              <a:ext cx="172089" cy="215444"/>
            </a:xfrm>
            <a:prstGeom prst="rect">
              <a:avLst/>
            </a:prstGeom>
            <a:noFill/>
          </p:spPr>
          <p:txBody>
            <a:bodyPr wrap="none" lIns="36000" tIns="0" rIns="36000" bIns="0" rtlCol="0" anchor="ctr">
              <a:spAutoFit/>
            </a:bodyPr>
            <a:lstStyle/>
            <a:p>
              <a:pPr algn="r"/>
              <a:r>
                <a:rPr lang="en-GB" sz="1400" dirty="0"/>
                <a:t>0</a:t>
              </a:r>
              <a:endParaRPr lang="en-US" sz="1400" dirty="0"/>
            </a:p>
          </p:txBody>
        </p:sp>
        <p:cxnSp>
          <p:nvCxnSpPr>
            <p:cNvPr id="16" name="Straight Connector 15">
              <a:extLst>
                <a:ext uri="{FF2B5EF4-FFF2-40B4-BE49-F238E27FC236}">
                  <a16:creationId xmlns:a16="http://schemas.microsoft.com/office/drawing/2014/main" xmlns="" id="{3395E8C0-4C94-4F84-8BDF-01DF05E11D59}"/>
                </a:ext>
              </a:extLst>
            </p:cNvPr>
            <p:cNvCxnSpPr>
              <a:cxnSpLocks/>
            </p:cNvCxnSpPr>
            <p:nvPr/>
          </p:nvCxnSpPr>
          <p:spPr>
            <a:xfrm>
              <a:off x="5374490" y="317171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xmlns="" id="{C8BF08AE-5C80-4F99-A744-CC2889176FDE}"/>
                </a:ext>
              </a:extLst>
            </p:cNvPr>
            <p:cNvSpPr txBox="1"/>
            <p:nvPr/>
          </p:nvSpPr>
          <p:spPr>
            <a:xfrm>
              <a:off x="5199537" y="3065071"/>
              <a:ext cx="172089" cy="215444"/>
            </a:xfrm>
            <a:prstGeom prst="rect">
              <a:avLst/>
            </a:prstGeom>
            <a:noFill/>
          </p:spPr>
          <p:txBody>
            <a:bodyPr wrap="none" lIns="36000" tIns="0" rIns="36000" bIns="0" rtlCol="0" anchor="ctr">
              <a:spAutoFit/>
            </a:bodyPr>
            <a:lstStyle/>
            <a:p>
              <a:pPr algn="r"/>
              <a:r>
                <a:rPr lang="en-GB" sz="1400" dirty="0"/>
                <a:t>1</a:t>
              </a:r>
              <a:endParaRPr lang="en-US" sz="1400" dirty="0"/>
            </a:p>
          </p:txBody>
        </p:sp>
        <p:cxnSp>
          <p:nvCxnSpPr>
            <p:cNvPr id="20" name="Straight Connector 19">
              <a:extLst>
                <a:ext uri="{FF2B5EF4-FFF2-40B4-BE49-F238E27FC236}">
                  <a16:creationId xmlns:a16="http://schemas.microsoft.com/office/drawing/2014/main" xmlns="" id="{06313E38-B105-4F8E-98A4-FA4B8083B251}"/>
                </a:ext>
              </a:extLst>
            </p:cNvPr>
            <p:cNvCxnSpPr/>
            <p:nvPr/>
          </p:nvCxnSpPr>
          <p:spPr>
            <a:xfrm>
              <a:off x="5374490" y="252893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xmlns="" id="{AC3F3164-0681-482B-9E4C-04A72EF0BD4E}"/>
                </a:ext>
              </a:extLst>
            </p:cNvPr>
            <p:cNvSpPr txBox="1"/>
            <p:nvPr/>
          </p:nvSpPr>
          <p:spPr>
            <a:xfrm>
              <a:off x="5199537" y="2422295"/>
              <a:ext cx="172089" cy="215444"/>
            </a:xfrm>
            <a:prstGeom prst="rect">
              <a:avLst/>
            </a:prstGeom>
            <a:noFill/>
          </p:spPr>
          <p:txBody>
            <a:bodyPr wrap="none" lIns="36000" tIns="0" rIns="36000" bIns="0" rtlCol="0" anchor="ctr">
              <a:spAutoFit/>
            </a:bodyPr>
            <a:lstStyle/>
            <a:p>
              <a:pPr algn="r"/>
              <a:r>
                <a:rPr lang="en-GB" sz="1400" dirty="0"/>
                <a:t>2</a:t>
              </a:r>
              <a:endParaRPr lang="en-US" sz="1400" dirty="0"/>
            </a:p>
          </p:txBody>
        </p:sp>
        <p:sp>
          <p:nvSpPr>
            <p:cNvPr id="38" name="TextBox 37">
              <a:extLst>
                <a:ext uri="{FF2B5EF4-FFF2-40B4-BE49-F238E27FC236}">
                  <a16:creationId xmlns:a16="http://schemas.microsoft.com/office/drawing/2014/main" xmlns="" id="{2F6B9356-B63E-4519-B58E-BB63BB74498D}"/>
                </a:ext>
              </a:extLst>
            </p:cNvPr>
            <p:cNvSpPr txBox="1"/>
            <p:nvPr/>
          </p:nvSpPr>
          <p:spPr>
            <a:xfrm>
              <a:off x="5532120" y="4569192"/>
              <a:ext cx="1856740" cy="553998"/>
            </a:xfrm>
            <a:prstGeom prst="rect">
              <a:avLst/>
            </a:prstGeom>
            <a:noFill/>
          </p:spPr>
          <p:txBody>
            <a:bodyPr wrap="square" lIns="0" tIns="0" rIns="0" bIns="0" rtlCol="0">
              <a:spAutoFit/>
            </a:bodyPr>
            <a:lstStyle/>
            <a:p>
              <a:pPr algn="ctr"/>
              <a:r>
                <a:rPr lang="en-GB" sz="1200" dirty="0"/>
                <a:t>Procoagulants</a:t>
              </a:r>
            </a:p>
            <a:p>
              <a:pPr algn="ctr"/>
              <a:r>
                <a:rPr lang="en-US" sz="1200" dirty="0"/>
                <a:t>F</a:t>
              </a:r>
              <a:r>
                <a:rPr lang="en-GB" sz="1200" dirty="0"/>
                <a:t>II, FV, FVII, FIX,</a:t>
              </a:r>
            </a:p>
            <a:p>
              <a:pPr algn="ctr"/>
              <a:r>
                <a:rPr lang="en-US" sz="1200" dirty="0"/>
                <a:t>F</a:t>
              </a:r>
              <a:r>
                <a:rPr lang="en-GB" sz="1200" dirty="0"/>
                <a:t>X, FXI, FXII, fibrinogen</a:t>
              </a:r>
              <a:endParaRPr lang="en-US" sz="1200" dirty="0"/>
            </a:p>
          </p:txBody>
        </p:sp>
        <p:sp>
          <p:nvSpPr>
            <p:cNvPr id="39" name="TextBox 38">
              <a:extLst>
                <a:ext uri="{FF2B5EF4-FFF2-40B4-BE49-F238E27FC236}">
                  <a16:creationId xmlns:a16="http://schemas.microsoft.com/office/drawing/2014/main" xmlns="" id="{5A020CB5-6AFD-4E06-9DCD-DD1A6034ADD1}"/>
                </a:ext>
              </a:extLst>
            </p:cNvPr>
            <p:cNvSpPr txBox="1"/>
            <p:nvPr/>
          </p:nvSpPr>
          <p:spPr>
            <a:xfrm rot="16200000">
              <a:off x="3167164" y="3171571"/>
              <a:ext cx="3201196" cy="646331"/>
            </a:xfrm>
            <a:prstGeom prst="rect">
              <a:avLst/>
            </a:prstGeom>
            <a:noFill/>
          </p:spPr>
          <p:txBody>
            <a:bodyPr wrap="none" lIns="0" tIns="0" rIns="0" bIns="0" rtlCol="0">
              <a:spAutoFit/>
            </a:bodyPr>
            <a:lstStyle/>
            <a:p>
              <a:pPr algn="ctr"/>
              <a:r>
                <a:rPr lang="en-GB" sz="1400" dirty="0"/>
                <a:t>Fold change in anti- and procoagulants </a:t>
              </a:r>
              <a:br>
                <a:rPr lang="en-GB" sz="1400" dirty="0"/>
              </a:br>
              <a:r>
                <a:rPr lang="en-GB" sz="1400" dirty="0"/>
                <a:t>in ALF within first 48 hours </a:t>
              </a:r>
              <a:br>
                <a:rPr lang="en-GB" sz="1400" dirty="0"/>
              </a:br>
              <a:r>
                <a:rPr lang="en-GB" sz="1400" dirty="0"/>
                <a:t>(multiples of normal values)</a:t>
              </a:r>
              <a:endParaRPr lang="en-US" sz="1400" dirty="0"/>
            </a:p>
          </p:txBody>
        </p:sp>
        <p:sp>
          <p:nvSpPr>
            <p:cNvPr id="45" name="TextBox 44">
              <a:extLst>
                <a:ext uri="{FF2B5EF4-FFF2-40B4-BE49-F238E27FC236}">
                  <a16:creationId xmlns:a16="http://schemas.microsoft.com/office/drawing/2014/main" xmlns="" id="{F9C80CE0-DABD-4368-BD5E-D437AC9E8428}"/>
                </a:ext>
              </a:extLst>
            </p:cNvPr>
            <p:cNvSpPr txBox="1"/>
            <p:nvPr/>
          </p:nvSpPr>
          <p:spPr>
            <a:xfrm>
              <a:off x="5379016" y="1567660"/>
              <a:ext cx="3369448" cy="646331"/>
            </a:xfrm>
            <a:prstGeom prst="rect">
              <a:avLst/>
            </a:prstGeom>
            <a:noFill/>
          </p:spPr>
          <p:txBody>
            <a:bodyPr wrap="square" lIns="0" tIns="0" rIns="0" bIns="0" rtlCol="0">
              <a:spAutoFit/>
            </a:bodyPr>
            <a:lstStyle/>
            <a:p>
              <a:pPr algn="ctr"/>
              <a:r>
                <a:rPr lang="en-GB" sz="1400" b="1" dirty="0"/>
                <a:t>Balanced relationship between reduced procoagulants and anticoagulants</a:t>
              </a:r>
            </a:p>
            <a:p>
              <a:pPr algn="ctr"/>
              <a:r>
                <a:rPr lang="en-GB" sz="1400" b="1" dirty="0"/>
                <a:t>at admission to ICU with ALF</a:t>
              </a:r>
              <a:r>
                <a:rPr lang="en-GB" sz="1400" b="1" baseline="30000" dirty="0"/>
                <a:t>1</a:t>
              </a:r>
            </a:p>
          </p:txBody>
        </p:sp>
        <p:cxnSp>
          <p:nvCxnSpPr>
            <p:cNvPr id="46" name="Straight Connector 45">
              <a:extLst>
                <a:ext uri="{FF2B5EF4-FFF2-40B4-BE49-F238E27FC236}">
                  <a16:creationId xmlns:a16="http://schemas.microsoft.com/office/drawing/2014/main" xmlns="" id="{94243980-8E2A-46AF-A044-2FB617A92C23}"/>
                </a:ext>
              </a:extLst>
            </p:cNvPr>
            <p:cNvCxnSpPr>
              <a:cxnSpLocks/>
            </p:cNvCxnSpPr>
            <p:nvPr/>
          </p:nvCxnSpPr>
          <p:spPr>
            <a:xfrm>
              <a:off x="5374490" y="44932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xmlns="" id="{6E3AB9E9-2F07-4021-8658-89EDDD57399A}"/>
                </a:ext>
              </a:extLst>
            </p:cNvPr>
            <p:cNvSpPr txBox="1"/>
            <p:nvPr/>
          </p:nvSpPr>
          <p:spPr>
            <a:xfrm>
              <a:off x="5140225" y="4386628"/>
              <a:ext cx="231401" cy="215444"/>
            </a:xfrm>
            <a:prstGeom prst="rect">
              <a:avLst/>
            </a:prstGeom>
            <a:noFill/>
          </p:spPr>
          <p:txBody>
            <a:bodyPr wrap="none" lIns="36000" tIns="0" rIns="36000" bIns="0" rtlCol="0" anchor="ctr">
              <a:spAutoFit/>
            </a:bodyPr>
            <a:lstStyle/>
            <a:p>
              <a:pPr algn="r"/>
              <a:r>
                <a:rPr lang="en-GB" sz="1400" dirty="0"/>
                <a:t>-1</a:t>
              </a:r>
              <a:endParaRPr lang="en-US" sz="1400" dirty="0"/>
            </a:p>
          </p:txBody>
        </p:sp>
        <p:sp>
          <p:nvSpPr>
            <p:cNvPr id="54" name="TextBox 53">
              <a:extLst>
                <a:ext uri="{FF2B5EF4-FFF2-40B4-BE49-F238E27FC236}">
                  <a16:creationId xmlns:a16="http://schemas.microsoft.com/office/drawing/2014/main" xmlns="" id="{35161D14-8BEC-4F2C-8C64-88EC078638DD}"/>
                </a:ext>
              </a:extLst>
            </p:cNvPr>
            <p:cNvSpPr txBox="1"/>
            <p:nvPr/>
          </p:nvSpPr>
          <p:spPr>
            <a:xfrm>
              <a:off x="7786072" y="4569192"/>
              <a:ext cx="1005083" cy="369332"/>
            </a:xfrm>
            <a:prstGeom prst="rect">
              <a:avLst/>
            </a:prstGeom>
            <a:noFill/>
          </p:spPr>
          <p:txBody>
            <a:bodyPr wrap="none" lIns="0" tIns="0" rIns="0" bIns="0" rtlCol="0">
              <a:spAutoFit/>
            </a:bodyPr>
            <a:lstStyle/>
            <a:p>
              <a:pPr algn="ctr"/>
              <a:r>
                <a:rPr lang="en-GB" sz="1200" dirty="0"/>
                <a:t>Anticoagulants</a:t>
              </a:r>
            </a:p>
            <a:p>
              <a:pPr algn="ctr"/>
              <a:r>
                <a:rPr lang="en-US" sz="1200" dirty="0"/>
                <a:t>PC, PS, ATIII</a:t>
              </a:r>
            </a:p>
          </p:txBody>
        </p:sp>
        <p:sp>
          <p:nvSpPr>
            <p:cNvPr id="72" name="TextBox 71">
              <a:extLst>
                <a:ext uri="{FF2B5EF4-FFF2-40B4-BE49-F238E27FC236}">
                  <a16:creationId xmlns:a16="http://schemas.microsoft.com/office/drawing/2014/main" xmlns="" id="{2CD12899-C1A3-4492-BBBC-7EC6B125F17F}"/>
                </a:ext>
              </a:extLst>
            </p:cNvPr>
            <p:cNvSpPr txBox="1"/>
            <p:nvPr/>
          </p:nvSpPr>
          <p:spPr>
            <a:xfrm>
              <a:off x="7310884" y="3036074"/>
              <a:ext cx="447516" cy="184666"/>
            </a:xfrm>
            <a:prstGeom prst="rect">
              <a:avLst/>
            </a:prstGeom>
            <a:noFill/>
          </p:spPr>
          <p:txBody>
            <a:bodyPr wrap="square" lIns="0" tIns="0" rIns="0" bIns="0" rtlCol="0">
              <a:spAutoFit/>
            </a:bodyPr>
            <a:lstStyle/>
            <a:p>
              <a:pPr algn="ctr"/>
              <a:r>
                <a:rPr lang="en-US" sz="1200" dirty="0"/>
                <a:t>VWF</a:t>
              </a:r>
            </a:p>
          </p:txBody>
        </p:sp>
        <p:sp>
          <p:nvSpPr>
            <p:cNvPr id="73" name="TextBox 72">
              <a:extLst>
                <a:ext uri="{FF2B5EF4-FFF2-40B4-BE49-F238E27FC236}">
                  <a16:creationId xmlns:a16="http://schemas.microsoft.com/office/drawing/2014/main" xmlns="" id="{6D74D9F7-C5DB-4534-8B76-9A8883D51903}"/>
                </a:ext>
              </a:extLst>
            </p:cNvPr>
            <p:cNvSpPr txBox="1"/>
            <p:nvPr/>
          </p:nvSpPr>
          <p:spPr>
            <a:xfrm>
              <a:off x="7571953" y="2450986"/>
              <a:ext cx="447516" cy="184666"/>
            </a:xfrm>
            <a:prstGeom prst="rect">
              <a:avLst/>
            </a:prstGeom>
            <a:noFill/>
          </p:spPr>
          <p:txBody>
            <a:bodyPr wrap="square" lIns="0" tIns="0" rIns="0" bIns="0" rtlCol="0">
              <a:spAutoFit/>
            </a:bodyPr>
            <a:lstStyle/>
            <a:p>
              <a:pPr algn="ctr"/>
              <a:r>
                <a:rPr lang="en-US" sz="1200" dirty="0"/>
                <a:t>FVIII</a:t>
              </a:r>
            </a:p>
          </p:txBody>
        </p:sp>
      </p:grpSp>
    </p:spTree>
    <p:extLst>
      <p:ext uri="{BB962C8B-B14F-4D97-AF65-F5344CB8AC3E}">
        <p14:creationId xmlns:p14="http://schemas.microsoft.com/office/powerpoint/2010/main" val="674048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Coagulation: monitoring and management</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Prophylactic correction of coagulation or platelet levels is not necessary</a:t>
            </a:r>
          </a:p>
          <a:p>
            <a:pPr lvl="1"/>
            <a:r>
              <a:rPr lang="en-GB" dirty="0"/>
              <a:t>May instead adversely affect prognosis</a:t>
            </a:r>
          </a:p>
          <a:p>
            <a:pPr lvl="1"/>
            <a:r>
              <a:rPr lang="en-GB" dirty="0"/>
              <a:t>May increase the risk of thrombosis or transfusion-related acute lung injury</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2A4F39F4-961C-4C84-9C00-5F46EAEB1749}"/>
              </a:ext>
            </a:extLst>
          </p:cNvPr>
          <p:cNvGraphicFramePr>
            <a:graphicFrameLocks noGrp="1"/>
          </p:cNvGraphicFramePr>
          <p:nvPr>
            <p:extLst>
              <p:ext uri="{D42A27DB-BD31-4B8C-83A1-F6EECF244321}">
                <p14:modId xmlns:p14="http://schemas.microsoft.com/office/powerpoint/2010/main" val="754180427"/>
              </p:ext>
            </p:extLst>
          </p:nvPr>
        </p:nvGraphicFramePr>
        <p:xfrm>
          <a:off x="755576" y="2924944"/>
          <a:ext cx="7308774" cy="1919573"/>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b="1" dirty="0">
                          <a:solidFill>
                            <a:srgbClr val="004A86"/>
                          </a:solidFill>
                          <a:latin typeface="Arial" panose="020B0604020202020204" pitchFamily="34" charset="0"/>
                          <a:cs typeface="Arial" panose="020B0604020202020204" pitchFamily="34" charset="0"/>
                        </a:rPr>
                        <a:t>The routine use of fresh frozen plasma and other coagulation factors is not supported</a:t>
                      </a:r>
                      <a:r>
                        <a:rPr lang="en-GB" sz="1400" dirty="0">
                          <a:latin typeface="Arial" panose="020B0604020202020204" pitchFamily="34" charset="0"/>
                          <a:cs typeface="Arial" panose="020B0604020202020204" pitchFamily="34" charset="0"/>
                        </a:rPr>
                        <a:t>, and should be limited to specific situations, such as insertion of ICP monitors or active bleeding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accent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Haemoglobin target for transfusion is 7 g/dl</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accent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365093">
                <a:tc>
                  <a:txBody>
                    <a:bodyPr/>
                    <a:lstStyle/>
                    <a:p>
                      <a:pPr algn="l"/>
                      <a:r>
                        <a:rPr lang="en-GB" sz="1400" dirty="0">
                          <a:latin typeface="Arial" panose="020B0604020202020204" pitchFamily="34" charset="0"/>
                          <a:cs typeface="Arial" panose="020B0604020202020204" pitchFamily="34" charset="0"/>
                        </a:rPr>
                        <a:t>Venous thrombosis prophylaxis should be considered in the daily review</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accent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bl>
          </a:graphicData>
        </a:graphic>
      </p:graphicFrame>
      <p:grpSp>
        <p:nvGrpSpPr>
          <p:cNvPr id="14" name="Group 13">
            <a:extLst>
              <a:ext uri="{FF2B5EF4-FFF2-40B4-BE49-F238E27FC236}">
                <a16:creationId xmlns:a16="http://schemas.microsoft.com/office/drawing/2014/main" xmlns="" id="{0421CB46-73DC-4747-BCC9-F50208F13586}"/>
              </a:ext>
            </a:extLst>
          </p:cNvPr>
          <p:cNvGrpSpPr/>
          <p:nvPr/>
        </p:nvGrpSpPr>
        <p:grpSpPr>
          <a:xfrm>
            <a:off x="4247927" y="2933954"/>
            <a:ext cx="3693418" cy="276999"/>
            <a:chOff x="4262958" y="3212976"/>
            <a:chExt cx="3693418" cy="276999"/>
          </a:xfrm>
        </p:grpSpPr>
        <p:sp>
          <p:nvSpPr>
            <p:cNvPr id="15" name="Rectangle 14">
              <a:extLst>
                <a:ext uri="{FF2B5EF4-FFF2-40B4-BE49-F238E27FC236}">
                  <a16:creationId xmlns:a16="http://schemas.microsoft.com/office/drawing/2014/main" xmlns="" id="{73D6CABC-5293-4644-9486-263FF0B55D9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83A32773-D9DB-4AF7-B570-8EFA1782A88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3DFFEE8B-C3F5-48EA-8153-EF18A5D0D03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xmlns="" id="{4E2A9D9E-F4B3-4E7E-BDAD-13FE826627C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010243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Sepsis, inflammation and anti-inflammatory management</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*Guided by the use of biomarkers</a:t>
            </a:r>
          </a:p>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Patients with ALF are at increased risk of developing infections,</a:t>
            </a:r>
            <a:br>
              <a:rPr lang="en-GB" dirty="0"/>
            </a:br>
            <a:r>
              <a:rPr lang="en-GB" dirty="0"/>
              <a:t>sepsis and septic shock</a:t>
            </a:r>
          </a:p>
          <a:p>
            <a:pPr lvl="1"/>
            <a:r>
              <a:rPr lang="en-GB" dirty="0"/>
              <a:t>Severe, untreated infection may preclude </a:t>
            </a:r>
            <a:r>
              <a:rPr lang="en-GB" dirty="0" err="1"/>
              <a:t>LTx</a:t>
            </a:r>
            <a:r>
              <a:rPr lang="en-GB" dirty="0"/>
              <a:t> and complicate the </a:t>
            </a:r>
            <a:br>
              <a:rPr lang="en-GB" dirty="0"/>
            </a:br>
            <a:r>
              <a:rPr lang="en-GB" dirty="0"/>
              <a:t>post-operative course</a:t>
            </a:r>
          </a:p>
          <a:p>
            <a:r>
              <a:rPr lang="en-GB" dirty="0"/>
              <a:t>ALF is associated with dynamic immune dysfunction</a:t>
            </a:r>
          </a:p>
          <a:p>
            <a:pPr lvl="1"/>
            <a:r>
              <a:rPr lang="en-GB" dirty="0"/>
              <a:t>Imbalance can contribute to organ failure and death</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0" name="Table 19">
            <a:extLst>
              <a:ext uri="{FF2B5EF4-FFF2-40B4-BE49-F238E27FC236}">
                <a16:creationId xmlns:a16="http://schemas.microsoft.com/office/drawing/2014/main" xmlns="" id="{632BC7A9-46D1-4157-9E1E-17A10303C7D5}"/>
              </a:ext>
            </a:extLst>
          </p:cNvPr>
          <p:cNvGraphicFramePr>
            <a:graphicFrameLocks noGrp="1"/>
          </p:cNvGraphicFramePr>
          <p:nvPr>
            <p:extLst>
              <p:ext uri="{D42A27DB-BD31-4B8C-83A1-F6EECF244321}">
                <p14:modId xmlns:p14="http://schemas.microsoft.com/office/powerpoint/2010/main" val="624740760"/>
              </p:ext>
            </p:extLst>
          </p:nvPr>
        </p:nvGraphicFramePr>
        <p:xfrm>
          <a:off x="755576" y="3453672"/>
          <a:ext cx="7308774" cy="2437733"/>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Antibiotics, non-absorbable antibiotics, and antifungals have not been shown to improve survival in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Regular surveillance cultures should be performed in all patients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365093">
                <a:tc>
                  <a:txBody>
                    <a:bodyPr/>
                    <a:lstStyle/>
                    <a:p>
                      <a:pPr algn="l"/>
                      <a:r>
                        <a:rPr lang="en-GB" sz="1400" dirty="0">
                          <a:latin typeface="Arial" panose="020B0604020202020204" pitchFamily="34" charset="0"/>
                          <a:cs typeface="Arial" panose="020B0604020202020204" pitchFamily="34" charset="0"/>
                        </a:rPr>
                        <a:t>Early anti-infection treatments should be introduced upon appearance of progression of hepatic encephalopathy, clinical signs of infections, or elements of SIRS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r h="365093">
                <a:tc>
                  <a:txBody>
                    <a:bodyPr/>
                    <a:lstStyle/>
                    <a:p>
                      <a:pPr algn="l"/>
                      <a:r>
                        <a:rPr lang="en-GB" sz="1400" dirty="0">
                          <a:latin typeface="Arial" panose="020B0604020202020204" pitchFamily="34" charset="0"/>
                          <a:cs typeface="Arial" panose="020B0604020202020204" pitchFamily="34" charset="0"/>
                        </a:rPr>
                        <a:t>Antifungal therapy in those with prolonged critical care support for multiple organ failure should be considered*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392334970"/>
                  </a:ext>
                </a:extLst>
              </a:tr>
            </a:tbl>
          </a:graphicData>
        </a:graphic>
      </p:graphicFrame>
      <p:grpSp>
        <p:nvGrpSpPr>
          <p:cNvPr id="21" name="Group 20">
            <a:extLst>
              <a:ext uri="{FF2B5EF4-FFF2-40B4-BE49-F238E27FC236}">
                <a16:creationId xmlns:a16="http://schemas.microsoft.com/office/drawing/2014/main" xmlns="" id="{DB0FC343-604A-4BCD-A24A-826FAEDF83D1}"/>
              </a:ext>
            </a:extLst>
          </p:cNvPr>
          <p:cNvGrpSpPr/>
          <p:nvPr/>
        </p:nvGrpSpPr>
        <p:grpSpPr>
          <a:xfrm>
            <a:off x="4247927" y="3462682"/>
            <a:ext cx="3693418" cy="276999"/>
            <a:chOff x="4262958" y="3212976"/>
            <a:chExt cx="3693418" cy="276999"/>
          </a:xfrm>
        </p:grpSpPr>
        <p:sp>
          <p:nvSpPr>
            <p:cNvPr id="22" name="Rectangle 21">
              <a:extLst>
                <a:ext uri="{FF2B5EF4-FFF2-40B4-BE49-F238E27FC236}">
                  <a16:creationId xmlns:a16="http://schemas.microsoft.com/office/drawing/2014/main" xmlns="" id="{9A483E7A-ABFA-493A-B0AF-88CD7784E3B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xmlns="" id="{32492D30-D87B-425F-AA2F-70D0A966E5E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xmlns="" id="{FCA4A147-5FBE-4C66-84DB-39D111EA942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xmlns="" id="{59443209-08FB-41DA-BAC7-E623EBD5DFB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678740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F06F8-934B-44FA-B184-60EA7E4A6FAE}"/>
              </a:ext>
            </a:extLst>
          </p:cNvPr>
          <p:cNvSpPr>
            <a:spLocks noGrp="1"/>
          </p:cNvSpPr>
          <p:nvPr>
            <p:ph type="title"/>
          </p:nvPr>
        </p:nvSpPr>
        <p:spPr/>
        <p:txBody>
          <a:bodyPr>
            <a:normAutofit/>
          </a:bodyPr>
          <a:lstStyle/>
          <a:p>
            <a:r>
              <a:rPr lang="en-GB" dirty="0"/>
              <a:t>The brain in ALF: hepatic encephalopathy</a:t>
            </a:r>
          </a:p>
        </p:txBody>
      </p:sp>
      <p:sp>
        <p:nvSpPr>
          <p:cNvPr id="3" name="Text Placeholder 2">
            <a:extLst>
              <a:ext uri="{FF2B5EF4-FFF2-40B4-BE49-F238E27FC236}">
                <a16:creationId xmlns:a16="http://schemas.microsoft.com/office/drawing/2014/main" xmlns="" id="{203D064F-EB56-400E-844E-0474EE0910DB}"/>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xmlns="" id="{9E63A88B-3C20-4A61-B170-3E76D710946F}"/>
              </a:ext>
            </a:extLst>
          </p:cNvPr>
          <p:cNvSpPr>
            <a:spLocks noGrp="1"/>
          </p:cNvSpPr>
          <p:nvPr>
            <p:ph sz="half" idx="1"/>
          </p:nvPr>
        </p:nvSpPr>
        <p:spPr/>
        <p:txBody>
          <a:bodyPr>
            <a:normAutofit/>
          </a:bodyPr>
          <a:lstStyle/>
          <a:p>
            <a:r>
              <a:rPr lang="en-GB" dirty="0"/>
              <a:t>HE tends to fluctuate</a:t>
            </a:r>
          </a:p>
          <a:p>
            <a:pPr lvl="1"/>
            <a:r>
              <a:rPr lang="en-GB" dirty="0"/>
              <a:t>May progress from a trivial lack of awareness to deep coma </a:t>
            </a:r>
          </a:p>
          <a:p>
            <a:r>
              <a:rPr lang="en-GB" dirty="0"/>
              <a:t>Multiple additional manifestations</a:t>
            </a:r>
          </a:p>
          <a:p>
            <a:pPr lvl="1"/>
            <a:r>
              <a:rPr lang="en-GB" dirty="0"/>
              <a:t> Headache, vomiting, asterixis, agitation, hyperreflexia and clonus </a:t>
            </a:r>
          </a:p>
          <a:p>
            <a:r>
              <a:rPr lang="en-GB" dirty="0"/>
              <a:t>Clinical diagnosis is one of exclusion</a:t>
            </a:r>
          </a:p>
          <a:p>
            <a:r>
              <a:rPr lang="en-GB" dirty="0"/>
              <a:t>Course dictated by outcome and phenotype of liver failure</a:t>
            </a:r>
          </a:p>
          <a:p>
            <a:pPr lvl="1"/>
            <a:r>
              <a:rPr lang="en-GB" dirty="0"/>
              <a:t>Usually parallels evolution of liver function parameters</a:t>
            </a:r>
          </a:p>
          <a:p>
            <a:r>
              <a:rPr lang="en-GB" dirty="0"/>
              <a:t>Neurological outcomes may be worse in some circumstances</a:t>
            </a:r>
          </a:p>
          <a:p>
            <a:pPr lvl="1"/>
            <a:r>
              <a:rPr lang="en-GB" dirty="0"/>
              <a:t>Coexistence of infection</a:t>
            </a:r>
          </a:p>
          <a:p>
            <a:pPr lvl="1"/>
            <a:r>
              <a:rPr lang="en-GB" dirty="0"/>
              <a:t>Presence of inflammation without sepsis</a:t>
            </a:r>
          </a:p>
          <a:p>
            <a:pPr lvl="1"/>
            <a:r>
              <a:rPr lang="en-GB" dirty="0"/>
              <a:t>Other organ failure</a:t>
            </a:r>
          </a:p>
          <a:p>
            <a:endParaRPr lang="en-GB" dirty="0"/>
          </a:p>
          <a:p>
            <a:endParaRPr lang="en-GB" dirty="0"/>
          </a:p>
        </p:txBody>
      </p:sp>
      <p:pic>
        <p:nvPicPr>
          <p:cNvPr id="5" name="Picture 4">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51647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xmlns=""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xmlns=""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a:t>
            </a:r>
            <a:r>
              <a:rPr lang="en-GB"/>
              <a:t>slide notes</a:t>
            </a:r>
            <a:endParaRPr lang="en-GB" dirty="0"/>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sp>
        <p:nvSpPr>
          <p:cNvPr id="6" name="TextBox 5">
            <a:extLst>
              <a:ext uri="{FF2B5EF4-FFF2-40B4-BE49-F238E27FC236}">
                <a16:creationId xmlns:a16="http://schemas.microsoft.com/office/drawing/2014/main" xmlns=""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xmlns="" id="{BE6346B9-EADA-4BCF-873C-6E680B70A14B}"/>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710093" y="2346788"/>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21AB295-C61E-4F25-8B79-D1227ECD5618}"/>
              </a:ext>
            </a:extLst>
          </p:cNvPr>
          <p:cNvSpPr>
            <a:spLocks noGrp="1"/>
          </p:cNvSpPr>
          <p:nvPr>
            <p:ph type="title"/>
          </p:nvPr>
        </p:nvSpPr>
        <p:spPr/>
        <p:txBody>
          <a:bodyPr>
            <a:normAutofit/>
          </a:bodyPr>
          <a:lstStyle/>
          <a:p>
            <a:r>
              <a:rPr lang="en-GB" dirty="0"/>
              <a:t>The brain in ALF: management of HE</a:t>
            </a:r>
          </a:p>
        </p:txBody>
      </p:sp>
      <p:sp>
        <p:nvSpPr>
          <p:cNvPr id="8" name="Text Placeholder 7">
            <a:extLst>
              <a:ext uri="{FF2B5EF4-FFF2-40B4-BE49-F238E27FC236}">
                <a16:creationId xmlns:a16="http://schemas.microsoft.com/office/drawing/2014/main" xmlns="" id="{D1098944-5E53-4302-8120-32E0609A2711}"/>
              </a:ext>
            </a:extLst>
          </p:cNvPr>
          <p:cNvSpPr>
            <a:spLocks noGrp="1"/>
          </p:cNvSpPr>
          <p:nvPr>
            <p:ph type="body" sz="quarter" idx="10"/>
          </p:nvPr>
        </p:nvSpPr>
        <p:spPr>
          <a:xfrm>
            <a:off x="4925" y="5949280"/>
            <a:ext cx="7519403" cy="907641"/>
          </a:xfrm>
        </p:spPr>
        <p:txBody>
          <a:bodyPr/>
          <a:lstStyle/>
          <a:p>
            <a:r>
              <a:rPr lang="en-GB" dirty="0"/>
              <a:t>*Grade 3 coma in this context is not defined by asterixis (hepatic flap) but by the development of marked agitation and frequent aggression with a decrease in GCS (usually E1–2, V 3–4 and M4); </a:t>
            </a:r>
            <a:r>
              <a:rPr lang="ca-ES" baseline="30000" dirty="0">
                <a:solidFill>
                  <a:srgbClr val="000000"/>
                </a:solidFill>
                <a:latin typeface="Arial" panose="020B0604020202020204" pitchFamily="34" charset="0"/>
                <a:cs typeface="Arial" panose="020B0604020202020204" pitchFamily="34" charset="0"/>
              </a:rPr>
              <a:t>†</a:t>
            </a:r>
            <a:r>
              <a:rPr lang="en-GB" dirty="0"/>
              <a:t>Grade 4 coma is associated with marked reduction in GCS (E1, V 1–2 and M1–3); </a:t>
            </a:r>
            <a:r>
              <a:rPr lang="en-GB" baseline="30000" dirty="0"/>
              <a:t>‡</a:t>
            </a:r>
            <a:r>
              <a:rPr lang="en-GB" dirty="0"/>
              <a:t>This may protect from ICH and reduce the risk of seizures; </a:t>
            </a:r>
            <a:r>
              <a:rPr lang="en-GB" baseline="30000" dirty="0"/>
              <a:t>§</a:t>
            </a:r>
            <a:r>
              <a:rPr lang="en-GB" dirty="0"/>
              <a:t>E.g. </a:t>
            </a:r>
            <a:r>
              <a:rPr lang="en-GB" dirty="0" err="1"/>
              <a:t>levetiracetam</a:t>
            </a:r>
            <a:r>
              <a:rPr lang="en-GB" dirty="0"/>
              <a:t> or </a:t>
            </a:r>
            <a:r>
              <a:rPr lang="en-GB" dirty="0" err="1"/>
              <a:t>lacosamide</a:t>
            </a:r>
            <a:r>
              <a:rPr lang="en-GB" dirty="0"/>
              <a:t> (prophylactic use of antiepileptic drugs is not warranted)</a:t>
            </a:r>
          </a:p>
          <a:p>
            <a:r>
              <a:rPr lang="en-GB" dirty="0"/>
              <a:t>EASL CPG ALF. J </a:t>
            </a:r>
            <a:r>
              <a:rPr lang="en-GB" dirty="0" err="1"/>
              <a:t>Hepatol</a:t>
            </a:r>
            <a:r>
              <a:rPr lang="en-GB" dirty="0"/>
              <a:t> 2017;66:1047–81</a:t>
            </a:r>
          </a:p>
        </p:txBody>
      </p:sp>
      <p:sp>
        <p:nvSpPr>
          <p:cNvPr id="7" name="Content Placeholder 6">
            <a:extLst>
              <a:ext uri="{FF2B5EF4-FFF2-40B4-BE49-F238E27FC236}">
                <a16:creationId xmlns:a16="http://schemas.microsoft.com/office/drawing/2014/main" xmlns="" id="{01772E62-40EB-4315-B76B-71164387B505}"/>
              </a:ext>
            </a:extLst>
          </p:cNvPr>
          <p:cNvSpPr>
            <a:spLocks noGrp="1"/>
          </p:cNvSpPr>
          <p:nvPr>
            <p:ph sz="half" idx="1"/>
          </p:nvPr>
        </p:nvSpPr>
        <p:spPr/>
        <p:txBody>
          <a:bodyPr>
            <a:normAutofit/>
          </a:bodyPr>
          <a:lstStyle/>
          <a:p>
            <a:pPr>
              <a:lnSpc>
                <a:spcPct val="120000"/>
              </a:lnSpc>
              <a:spcBef>
                <a:spcPts val="600"/>
              </a:spcBef>
            </a:pPr>
            <a:r>
              <a:rPr lang="en-GB" sz="1800" dirty="0"/>
              <a:t>Regular clinical and neurological examination to monitor progression in a</a:t>
            </a:r>
            <a:br>
              <a:rPr lang="en-GB" sz="1800" dirty="0"/>
            </a:br>
            <a:r>
              <a:rPr lang="en-GB" sz="1800" dirty="0"/>
              <a:t>quiet environment</a:t>
            </a:r>
          </a:p>
          <a:p>
            <a:pPr>
              <a:lnSpc>
                <a:spcPct val="120000"/>
              </a:lnSpc>
              <a:spcBef>
                <a:spcPts val="600"/>
              </a:spcBef>
            </a:pPr>
            <a:r>
              <a:rPr lang="en-GB" sz="1800" b="1" dirty="0"/>
              <a:t>On progression to Grade 3 HE:*</a:t>
            </a:r>
          </a:p>
          <a:p>
            <a:pPr lvl="1">
              <a:lnSpc>
                <a:spcPct val="120000"/>
              </a:lnSpc>
              <a:spcBef>
                <a:spcPts val="600"/>
              </a:spcBef>
            </a:pPr>
            <a:r>
              <a:rPr lang="en-GB" sz="1600" dirty="0"/>
              <a:t>Intubate and provide mechanical ventilation to protect the airway, prevent aspiration and provide safer respiratory care</a:t>
            </a:r>
          </a:p>
          <a:p>
            <a:pPr>
              <a:lnSpc>
                <a:spcPct val="120000"/>
              </a:lnSpc>
              <a:spcBef>
                <a:spcPts val="600"/>
              </a:spcBef>
            </a:pPr>
            <a:r>
              <a:rPr lang="en-GB" sz="1800" b="1" dirty="0"/>
              <a:t>On progression to Grade 4 HE:</a:t>
            </a:r>
            <a:r>
              <a:rPr lang="ca-ES" sz="1800" baseline="30000" dirty="0">
                <a:solidFill>
                  <a:srgbClr val="000000"/>
                </a:solidFill>
                <a:latin typeface="Arial" panose="020B0604020202020204" pitchFamily="34" charset="0"/>
                <a:cs typeface="Arial" panose="020B0604020202020204" pitchFamily="34" charset="0"/>
              </a:rPr>
              <a:t>†</a:t>
            </a:r>
            <a:endParaRPr lang="en-GB" sz="1800" b="1" dirty="0"/>
          </a:p>
          <a:p>
            <a:pPr lvl="1">
              <a:lnSpc>
                <a:spcPct val="120000"/>
              </a:lnSpc>
              <a:spcBef>
                <a:spcPts val="600"/>
              </a:spcBef>
            </a:pPr>
            <a:r>
              <a:rPr lang="en-GB" sz="1600" dirty="0"/>
              <a:t>Minimize risk of pulmonary barotraumas</a:t>
            </a:r>
          </a:p>
          <a:p>
            <a:pPr lvl="2">
              <a:lnSpc>
                <a:spcPct val="120000"/>
              </a:lnSpc>
              <a:spcBef>
                <a:spcPts val="600"/>
              </a:spcBef>
            </a:pPr>
            <a:r>
              <a:rPr lang="en-GB" sz="1400" dirty="0"/>
              <a:t>Target PaCO</a:t>
            </a:r>
            <a:r>
              <a:rPr lang="en-GB" sz="1400" baseline="-25000" dirty="0"/>
              <a:t>2</a:t>
            </a:r>
            <a:r>
              <a:rPr lang="en-GB" sz="1400" dirty="0"/>
              <a:t> between 4.5–5.5 kPa (34–42 mmHg) and use </a:t>
            </a:r>
            <a:r>
              <a:rPr lang="en-GB" sz="1400" dirty="0" err="1"/>
              <a:t>propofol</a:t>
            </a:r>
            <a:r>
              <a:rPr lang="en-GB" sz="1400" dirty="0"/>
              <a:t> as a sedative agent</a:t>
            </a:r>
            <a:r>
              <a:rPr lang="en-GB" sz="1400" baseline="30000" dirty="0"/>
              <a:t>‡ </a:t>
            </a:r>
            <a:endParaRPr lang="en-GB" sz="1400" dirty="0"/>
          </a:p>
          <a:p>
            <a:pPr lvl="1">
              <a:lnSpc>
                <a:spcPct val="120000"/>
              </a:lnSpc>
              <a:spcBef>
                <a:spcPts val="600"/>
              </a:spcBef>
            </a:pPr>
            <a:r>
              <a:rPr lang="en-GB" sz="1600" dirty="0"/>
              <a:t>Add a short-acting opiate for adequate analgesia</a:t>
            </a:r>
          </a:p>
          <a:p>
            <a:pPr lvl="1">
              <a:lnSpc>
                <a:spcPct val="120000"/>
              </a:lnSpc>
              <a:spcBef>
                <a:spcPts val="600"/>
              </a:spcBef>
            </a:pPr>
            <a:r>
              <a:rPr lang="en-GB" sz="1600" dirty="0"/>
              <a:t>In case of concern of seizure activity:</a:t>
            </a:r>
          </a:p>
          <a:p>
            <a:pPr lvl="2">
              <a:lnSpc>
                <a:spcPct val="120000"/>
              </a:lnSpc>
              <a:spcBef>
                <a:spcPts val="600"/>
              </a:spcBef>
            </a:pPr>
            <a:r>
              <a:rPr lang="en-GB" sz="1400" dirty="0"/>
              <a:t>Monitor EEG</a:t>
            </a:r>
          </a:p>
          <a:p>
            <a:pPr lvl="2">
              <a:lnSpc>
                <a:spcPct val="120000"/>
              </a:lnSpc>
              <a:spcBef>
                <a:spcPts val="600"/>
              </a:spcBef>
            </a:pPr>
            <a:r>
              <a:rPr lang="en-GB" sz="1400" dirty="0"/>
              <a:t>Administer antiepileptic drugs with low risk of hepatotoxicity</a:t>
            </a:r>
            <a:r>
              <a:rPr lang="en-GB" sz="1400" baseline="30000" dirty="0"/>
              <a:t>§</a:t>
            </a:r>
          </a:p>
        </p:txBody>
      </p:sp>
      <p:pic>
        <p:nvPicPr>
          <p:cNvPr id="5" name="Picture 4">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987202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E63A88B-3C20-4A61-B170-3E76D710946F}"/>
              </a:ext>
            </a:extLst>
          </p:cNvPr>
          <p:cNvSpPr>
            <a:spLocks noGrp="1"/>
          </p:cNvSpPr>
          <p:nvPr>
            <p:ph sz="half" idx="1"/>
          </p:nvPr>
        </p:nvSpPr>
        <p:spPr>
          <a:xfrm>
            <a:off x="319314" y="1340769"/>
            <a:ext cx="4108670" cy="4622400"/>
          </a:xfrm>
        </p:spPr>
        <p:txBody>
          <a:bodyPr>
            <a:noAutofit/>
          </a:bodyPr>
          <a:lstStyle/>
          <a:p>
            <a:pPr>
              <a:lnSpc>
                <a:spcPct val="120000"/>
              </a:lnSpc>
            </a:pPr>
            <a:r>
              <a:rPr lang="en-GB" sz="1600" dirty="0"/>
              <a:t>Brain oedema-induced ICH is a classic complication of HE in ALF</a:t>
            </a:r>
          </a:p>
          <a:p>
            <a:pPr>
              <a:lnSpc>
                <a:spcPct val="120000"/>
              </a:lnSpc>
            </a:pPr>
            <a:r>
              <a:rPr lang="en-GB" sz="1600" dirty="0"/>
              <a:t>Incidence of ICH has decreased recently</a:t>
            </a:r>
            <a:r>
              <a:rPr lang="en-GB" sz="1600" baseline="30000" dirty="0"/>
              <a:t>1</a:t>
            </a:r>
            <a:endParaRPr lang="en-GB" sz="1600" dirty="0"/>
          </a:p>
          <a:p>
            <a:pPr lvl="1">
              <a:lnSpc>
                <a:spcPct val="120000"/>
              </a:lnSpc>
            </a:pPr>
            <a:r>
              <a:rPr lang="en-GB" sz="1400" dirty="0"/>
              <a:t>Improvements in preventative medical care</a:t>
            </a:r>
          </a:p>
          <a:p>
            <a:pPr lvl="1">
              <a:lnSpc>
                <a:spcPct val="120000"/>
              </a:lnSpc>
            </a:pPr>
            <a:r>
              <a:rPr lang="en-GB" sz="1400" dirty="0"/>
              <a:t>Use of emergency </a:t>
            </a:r>
            <a:r>
              <a:rPr lang="en-GB" sz="1400" dirty="0" err="1"/>
              <a:t>LTx</a:t>
            </a:r>
            <a:r>
              <a:rPr lang="en-GB" sz="1400" dirty="0"/>
              <a:t> in high-risk patients</a:t>
            </a:r>
            <a:r>
              <a:rPr lang="en-GB" sz="1400" baseline="30000" dirty="0"/>
              <a:t>2</a:t>
            </a:r>
          </a:p>
          <a:p>
            <a:pPr>
              <a:lnSpc>
                <a:spcPct val="120000"/>
              </a:lnSpc>
            </a:pPr>
            <a:r>
              <a:rPr lang="en-GB" sz="1600" dirty="0"/>
              <a:t>Still may affect one-third of cases who progress to Grade 3 or 4 HE</a:t>
            </a:r>
          </a:p>
          <a:p>
            <a:pPr>
              <a:lnSpc>
                <a:spcPct val="120000"/>
              </a:lnSpc>
            </a:pPr>
            <a:r>
              <a:rPr lang="en-GB" sz="1600" dirty="0"/>
              <a:t>Risk of ICH is highest in patients with:</a:t>
            </a:r>
          </a:p>
          <a:p>
            <a:pPr lvl="1">
              <a:lnSpc>
                <a:spcPct val="120000"/>
              </a:lnSpc>
            </a:pPr>
            <a:r>
              <a:rPr lang="en-GB" sz="1400" dirty="0" err="1"/>
              <a:t>Hyperacute</a:t>
            </a:r>
            <a:r>
              <a:rPr lang="en-GB" sz="1400" dirty="0"/>
              <a:t> or acute phenotype</a:t>
            </a:r>
          </a:p>
          <a:p>
            <a:pPr lvl="1">
              <a:lnSpc>
                <a:spcPct val="120000"/>
              </a:lnSpc>
            </a:pPr>
            <a:r>
              <a:rPr lang="en-GB" sz="1400" dirty="0"/>
              <a:t>Younger age </a:t>
            </a:r>
          </a:p>
          <a:p>
            <a:pPr lvl="1">
              <a:lnSpc>
                <a:spcPct val="120000"/>
              </a:lnSpc>
            </a:pPr>
            <a:r>
              <a:rPr lang="en-GB" sz="1400" dirty="0"/>
              <a:t>Renal impairment</a:t>
            </a:r>
          </a:p>
          <a:p>
            <a:pPr lvl="1">
              <a:lnSpc>
                <a:spcPct val="120000"/>
              </a:lnSpc>
            </a:pPr>
            <a:r>
              <a:rPr lang="en-GB" sz="1400" dirty="0"/>
              <a:t>Need for inotropic support </a:t>
            </a:r>
          </a:p>
          <a:p>
            <a:pPr lvl="1">
              <a:lnSpc>
                <a:spcPct val="120000"/>
              </a:lnSpc>
            </a:pPr>
            <a:r>
              <a:rPr lang="en-GB" sz="1400" dirty="0"/>
              <a:t>Persistent elevation of arterial ammonia</a:t>
            </a:r>
          </a:p>
        </p:txBody>
      </p:sp>
      <p:sp>
        <p:nvSpPr>
          <p:cNvPr id="2" name="Title 1">
            <a:extLst>
              <a:ext uri="{FF2B5EF4-FFF2-40B4-BE49-F238E27FC236}">
                <a16:creationId xmlns:a16="http://schemas.microsoft.com/office/drawing/2014/main" xmlns="" id="{FFBF06F8-934B-44FA-B184-60EA7E4A6FAE}"/>
              </a:ext>
            </a:extLst>
          </p:cNvPr>
          <p:cNvSpPr>
            <a:spLocks noGrp="1"/>
          </p:cNvSpPr>
          <p:nvPr>
            <p:ph type="title"/>
          </p:nvPr>
        </p:nvSpPr>
        <p:spPr/>
        <p:txBody>
          <a:bodyPr>
            <a:normAutofit/>
          </a:bodyPr>
          <a:lstStyle/>
          <a:p>
            <a:r>
              <a:rPr lang="en-GB" dirty="0"/>
              <a:t>The brain in ALF: intracranial hypertension</a:t>
            </a:r>
          </a:p>
        </p:txBody>
      </p:sp>
      <p:sp>
        <p:nvSpPr>
          <p:cNvPr id="3" name="Text Placeholder 2">
            <a:extLst>
              <a:ext uri="{FF2B5EF4-FFF2-40B4-BE49-F238E27FC236}">
                <a16:creationId xmlns:a16="http://schemas.microsoft.com/office/drawing/2014/main" xmlns="" id="{203D064F-EB56-400E-844E-0474EE0910DB}"/>
              </a:ext>
            </a:extLst>
          </p:cNvPr>
          <p:cNvSpPr>
            <a:spLocks noGrp="1"/>
          </p:cNvSpPr>
          <p:nvPr>
            <p:ph type="body" sz="quarter" idx="10"/>
          </p:nvPr>
        </p:nvSpPr>
        <p:spPr>
          <a:xfrm>
            <a:off x="4925" y="6237312"/>
            <a:ext cx="7519403" cy="619609"/>
          </a:xfrm>
        </p:spPr>
        <p:txBody>
          <a:bodyPr/>
          <a:lstStyle/>
          <a:p>
            <a:r>
              <a:rPr lang="en-GB" dirty="0"/>
              <a:t>*Proportion of 1,549 patients with ALF developing clinical signs of ICH. Error bars are 95% CI; p&lt;0.00001</a:t>
            </a:r>
            <a:br>
              <a:rPr lang="en-GB" dirty="0"/>
            </a:br>
            <a:r>
              <a:rPr lang="en-GB" dirty="0"/>
              <a:t>1. Bernal W, et al. J </a:t>
            </a:r>
            <a:r>
              <a:rPr lang="en-GB" dirty="0" err="1"/>
              <a:t>Hepatol</a:t>
            </a:r>
            <a:r>
              <a:rPr lang="en-GB" dirty="0"/>
              <a:t> 2013;59:74–80; 2. Bernal W, et al. J </a:t>
            </a:r>
            <a:r>
              <a:rPr lang="en-GB" dirty="0" err="1"/>
              <a:t>Hepatol</a:t>
            </a:r>
            <a:r>
              <a:rPr lang="en-GB" dirty="0"/>
              <a:t> 2015;62(1 </a:t>
            </a:r>
            <a:r>
              <a:rPr lang="en-GB" dirty="0" err="1"/>
              <a:t>Suppl</a:t>
            </a:r>
            <a:r>
              <a:rPr lang="en-GB" dirty="0"/>
              <a:t>):S112–20;</a:t>
            </a:r>
          </a:p>
          <a:p>
            <a:r>
              <a:rPr lang="en-GB" dirty="0"/>
              <a:t>EASL CPG ALF. J </a:t>
            </a:r>
            <a:r>
              <a:rPr lang="en-GB" dirty="0" err="1"/>
              <a:t>Hepatol</a:t>
            </a:r>
            <a:r>
              <a:rPr lang="en-GB" dirty="0"/>
              <a:t> 2017;66:1047–81</a:t>
            </a:r>
          </a:p>
        </p:txBody>
      </p:sp>
      <p:pic>
        <p:nvPicPr>
          <p:cNvPr id="9" name="Picture 8">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99" name="Data">
            <a:extLst>
              <a:ext uri="{FF2B5EF4-FFF2-40B4-BE49-F238E27FC236}">
                <a16:creationId xmlns:a16="http://schemas.microsoft.com/office/drawing/2014/main" xmlns="" id="{2378E689-82C1-41D2-92BD-0847A7F97690}"/>
              </a:ext>
            </a:extLst>
          </p:cNvPr>
          <p:cNvGrpSpPr/>
          <p:nvPr/>
        </p:nvGrpSpPr>
        <p:grpSpPr>
          <a:xfrm>
            <a:off x="5472125" y="2608399"/>
            <a:ext cx="3346833" cy="1729903"/>
            <a:chOff x="5472125" y="2608399"/>
            <a:chExt cx="3346833" cy="1729903"/>
          </a:xfrm>
        </p:grpSpPr>
        <p:cxnSp>
          <p:nvCxnSpPr>
            <p:cNvPr id="56" name="Straight Connector 55">
              <a:extLst>
                <a:ext uri="{FF2B5EF4-FFF2-40B4-BE49-F238E27FC236}">
                  <a16:creationId xmlns:a16="http://schemas.microsoft.com/office/drawing/2014/main" xmlns="" id="{7AE5EE66-DE2B-4AE8-A143-C93EA7604724}"/>
                </a:ext>
              </a:extLst>
            </p:cNvPr>
            <p:cNvCxnSpPr>
              <a:cxnSpLocks/>
              <a:endCxn id="54" idx="0"/>
            </p:cNvCxnSpPr>
            <p:nvPr/>
          </p:nvCxnSpPr>
          <p:spPr>
            <a:xfrm>
              <a:off x="5602999" y="2994660"/>
              <a:ext cx="0" cy="15049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4DD0BA5D-1F39-4288-9307-130404633DE7}"/>
                </a:ext>
              </a:extLst>
            </p:cNvPr>
            <p:cNvCxnSpPr>
              <a:cxnSpLocks/>
            </p:cNvCxnSpPr>
            <p:nvPr/>
          </p:nvCxnSpPr>
          <p:spPr>
            <a:xfrm flipH="1">
              <a:off x="5551843" y="2998924"/>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6CC45CA0-13D5-43FA-AFE1-CE1F5052E736}"/>
                </a:ext>
              </a:extLst>
            </p:cNvPr>
            <p:cNvSpPr/>
            <p:nvPr/>
          </p:nvSpPr>
          <p:spPr>
            <a:xfrm>
              <a:off x="5472125" y="3145155"/>
              <a:ext cx="261748" cy="11931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xmlns="" id="{AB7D905E-FD49-4AD9-8E95-2C8365E31725}"/>
                </a:ext>
              </a:extLst>
            </p:cNvPr>
            <p:cNvCxnSpPr>
              <a:cxnSpLocks/>
              <a:endCxn id="65" idx="0"/>
            </p:cNvCxnSpPr>
            <p:nvPr/>
          </p:nvCxnSpPr>
          <p:spPr>
            <a:xfrm>
              <a:off x="6133859" y="2731770"/>
              <a:ext cx="0" cy="971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4E50AC22-4C30-4D00-BE37-6CBA43CDBA29}"/>
                </a:ext>
              </a:extLst>
            </p:cNvPr>
            <p:cNvCxnSpPr>
              <a:cxnSpLocks/>
            </p:cNvCxnSpPr>
            <p:nvPr/>
          </p:nvCxnSpPr>
          <p:spPr>
            <a:xfrm flipH="1">
              <a:off x="6082703" y="273031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xmlns="" id="{52EBF065-401C-4993-B8B9-90CB0DBE5571}"/>
                </a:ext>
              </a:extLst>
            </p:cNvPr>
            <p:cNvSpPr/>
            <p:nvPr/>
          </p:nvSpPr>
          <p:spPr>
            <a:xfrm>
              <a:off x="6002985" y="2828925"/>
              <a:ext cx="261748" cy="150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xmlns="" id="{EA6FEF8F-5A24-4A2E-82CA-078E92CC2F80}"/>
                </a:ext>
              </a:extLst>
            </p:cNvPr>
            <p:cNvCxnSpPr>
              <a:cxnSpLocks/>
              <a:endCxn id="68" idx="0"/>
            </p:cNvCxnSpPr>
            <p:nvPr/>
          </p:nvCxnSpPr>
          <p:spPr>
            <a:xfrm>
              <a:off x="6642494" y="2611755"/>
              <a:ext cx="0" cy="1268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F136344-608F-4D69-BC6F-03564F5AF432}"/>
                </a:ext>
              </a:extLst>
            </p:cNvPr>
            <p:cNvCxnSpPr>
              <a:cxnSpLocks/>
            </p:cNvCxnSpPr>
            <p:nvPr/>
          </p:nvCxnSpPr>
          <p:spPr>
            <a:xfrm flipH="1">
              <a:off x="6591338" y="260839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xmlns="" id="{0CAA0E2D-3834-45E7-BE95-77A953C64EED}"/>
                </a:ext>
              </a:extLst>
            </p:cNvPr>
            <p:cNvSpPr/>
            <p:nvPr/>
          </p:nvSpPr>
          <p:spPr>
            <a:xfrm>
              <a:off x="6511620" y="2738636"/>
              <a:ext cx="261748" cy="1599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a:extLst>
                <a:ext uri="{FF2B5EF4-FFF2-40B4-BE49-F238E27FC236}">
                  <a16:creationId xmlns:a16="http://schemas.microsoft.com/office/drawing/2014/main" xmlns="" id="{619E3CB7-168D-4D39-95C8-A46F1ABA7278}"/>
                </a:ext>
              </a:extLst>
            </p:cNvPr>
            <p:cNvCxnSpPr>
              <a:cxnSpLocks/>
              <a:endCxn id="71" idx="0"/>
            </p:cNvCxnSpPr>
            <p:nvPr/>
          </p:nvCxnSpPr>
          <p:spPr>
            <a:xfrm>
              <a:off x="7137794" y="3242310"/>
              <a:ext cx="0" cy="177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83DABF31-E200-4401-9452-1A53F5FE248C}"/>
                </a:ext>
              </a:extLst>
            </p:cNvPr>
            <p:cNvCxnSpPr>
              <a:cxnSpLocks/>
            </p:cNvCxnSpPr>
            <p:nvPr/>
          </p:nvCxnSpPr>
          <p:spPr>
            <a:xfrm flipH="1">
              <a:off x="7086638" y="3238954"/>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xmlns="" id="{9AB9AACD-560B-4E2C-B8C7-E8CC5EF1DE31}"/>
                </a:ext>
              </a:extLst>
            </p:cNvPr>
            <p:cNvSpPr/>
            <p:nvPr/>
          </p:nvSpPr>
          <p:spPr>
            <a:xfrm>
              <a:off x="7006920" y="3419475"/>
              <a:ext cx="261748" cy="918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xmlns="" id="{EC29B681-58A0-4212-8AF4-4B14D58EECAA}"/>
                </a:ext>
              </a:extLst>
            </p:cNvPr>
            <p:cNvCxnSpPr>
              <a:cxnSpLocks/>
              <a:endCxn id="74" idx="0"/>
            </p:cNvCxnSpPr>
            <p:nvPr/>
          </p:nvCxnSpPr>
          <p:spPr>
            <a:xfrm>
              <a:off x="7671194" y="3592830"/>
              <a:ext cx="0" cy="895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E82FDD9-A285-499C-A8F6-32708C4D4BF6}"/>
                </a:ext>
              </a:extLst>
            </p:cNvPr>
            <p:cNvCxnSpPr>
              <a:cxnSpLocks/>
            </p:cNvCxnSpPr>
            <p:nvPr/>
          </p:nvCxnSpPr>
          <p:spPr>
            <a:xfrm flipH="1">
              <a:off x="7620038" y="359137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xmlns="" id="{1C6B2915-BA55-4BF2-B448-F65482DC5638}"/>
                </a:ext>
              </a:extLst>
            </p:cNvPr>
            <p:cNvSpPr/>
            <p:nvPr/>
          </p:nvSpPr>
          <p:spPr>
            <a:xfrm>
              <a:off x="7540320" y="3682365"/>
              <a:ext cx="261748" cy="655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xmlns="" id="{89E8EB18-D6E4-40C1-A48F-267DF4903241}"/>
                </a:ext>
              </a:extLst>
            </p:cNvPr>
            <p:cNvCxnSpPr>
              <a:cxnSpLocks/>
              <a:endCxn id="77" idx="0"/>
            </p:cNvCxnSpPr>
            <p:nvPr/>
          </p:nvCxnSpPr>
          <p:spPr>
            <a:xfrm>
              <a:off x="8181354" y="3712845"/>
              <a:ext cx="0" cy="933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90DDB3EE-2C02-43B9-98AA-9DF424B90778}"/>
                </a:ext>
              </a:extLst>
            </p:cNvPr>
            <p:cNvCxnSpPr>
              <a:cxnSpLocks/>
            </p:cNvCxnSpPr>
            <p:nvPr/>
          </p:nvCxnSpPr>
          <p:spPr>
            <a:xfrm flipH="1">
              <a:off x="8130198" y="3707584"/>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xmlns="" id="{8C04D38A-F512-462C-AE58-3B0ACBF14BBF}"/>
                </a:ext>
              </a:extLst>
            </p:cNvPr>
            <p:cNvSpPr/>
            <p:nvPr/>
          </p:nvSpPr>
          <p:spPr>
            <a:xfrm>
              <a:off x="8050480" y="3806190"/>
              <a:ext cx="261748" cy="53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xmlns="" id="{A3D85A89-0A67-4BB6-8083-50366032F672}"/>
                </a:ext>
              </a:extLst>
            </p:cNvPr>
            <p:cNvCxnSpPr>
              <a:cxnSpLocks/>
              <a:endCxn id="80" idx="0"/>
            </p:cNvCxnSpPr>
            <p:nvPr/>
          </p:nvCxnSpPr>
          <p:spPr>
            <a:xfrm>
              <a:off x="8688084" y="3796665"/>
              <a:ext cx="0" cy="118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E4AC24F3-4170-494E-8113-D897C4477CAF}"/>
                </a:ext>
              </a:extLst>
            </p:cNvPr>
            <p:cNvCxnSpPr>
              <a:cxnSpLocks/>
            </p:cNvCxnSpPr>
            <p:nvPr/>
          </p:nvCxnSpPr>
          <p:spPr>
            <a:xfrm flipH="1">
              <a:off x="8636928" y="379711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xmlns="" id="{1C7B40E2-943D-427D-BFF7-1117B0B6E2DE}"/>
                </a:ext>
              </a:extLst>
            </p:cNvPr>
            <p:cNvSpPr/>
            <p:nvPr/>
          </p:nvSpPr>
          <p:spPr>
            <a:xfrm>
              <a:off x="8557210" y="3914775"/>
              <a:ext cx="261748" cy="423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Axes">
            <a:extLst>
              <a:ext uri="{FF2B5EF4-FFF2-40B4-BE49-F238E27FC236}">
                <a16:creationId xmlns:a16="http://schemas.microsoft.com/office/drawing/2014/main" xmlns="" id="{6DCED031-7094-40D8-8BAB-25406B8C31B7}"/>
              </a:ext>
            </a:extLst>
          </p:cNvPr>
          <p:cNvGrpSpPr/>
          <p:nvPr/>
        </p:nvGrpSpPr>
        <p:grpSpPr>
          <a:xfrm>
            <a:off x="4695820" y="1730524"/>
            <a:ext cx="4244980" cy="3599820"/>
            <a:chOff x="4766869" y="1226278"/>
            <a:chExt cx="4244980" cy="3599820"/>
          </a:xfrm>
        </p:grpSpPr>
        <p:cxnSp>
          <p:nvCxnSpPr>
            <p:cNvPr id="13" name="Straight Connector 12">
              <a:extLst>
                <a:ext uri="{FF2B5EF4-FFF2-40B4-BE49-F238E27FC236}">
                  <a16:creationId xmlns:a16="http://schemas.microsoft.com/office/drawing/2014/main" xmlns="" id="{7D5FAD22-CC60-4377-959A-78B1A83EB89D}"/>
                </a:ext>
              </a:extLst>
            </p:cNvPr>
            <p:cNvCxnSpPr>
              <a:cxnSpLocks/>
            </p:cNvCxnSpPr>
            <p:nvPr/>
          </p:nvCxnSpPr>
          <p:spPr>
            <a:xfrm>
              <a:off x="5373558" y="3829253"/>
              <a:ext cx="3638291"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8FD8C91F-060D-4556-B66A-2C524BFBDA7E}"/>
                </a:ext>
              </a:extLst>
            </p:cNvPr>
            <p:cNvCxnSpPr>
              <a:cxnSpLocks/>
            </p:cNvCxnSpPr>
            <p:nvPr/>
          </p:nvCxnSpPr>
          <p:spPr>
            <a:xfrm>
              <a:off x="5429354" y="1736034"/>
              <a:ext cx="0" cy="215265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xmlns="" id="{A87B7B2F-FAC3-4D71-B4BA-664EDF54076C}"/>
                </a:ext>
              </a:extLst>
            </p:cNvPr>
            <p:cNvSpPr txBox="1"/>
            <p:nvPr/>
          </p:nvSpPr>
          <p:spPr>
            <a:xfrm>
              <a:off x="5199537" y="3720233"/>
              <a:ext cx="172089" cy="215444"/>
            </a:xfrm>
            <a:prstGeom prst="rect">
              <a:avLst/>
            </a:prstGeom>
            <a:noFill/>
          </p:spPr>
          <p:txBody>
            <a:bodyPr wrap="none" lIns="36000" tIns="0" rIns="36000" bIns="0" rtlCol="0" anchor="ctr">
              <a:spAutoFit/>
            </a:bodyPr>
            <a:lstStyle/>
            <a:p>
              <a:pPr algn="r"/>
              <a:r>
                <a:rPr lang="en-GB" sz="1400" dirty="0"/>
                <a:t>0</a:t>
              </a:r>
              <a:endParaRPr lang="en-US" sz="1400" dirty="0"/>
            </a:p>
          </p:txBody>
        </p:sp>
        <p:cxnSp>
          <p:nvCxnSpPr>
            <p:cNvPr id="16" name="Straight Connector 15">
              <a:extLst>
                <a:ext uri="{FF2B5EF4-FFF2-40B4-BE49-F238E27FC236}">
                  <a16:creationId xmlns:a16="http://schemas.microsoft.com/office/drawing/2014/main" xmlns="" id="{4C0FCD86-E89B-48E7-8C1A-EE4BA4D4BB9F}"/>
                </a:ext>
              </a:extLst>
            </p:cNvPr>
            <p:cNvCxnSpPr>
              <a:cxnSpLocks/>
            </p:cNvCxnSpPr>
            <p:nvPr/>
          </p:nvCxnSpPr>
          <p:spPr>
            <a:xfrm>
              <a:off x="5374490" y="340983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xmlns="" id="{AE0F4BD7-8EB3-4481-889F-41223827CE6C}"/>
                </a:ext>
              </a:extLst>
            </p:cNvPr>
            <p:cNvSpPr txBox="1"/>
            <p:nvPr/>
          </p:nvSpPr>
          <p:spPr>
            <a:xfrm>
              <a:off x="5100150" y="3303196"/>
              <a:ext cx="271476" cy="215444"/>
            </a:xfrm>
            <a:prstGeom prst="rect">
              <a:avLst/>
            </a:prstGeom>
            <a:noFill/>
          </p:spPr>
          <p:txBody>
            <a:bodyPr wrap="none" lIns="36000" tIns="0" rIns="36000" bIns="0" rtlCol="0" anchor="ctr">
              <a:spAutoFit/>
            </a:bodyPr>
            <a:lstStyle/>
            <a:p>
              <a:pPr algn="r"/>
              <a:r>
                <a:rPr lang="en-US" sz="1400" dirty="0"/>
                <a:t>2</a:t>
              </a:r>
              <a:r>
                <a:rPr lang="en-GB" sz="1400" dirty="0"/>
                <a:t>0</a:t>
              </a:r>
              <a:endParaRPr lang="en-US" sz="1400" dirty="0"/>
            </a:p>
          </p:txBody>
        </p:sp>
        <p:cxnSp>
          <p:nvCxnSpPr>
            <p:cNvPr id="18" name="Straight Connector 17">
              <a:extLst>
                <a:ext uri="{FF2B5EF4-FFF2-40B4-BE49-F238E27FC236}">
                  <a16:creationId xmlns:a16="http://schemas.microsoft.com/office/drawing/2014/main" xmlns="" id="{6C464BE3-2259-4A22-BAA7-BD97A1C15562}"/>
                </a:ext>
              </a:extLst>
            </p:cNvPr>
            <p:cNvCxnSpPr/>
            <p:nvPr/>
          </p:nvCxnSpPr>
          <p:spPr>
            <a:xfrm>
              <a:off x="5374490" y="299756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xmlns="" id="{62878880-0E93-4170-B783-DD617BB37E15}"/>
                </a:ext>
              </a:extLst>
            </p:cNvPr>
            <p:cNvSpPr txBox="1"/>
            <p:nvPr/>
          </p:nvSpPr>
          <p:spPr>
            <a:xfrm>
              <a:off x="5100150" y="2890925"/>
              <a:ext cx="271476" cy="215444"/>
            </a:xfrm>
            <a:prstGeom prst="rect">
              <a:avLst/>
            </a:prstGeom>
            <a:noFill/>
          </p:spPr>
          <p:txBody>
            <a:bodyPr wrap="none" lIns="36000" tIns="0" rIns="36000" bIns="0" rtlCol="0" anchor="ctr">
              <a:spAutoFit/>
            </a:bodyPr>
            <a:lstStyle/>
            <a:p>
              <a:pPr algn="r"/>
              <a:r>
                <a:rPr lang="en-GB" sz="1400" dirty="0"/>
                <a:t>40</a:t>
              </a:r>
              <a:endParaRPr lang="en-US" sz="1400" dirty="0"/>
            </a:p>
          </p:txBody>
        </p:sp>
        <p:sp>
          <p:nvSpPr>
            <p:cNvPr id="21" name="TextBox 20">
              <a:extLst>
                <a:ext uri="{FF2B5EF4-FFF2-40B4-BE49-F238E27FC236}">
                  <a16:creationId xmlns:a16="http://schemas.microsoft.com/office/drawing/2014/main" xmlns="" id="{9DB7145F-C278-432E-8DD2-A5DEFC90CF61}"/>
                </a:ext>
              </a:extLst>
            </p:cNvPr>
            <p:cNvSpPr txBox="1"/>
            <p:nvPr/>
          </p:nvSpPr>
          <p:spPr>
            <a:xfrm rot="16200000">
              <a:off x="3749283" y="2677988"/>
              <a:ext cx="2250616" cy="215444"/>
            </a:xfrm>
            <a:prstGeom prst="rect">
              <a:avLst/>
            </a:prstGeom>
            <a:noFill/>
          </p:spPr>
          <p:txBody>
            <a:bodyPr wrap="none" lIns="0" tIns="0" rIns="0" bIns="0" rtlCol="0">
              <a:spAutoFit/>
            </a:bodyPr>
            <a:lstStyle/>
            <a:p>
              <a:pPr algn="ctr"/>
              <a:r>
                <a:rPr lang="en-GB" sz="1400" dirty="0"/>
                <a:t>Patients developing ICH (%)</a:t>
              </a:r>
              <a:endParaRPr lang="en-US" sz="1400" dirty="0"/>
            </a:p>
          </p:txBody>
        </p:sp>
        <p:sp>
          <p:nvSpPr>
            <p:cNvPr id="22" name="TextBox 21">
              <a:extLst>
                <a:ext uri="{FF2B5EF4-FFF2-40B4-BE49-F238E27FC236}">
                  <a16:creationId xmlns:a16="http://schemas.microsoft.com/office/drawing/2014/main" xmlns="" id="{7C386526-E1C8-44C3-8456-34B3A9C18FB2}"/>
                </a:ext>
              </a:extLst>
            </p:cNvPr>
            <p:cNvSpPr txBox="1"/>
            <p:nvPr/>
          </p:nvSpPr>
          <p:spPr>
            <a:xfrm>
              <a:off x="5533423" y="1226278"/>
              <a:ext cx="3369448" cy="430887"/>
            </a:xfrm>
            <a:prstGeom prst="rect">
              <a:avLst/>
            </a:prstGeom>
            <a:noFill/>
          </p:spPr>
          <p:txBody>
            <a:bodyPr wrap="square" lIns="0" tIns="0" rIns="0" bIns="0" rtlCol="0">
              <a:spAutoFit/>
            </a:bodyPr>
            <a:lstStyle/>
            <a:p>
              <a:pPr algn="ctr"/>
              <a:r>
                <a:rPr lang="en-GB" sz="1400" b="1" dirty="0"/>
                <a:t>Decrease in the incidence of ICH in patients with ALF*</a:t>
              </a:r>
              <a:r>
                <a:rPr lang="en-GB" sz="1400" b="1" baseline="30000" dirty="0"/>
                <a:t>1</a:t>
              </a:r>
            </a:p>
          </p:txBody>
        </p:sp>
        <p:sp>
          <p:nvSpPr>
            <p:cNvPr id="25" name="TextBox 24">
              <a:extLst>
                <a:ext uri="{FF2B5EF4-FFF2-40B4-BE49-F238E27FC236}">
                  <a16:creationId xmlns:a16="http://schemas.microsoft.com/office/drawing/2014/main" xmlns="" id="{938E7743-1267-4AFD-81C1-5F8A8C4929DD}"/>
                </a:ext>
              </a:extLst>
            </p:cNvPr>
            <p:cNvSpPr txBox="1"/>
            <p:nvPr/>
          </p:nvSpPr>
          <p:spPr>
            <a:xfrm>
              <a:off x="6992348" y="4610654"/>
              <a:ext cx="451598" cy="215444"/>
            </a:xfrm>
            <a:prstGeom prst="rect">
              <a:avLst/>
            </a:prstGeom>
            <a:noFill/>
          </p:spPr>
          <p:txBody>
            <a:bodyPr wrap="none" lIns="0" tIns="0" rIns="0" bIns="0" rtlCol="0">
              <a:spAutoFit/>
            </a:bodyPr>
            <a:lstStyle/>
            <a:p>
              <a:pPr algn="ctr"/>
              <a:r>
                <a:rPr lang="en-US" sz="1400" dirty="0"/>
                <a:t>Years</a:t>
              </a:r>
            </a:p>
          </p:txBody>
        </p:sp>
        <p:cxnSp>
          <p:nvCxnSpPr>
            <p:cNvPr id="28" name="Straight Connector 27">
              <a:extLst>
                <a:ext uri="{FF2B5EF4-FFF2-40B4-BE49-F238E27FC236}">
                  <a16:creationId xmlns:a16="http://schemas.microsoft.com/office/drawing/2014/main" xmlns="" id="{0C7C0367-75B3-4776-BC35-D060B0CFC3F2}"/>
                </a:ext>
              </a:extLst>
            </p:cNvPr>
            <p:cNvCxnSpPr>
              <a:cxnSpLocks/>
            </p:cNvCxnSpPr>
            <p:nvPr/>
          </p:nvCxnSpPr>
          <p:spPr>
            <a:xfrm>
              <a:off x="5945604" y="3827089"/>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xmlns="" id="{171244E7-004D-4060-8E39-4AD48D13E48C}"/>
                </a:ext>
              </a:extLst>
            </p:cNvPr>
            <p:cNvSpPr txBox="1"/>
            <p:nvPr/>
          </p:nvSpPr>
          <p:spPr>
            <a:xfrm rot="18900000">
              <a:off x="5063415" y="4068081"/>
              <a:ext cx="808711" cy="215444"/>
            </a:xfrm>
            <a:prstGeom prst="rect">
              <a:avLst/>
            </a:prstGeom>
            <a:noFill/>
          </p:spPr>
          <p:txBody>
            <a:bodyPr wrap="square" lIns="36000" tIns="0" rIns="36000" bIns="0" rtlCol="0" anchor="ctr">
              <a:spAutoFit/>
            </a:bodyPr>
            <a:lstStyle/>
            <a:p>
              <a:pPr algn="r"/>
              <a:r>
                <a:rPr lang="en-GB" sz="1400" dirty="0"/>
                <a:t>1973–78</a:t>
              </a:r>
              <a:endParaRPr lang="en-US" sz="1400" dirty="0"/>
            </a:p>
          </p:txBody>
        </p:sp>
        <p:cxnSp>
          <p:nvCxnSpPr>
            <p:cNvPr id="31" name="Straight Connector 30">
              <a:extLst>
                <a:ext uri="{FF2B5EF4-FFF2-40B4-BE49-F238E27FC236}">
                  <a16:creationId xmlns:a16="http://schemas.microsoft.com/office/drawing/2014/main" xmlns="" id="{08E94C3D-22DF-44C9-9EB5-44A3C7495828}"/>
                </a:ext>
              </a:extLst>
            </p:cNvPr>
            <p:cNvCxnSpPr>
              <a:cxnSpLocks/>
            </p:cNvCxnSpPr>
            <p:nvPr/>
          </p:nvCxnSpPr>
          <p:spPr>
            <a:xfrm>
              <a:off x="6452334" y="3827090"/>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xmlns="" id="{536148A1-AEC0-4392-A2E5-FF9EDBFA659D}"/>
                </a:ext>
              </a:extLst>
            </p:cNvPr>
            <p:cNvSpPr txBox="1"/>
            <p:nvPr/>
          </p:nvSpPr>
          <p:spPr>
            <a:xfrm rot="18900000">
              <a:off x="5570145" y="4068082"/>
              <a:ext cx="808711" cy="215444"/>
            </a:xfrm>
            <a:prstGeom prst="rect">
              <a:avLst/>
            </a:prstGeom>
            <a:noFill/>
          </p:spPr>
          <p:txBody>
            <a:bodyPr wrap="square" lIns="36000" tIns="0" rIns="36000" bIns="0" rtlCol="0" anchor="ctr">
              <a:spAutoFit/>
            </a:bodyPr>
            <a:lstStyle/>
            <a:p>
              <a:pPr algn="r"/>
              <a:r>
                <a:rPr lang="en-GB" sz="1400" dirty="0"/>
                <a:t>1979–83</a:t>
              </a:r>
              <a:endParaRPr lang="en-US" sz="1400" dirty="0"/>
            </a:p>
          </p:txBody>
        </p:sp>
        <p:cxnSp>
          <p:nvCxnSpPr>
            <p:cNvPr id="33" name="Straight Connector 32">
              <a:extLst>
                <a:ext uri="{FF2B5EF4-FFF2-40B4-BE49-F238E27FC236}">
                  <a16:creationId xmlns:a16="http://schemas.microsoft.com/office/drawing/2014/main" xmlns="" id="{5F22E0C8-B828-4EE4-9115-EDB59C712DE7}"/>
                </a:ext>
              </a:extLst>
            </p:cNvPr>
            <p:cNvCxnSpPr>
              <a:cxnSpLocks/>
            </p:cNvCxnSpPr>
            <p:nvPr/>
          </p:nvCxnSpPr>
          <p:spPr>
            <a:xfrm>
              <a:off x="6968588" y="3827091"/>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xmlns="" id="{5C10BF60-895C-46F4-A171-7669D13CF98E}"/>
                </a:ext>
              </a:extLst>
            </p:cNvPr>
            <p:cNvSpPr txBox="1"/>
            <p:nvPr/>
          </p:nvSpPr>
          <p:spPr>
            <a:xfrm rot="18900000">
              <a:off x="6086399" y="4068083"/>
              <a:ext cx="808711" cy="215444"/>
            </a:xfrm>
            <a:prstGeom prst="rect">
              <a:avLst/>
            </a:prstGeom>
            <a:noFill/>
          </p:spPr>
          <p:txBody>
            <a:bodyPr wrap="square" lIns="36000" tIns="0" rIns="36000" bIns="0" rtlCol="0" anchor="ctr">
              <a:spAutoFit/>
            </a:bodyPr>
            <a:lstStyle/>
            <a:p>
              <a:pPr algn="r"/>
              <a:r>
                <a:rPr lang="en-GB" sz="1400" dirty="0"/>
                <a:t>1984–88</a:t>
              </a:r>
              <a:endParaRPr lang="en-US" sz="1400" dirty="0"/>
            </a:p>
          </p:txBody>
        </p:sp>
        <p:cxnSp>
          <p:nvCxnSpPr>
            <p:cNvPr id="35" name="Straight Connector 34">
              <a:extLst>
                <a:ext uri="{FF2B5EF4-FFF2-40B4-BE49-F238E27FC236}">
                  <a16:creationId xmlns:a16="http://schemas.microsoft.com/office/drawing/2014/main" xmlns="" id="{5CD8E3D1-0EC8-4F83-B5BB-1833AC2612B3}"/>
                </a:ext>
              </a:extLst>
            </p:cNvPr>
            <p:cNvCxnSpPr>
              <a:cxnSpLocks/>
            </p:cNvCxnSpPr>
            <p:nvPr/>
          </p:nvCxnSpPr>
          <p:spPr>
            <a:xfrm>
              <a:off x="7477223" y="3827092"/>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xmlns="" id="{CB9B2E86-CC94-486A-8E69-0CAE9F9101C7}"/>
                </a:ext>
              </a:extLst>
            </p:cNvPr>
            <p:cNvSpPr txBox="1"/>
            <p:nvPr/>
          </p:nvSpPr>
          <p:spPr>
            <a:xfrm rot="18900000">
              <a:off x="6595034" y="4068084"/>
              <a:ext cx="808711" cy="215444"/>
            </a:xfrm>
            <a:prstGeom prst="rect">
              <a:avLst/>
            </a:prstGeom>
            <a:noFill/>
          </p:spPr>
          <p:txBody>
            <a:bodyPr wrap="square" lIns="36000" tIns="0" rIns="36000" bIns="0" rtlCol="0" anchor="ctr">
              <a:spAutoFit/>
            </a:bodyPr>
            <a:lstStyle/>
            <a:p>
              <a:pPr algn="r"/>
              <a:r>
                <a:rPr lang="en-GB" sz="1400" dirty="0"/>
                <a:t>1989–93</a:t>
              </a:r>
              <a:endParaRPr lang="en-US" sz="1400" dirty="0"/>
            </a:p>
          </p:txBody>
        </p:sp>
        <p:cxnSp>
          <p:nvCxnSpPr>
            <p:cNvPr id="37" name="Straight Connector 36">
              <a:extLst>
                <a:ext uri="{FF2B5EF4-FFF2-40B4-BE49-F238E27FC236}">
                  <a16:creationId xmlns:a16="http://schemas.microsoft.com/office/drawing/2014/main" xmlns="" id="{2D19774C-11F3-4097-9616-C110A0069A71}"/>
                </a:ext>
              </a:extLst>
            </p:cNvPr>
            <p:cNvCxnSpPr>
              <a:cxnSpLocks/>
            </p:cNvCxnSpPr>
            <p:nvPr/>
          </p:nvCxnSpPr>
          <p:spPr>
            <a:xfrm>
              <a:off x="7989669" y="3827092"/>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xmlns="" id="{C197897B-F9B8-42E4-BC27-64DAEB046803}"/>
                </a:ext>
              </a:extLst>
            </p:cNvPr>
            <p:cNvSpPr txBox="1"/>
            <p:nvPr/>
          </p:nvSpPr>
          <p:spPr>
            <a:xfrm rot="18900000">
              <a:off x="7107480" y="4068084"/>
              <a:ext cx="808711" cy="215444"/>
            </a:xfrm>
            <a:prstGeom prst="rect">
              <a:avLst/>
            </a:prstGeom>
            <a:noFill/>
          </p:spPr>
          <p:txBody>
            <a:bodyPr wrap="square" lIns="36000" tIns="0" rIns="36000" bIns="0" rtlCol="0" anchor="ctr">
              <a:spAutoFit/>
            </a:bodyPr>
            <a:lstStyle/>
            <a:p>
              <a:pPr algn="r"/>
              <a:r>
                <a:rPr lang="en-GB" sz="1400" dirty="0"/>
                <a:t>1994–98</a:t>
              </a:r>
              <a:endParaRPr lang="en-US" sz="1400" dirty="0"/>
            </a:p>
          </p:txBody>
        </p:sp>
        <p:cxnSp>
          <p:nvCxnSpPr>
            <p:cNvPr id="39" name="Straight Connector 38">
              <a:extLst>
                <a:ext uri="{FF2B5EF4-FFF2-40B4-BE49-F238E27FC236}">
                  <a16:creationId xmlns:a16="http://schemas.microsoft.com/office/drawing/2014/main" xmlns="" id="{296234F3-F27A-420E-B707-F3E6C83A0945}"/>
                </a:ext>
              </a:extLst>
            </p:cNvPr>
            <p:cNvCxnSpPr>
              <a:cxnSpLocks/>
            </p:cNvCxnSpPr>
            <p:nvPr/>
          </p:nvCxnSpPr>
          <p:spPr>
            <a:xfrm>
              <a:off x="8500209" y="3827093"/>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xmlns="" id="{7F92796E-E6DF-43A4-99D5-17664FAB1D24}"/>
                </a:ext>
              </a:extLst>
            </p:cNvPr>
            <p:cNvSpPr txBox="1"/>
            <p:nvPr/>
          </p:nvSpPr>
          <p:spPr>
            <a:xfrm rot="18900000">
              <a:off x="7417464" y="4151158"/>
              <a:ext cx="1043677" cy="215444"/>
            </a:xfrm>
            <a:prstGeom prst="rect">
              <a:avLst/>
            </a:prstGeom>
            <a:noFill/>
          </p:spPr>
          <p:txBody>
            <a:bodyPr wrap="square" lIns="36000" tIns="0" rIns="36000" bIns="0" rtlCol="0" anchor="ctr">
              <a:spAutoFit/>
            </a:bodyPr>
            <a:lstStyle/>
            <a:p>
              <a:pPr algn="r"/>
              <a:r>
                <a:rPr lang="en-GB" sz="1400" dirty="0"/>
                <a:t>1999–2003</a:t>
              </a:r>
              <a:endParaRPr lang="en-US" sz="1400" dirty="0"/>
            </a:p>
          </p:txBody>
        </p:sp>
        <p:cxnSp>
          <p:nvCxnSpPr>
            <p:cNvPr id="41" name="Straight Connector 40">
              <a:extLst>
                <a:ext uri="{FF2B5EF4-FFF2-40B4-BE49-F238E27FC236}">
                  <a16:creationId xmlns:a16="http://schemas.microsoft.com/office/drawing/2014/main" xmlns="" id="{82899296-BFD2-4D63-98D8-F82C3D207BA1}"/>
                </a:ext>
              </a:extLst>
            </p:cNvPr>
            <p:cNvCxnSpPr>
              <a:cxnSpLocks/>
            </p:cNvCxnSpPr>
            <p:nvPr/>
          </p:nvCxnSpPr>
          <p:spPr>
            <a:xfrm>
              <a:off x="9006939" y="3827094"/>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xmlns="" id="{FEC2A3E2-5C25-4D4D-971C-27C4BB606E80}"/>
                </a:ext>
              </a:extLst>
            </p:cNvPr>
            <p:cNvSpPr txBox="1"/>
            <p:nvPr/>
          </p:nvSpPr>
          <p:spPr>
            <a:xfrm rot="18900000">
              <a:off x="8009502" y="4115823"/>
              <a:ext cx="943733" cy="215444"/>
            </a:xfrm>
            <a:prstGeom prst="rect">
              <a:avLst/>
            </a:prstGeom>
            <a:noFill/>
          </p:spPr>
          <p:txBody>
            <a:bodyPr wrap="square" lIns="36000" tIns="0" rIns="36000" bIns="0" rtlCol="0" anchor="ctr">
              <a:spAutoFit/>
            </a:bodyPr>
            <a:lstStyle/>
            <a:p>
              <a:pPr algn="r"/>
              <a:r>
                <a:rPr lang="en-GB" sz="1400" dirty="0"/>
                <a:t>2004–08</a:t>
              </a:r>
              <a:endParaRPr lang="en-US" sz="1400" dirty="0"/>
            </a:p>
          </p:txBody>
        </p:sp>
        <p:cxnSp>
          <p:nvCxnSpPr>
            <p:cNvPr id="43" name="Straight Connector 42">
              <a:extLst>
                <a:ext uri="{FF2B5EF4-FFF2-40B4-BE49-F238E27FC236}">
                  <a16:creationId xmlns:a16="http://schemas.microsoft.com/office/drawing/2014/main" xmlns="" id="{9F5FBA70-8738-4312-B7DE-8F922CCB03F4}"/>
                </a:ext>
              </a:extLst>
            </p:cNvPr>
            <p:cNvCxnSpPr/>
            <p:nvPr/>
          </p:nvCxnSpPr>
          <p:spPr>
            <a:xfrm>
              <a:off x="5374490" y="258417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xmlns="" id="{C3DE81E5-62E7-4CAD-AA2C-74230B4FDF12}"/>
                </a:ext>
              </a:extLst>
            </p:cNvPr>
            <p:cNvSpPr txBox="1"/>
            <p:nvPr/>
          </p:nvSpPr>
          <p:spPr>
            <a:xfrm>
              <a:off x="5100150" y="2477540"/>
              <a:ext cx="271476" cy="215444"/>
            </a:xfrm>
            <a:prstGeom prst="rect">
              <a:avLst/>
            </a:prstGeom>
            <a:noFill/>
          </p:spPr>
          <p:txBody>
            <a:bodyPr wrap="none" lIns="36000" tIns="0" rIns="36000" bIns="0" rtlCol="0" anchor="ctr">
              <a:spAutoFit/>
            </a:bodyPr>
            <a:lstStyle/>
            <a:p>
              <a:pPr algn="r"/>
              <a:r>
                <a:rPr lang="en-GB" sz="1400" dirty="0"/>
                <a:t>60</a:t>
              </a:r>
              <a:endParaRPr lang="en-US" sz="1400" dirty="0"/>
            </a:p>
          </p:txBody>
        </p:sp>
        <p:cxnSp>
          <p:nvCxnSpPr>
            <p:cNvPr id="45" name="Straight Connector 44">
              <a:extLst>
                <a:ext uri="{FF2B5EF4-FFF2-40B4-BE49-F238E27FC236}">
                  <a16:creationId xmlns:a16="http://schemas.microsoft.com/office/drawing/2014/main" xmlns="" id="{8E3AFE89-4FAB-453B-B692-499727682C5F}"/>
                </a:ext>
              </a:extLst>
            </p:cNvPr>
            <p:cNvCxnSpPr/>
            <p:nvPr/>
          </p:nvCxnSpPr>
          <p:spPr>
            <a:xfrm>
              <a:off x="5374490" y="216317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xmlns="" id="{8E7D5377-16CA-4F46-93D4-164632D1C234}"/>
                </a:ext>
              </a:extLst>
            </p:cNvPr>
            <p:cNvSpPr txBox="1"/>
            <p:nvPr/>
          </p:nvSpPr>
          <p:spPr>
            <a:xfrm>
              <a:off x="5100150" y="2056535"/>
              <a:ext cx="271476" cy="215444"/>
            </a:xfrm>
            <a:prstGeom prst="rect">
              <a:avLst/>
            </a:prstGeom>
            <a:noFill/>
          </p:spPr>
          <p:txBody>
            <a:bodyPr wrap="none" lIns="36000" tIns="0" rIns="36000" bIns="0" rtlCol="0" anchor="ctr">
              <a:spAutoFit/>
            </a:bodyPr>
            <a:lstStyle/>
            <a:p>
              <a:pPr algn="r"/>
              <a:r>
                <a:rPr lang="en-GB" sz="1400" dirty="0"/>
                <a:t>80</a:t>
              </a:r>
              <a:endParaRPr lang="en-US" sz="1400" dirty="0"/>
            </a:p>
          </p:txBody>
        </p:sp>
        <p:cxnSp>
          <p:nvCxnSpPr>
            <p:cNvPr id="48" name="Straight Connector 47">
              <a:extLst>
                <a:ext uri="{FF2B5EF4-FFF2-40B4-BE49-F238E27FC236}">
                  <a16:creationId xmlns:a16="http://schemas.microsoft.com/office/drawing/2014/main" xmlns="" id="{C7AEAFAF-AC0B-4151-84F2-92F1B1D3E005}"/>
                </a:ext>
              </a:extLst>
            </p:cNvPr>
            <p:cNvCxnSpPr/>
            <p:nvPr/>
          </p:nvCxnSpPr>
          <p:spPr>
            <a:xfrm>
              <a:off x="5374490" y="17421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xmlns="" id="{DAC81BA9-8D49-49A3-9C6A-62E3E28C3F43}"/>
                </a:ext>
              </a:extLst>
            </p:cNvPr>
            <p:cNvSpPr txBox="1"/>
            <p:nvPr/>
          </p:nvSpPr>
          <p:spPr>
            <a:xfrm>
              <a:off x="5000763" y="1635530"/>
              <a:ext cx="370863" cy="215444"/>
            </a:xfrm>
            <a:prstGeom prst="rect">
              <a:avLst/>
            </a:prstGeom>
            <a:noFill/>
          </p:spPr>
          <p:txBody>
            <a:bodyPr wrap="none" lIns="36000" tIns="0" rIns="36000" bIns="0" rtlCol="0" anchor="ctr">
              <a:spAutoFit/>
            </a:bodyPr>
            <a:lstStyle/>
            <a:p>
              <a:pPr algn="r"/>
              <a:r>
                <a:rPr lang="en-GB" sz="1400" dirty="0"/>
                <a:t>100</a:t>
              </a:r>
              <a:endParaRPr lang="en-US" sz="1400" dirty="0"/>
            </a:p>
          </p:txBody>
        </p:sp>
      </p:grpSp>
    </p:spTree>
    <p:extLst>
      <p:ext uri="{BB962C8B-B14F-4D97-AF65-F5344CB8AC3E}">
        <p14:creationId xmlns:p14="http://schemas.microsoft.com/office/powerpoint/2010/main" val="3200676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brain in ALF</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a:t>EASL CPG ALF. J Hepatol 2017;66:1047–81</a:t>
            </a:r>
            <a:endParaRPr lang="en-GB" dirty="0"/>
          </a:p>
        </p:txBody>
      </p:sp>
      <p:sp>
        <p:nvSpPr>
          <p:cNvPr id="6" name="Content Placeholder 5"/>
          <p:cNvSpPr>
            <a:spLocks noGrp="1"/>
          </p:cNvSpPr>
          <p:nvPr>
            <p:ph sz="half" idx="1"/>
          </p:nvPr>
        </p:nvSpPr>
        <p:spPr/>
        <p:txBody>
          <a:bodyPr/>
          <a:lstStyle/>
          <a:p>
            <a:r>
              <a:rPr lang="en-GB" dirty="0"/>
              <a:t>Regular clinical and neurological examination is mandatory</a:t>
            </a:r>
          </a:p>
          <a:p>
            <a:pPr lvl="1"/>
            <a:r>
              <a:rPr lang="en-GB" dirty="0"/>
              <a:t>Detection of early signs of HE and progression to high-grade HE</a:t>
            </a:r>
            <a:br>
              <a:rPr lang="en-GB" dirty="0"/>
            </a:br>
            <a:r>
              <a:rPr lang="en-GB" dirty="0"/>
              <a:t>is critical</a:t>
            </a:r>
          </a:p>
        </p:txBody>
      </p:sp>
      <p:pic>
        <p:nvPicPr>
          <p:cNvPr id="13" name="Picture 12">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1" name="Table 20">
            <a:extLst>
              <a:ext uri="{FF2B5EF4-FFF2-40B4-BE49-F238E27FC236}">
                <a16:creationId xmlns:a16="http://schemas.microsoft.com/office/drawing/2014/main" xmlns="" id="{52B92896-85B9-4016-BFB4-CCEB4174CF04}"/>
              </a:ext>
            </a:extLst>
          </p:cNvPr>
          <p:cNvGraphicFramePr>
            <a:graphicFrameLocks noGrp="1"/>
          </p:cNvGraphicFramePr>
          <p:nvPr>
            <p:extLst>
              <p:ext uri="{D42A27DB-BD31-4B8C-83A1-F6EECF244321}">
                <p14:modId xmlns:p14="http://schemas.microsoft.com/office/powerpoint/2010/main" val="1144704138"/>
              </p:ext>
            </p:extLst>
          </p:nvPr>
        </p:nvGraphicFramePr>
        <p:xfrm>
          <a:off x="755576" y="2712400"/>
          <a:ext cx="7308774" cy="2132933"/>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Patients with low-grade encephalopathy should be frequently evaluated for signs of worsening encephalopathy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In patients with grade 3 or 4 encephalopathy, intubation should be undertaken to provide a safe environment and prevention of aspiration. Regular evaluation for signs of intracranial hypertension should be performed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365093">
                <a:tc>
                  <a:txBody>
                    <a:bodyPr/>
                    <a:lstStyle/>
                    <a:p>
                      <a:pPr algn="l"/>
                      <a:r>
                        <a:rPr lang="en-GB" sz="1400" dirty="0">
                          <a:latin typeface="Arial" panose="020B0604020202020204" pitchFamily="34" charset="0"/>
                          <a:cs typeface="Arial" panose="020B0604020202020204" pitchFamily="34" charset="0"/>
                        </a:rPr>
                        <a:t>Transcranial Doppler is a useful non-invasive monitoring tool</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119226898"/>
                  </a:ext>
                </a:extLst>
              </a:tr>
            </a:tbl>
          </a:graphicData>
        </a:graphic>
      </p:graphicFrame>
      <p:grpSp>
        <p:nvGrpSpPr>
          <p:cNvPr id="22" name="Group 21">
            <a:extLst>
              <a:ext uri="{FF2B5EF4-FFF2-40B4-BE49-F238E27FC236}">
                <a16:creationId xmlns:a16="http://schemas.microsoft.com/office/drawing/2014/main" xmlns="" id="{539FA131-F588-4B9C-B10C-1AF3F8C4C015}"/>
              </a:ext>
            </a:extLst>
          </p:cNvPr>
          <p:cNvGrpSpPr/>
          <p:nvPr/>
        </p:nvGrpSpPr>
        <p:grpSpPr>
          <a:xfrm>
            <a:off x="4247927" y="2721410"/>
            <a:ext cx="3693418" cy="276999"/>
            <a:chOff x="4262958" y="3212976"/>
            <a:chExt cx="3693418" cy="276999"/>
          </a:xfrm>
        </p:grpSpPr>
        <p:sp>
          <p:nvSpPr>
            <p:cNvPr id="23" name="Rectangle 22">
              <a:extLst>
                <a:ext uri="{FF2B5EF4-FFF2-40B4-BE49-F238E27FC236}">
                  <a16:creationId xmlns:a16="http://schemas.microsoft.com/office/drawing/2014/main" xmlns="" id="{7D6B8A33-1978-4576-8D5E-510EE510AFA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Rectangle 23">
              <a:extLst>
                <a:ext uri="{FF2B5EF4-FFF2-40B4-BE49-F238E27FC236}">
                  <a16:creationId xmlns:a16="http://schemas.microsoft.com/office/drawing/2014/main" xmlns="" id="{0CCAF278-33B9-417D-8AB8-20430C240B0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xmlns="" id="{431D018E-90A1-4A32-95DE-6F909474DF4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6" name="TextBox 25">
              <a:extLst>
                <a:ext uri="{FF2B5EF4-FFF2-40B4-BE49-F238E27FC236}">
                  <a16:creationId xmlns:a16="http://schemas.microsoft.com/office/drawing/2014/main" xmlns="" id="{0FAF457C-A204-4898-B57D-A713C5F74FB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458097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brain in ALF</a:t>
            </a:r>
            <a:endParaRPr lang="en-GB" dirty="0"/>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a:t>EASL CPG ALF. J Hepatol 2017;66:1047–81</a:t>
            </a:r>
            <a:endParaRPr lang="en-GB" dirty="0"/>
          </a:p>
        </p:txBody>
      </p:sp>
      <p:sp>
        <p:nvSpPr>
          <p:cNvPr id="6" name="Content Placeholder 5"/>
          <p:cNvSpPr>
            <a:spLocks noGrp="1"/>
          </p:cNvSpPr>
          <p:nvPr>
            <p:ph sz="half" idx="1"/>
          </p:nvPr>
        </p:nvSpPr>
        <p:spPr/>
        <p:txBody>
          <a:bodyPr/>
          <a:lstStyle/>
          <a:p>
            <a:r>
              <a:rPr lang="en-GB" dirty="0"/>
              <a:t>Additional monitoring is required in some patients</a:t>
            </a:r>
          </a:p>
        </p:txBody>
      </p:sp>
      <p:pic>
        <p:nvPicPr>
          <p:cNvPr id="13" name="Picture 12">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4" name="Table 13">
            <a:extLst>
              <a:ext uri="{FF2B5EF4-FFF2-40B4-BE49-F238E27FC236}">
                <a16:creationId xmlns:a16="http://schemas.microsoft.com/office/drawing/2014/main" xmlns="" id="{444CFDCC-41D6-43C0-86F8-4F97B075B489}"/>
              </a:ext>
            </a:extLst>
          </p:cNvPr>
          <p:cNvGraphicFramePr>
            <a:graphicFrameLocks noGrp="1"/>
          </p:cNvGraphicFramePr>
          <p:nvPr>
            <p:extLst>
              <p:ext uri="{D42A27DB-BD31-4B8C-83A1-F6EECF244321}">
                <p14:modId xmlns:p14="http://schemas.microsoft.com/office/powerpoint/2010/main" val="2973287519"/>
              </p:ext>
            </p:extLst>
          </p:nvPr>
        </p:nvGraphicFramePr>
        <p:xfrm>
          <a:off x="755576" y="2060848"/>
          <a:ext cx="7308774" cy="368808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Invasive intracranial pressure monitoring should be considered in patients who have progressed to grade 3 or 4 coma, are intubated and ventilated, and deemed at high risk of ICH, based on the presence of &gt;1 of the following variables: </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Young patients with </a:t>
                      </a:r>
                      <a:r>
                        <a:rPr lang="en-GB" sz="1400" dirty="0" err="1">
                          <a:latin typeface="Arial" panose="020B0604020202020204" pitchFamily="34" charset="0"/>
                          <a:cs typeface="Arial" panose="020B0604020202020204" pitchFamily="34" charset="0"/>
                        </a:rPr>
                        <a:t>hyperacute</a:t>
                      </a:r>
                      <a:r>
                        <a:rPr lang="en-GB" sz="1400" dirty="0">
                          <a:latin typeface="Arial" panose="020B0604020202020204" pitchFamily="34" charset="0"/>
                          <a:cs typeface="Arial" panose="020B0604020202020204" pitchFamily="34" charset="0"/>
                        </a:rPr>
                        <a:t> or acute presentations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Ammonia level over 150–200 </a:t>
                      </a:r>
                      <a:r>
                        <a:rPr lang="el-GR" sz="1400" dirty="0">
                          <a:latin typeface="Arial" panose="020B0604020202020204" pitchFamily="34" charset="0"/>
                          <a:cs typeface="Arial" panose="020B0604020202020204" pitchFamily="34" charset="0"/>
                        </a:rPr>
                        <a:t>μ</a:t>
                      </a:r>
                      <a:r>
                        <a:rPr lang="en-GB" sz="1400" dirty="0" err="1">
                          <a:latin typeface="Arial" panose="020B0604020202020204" pitchFamily="34" charset="0"/>
                          <a:cs typeface="Arial" panose="020B0604020202020204" pitchFamily="34" charset="0"/>
                        </a:rPr>
                        <a:t>mol</a:t>
                      </a:r>
                      <a:r>
                        <a:rPr lang="en-GB" sz="1400" dirty="0">
                          <a:latin typeface="Arial" panose="020B0604020202020204" pitchFamily="34" charset="0"/>
                          <a:cs typeface="Arial" panose="020B0604020202020204" pitchFamily="34" charset="0"/>
                        </a:rPr>
                        <a:t>/L that does not drop with initial treatment interventions (RRT and fluids)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Renal impairment </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Vasopressor support (&gt;0.1 </a:t>
                      </a:r>
                      <a:r>
                        <a:rPr lang="el-GR" sz="1400" dirty="0">
                          <a:latin typeface="Arial" panose="020B0604020202020204" pitchFamily="34" charset="0"/>
                          <a:cs typeface="Arial" panose="020B0604020202020204" pitchFamily="34" charset="0"/>
                        </a:rPr>
                        <a:t>μ</a:t>
                      </a:r>
                      <a:r>
                        <a:rPr lang="en-GB" sz="1400" dirty="0">
                          <a:latin typeface="Arial" panose="020B0604020202020204" pitchFamily="34" charset="0"/>
                          <a:cs typeface="Arial" panose="020B0604020202020204" pitchFamily="34" charset="0"/>
                        </a:rPr>
                        <a:t>g/kg/min)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Mannitol or hypertonic saline should be administered for surges of ICP with consideration for short-term hyperventilation (monitor reverse jugular venous saturation to prevent excessive hyperventilation and risk of cerebral hypoxia). Mild hypothermia and indomethacin may be considered in uncontrolled ICH, the latter only in the context of hyperaemic cerebral blood flow</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bl>
          </a:graphicData>
        </a:graphic>
      </p:graphicFrame>
      <p:grpSp>
        <p:nvGrpSpPr>
          <p:cNvPr id="15" name="Group 14">
            <a:extLst>
              <a:ext uri="{FF2B5EF4-FFF2-40B4-BE49-F238E27FC236}">
                <a16:creationId xmlns:a16="http://schemas.microsoft.com/office/drawing/2014/main" xmlns="" id="{1CF1CBA3-7B33-45E6-9E0A-10770B62155E}"/>
              </a:ext>
            </a:extLst>
          </p:cNvPr>
          <p:cNvGrpSpPr/>
          <p:nvPr/>
        </p:nvGrpSpPr>
        <p:grpSpPr>
          <a:xfrm>
            <a:off x="4247927" y="2069858"/>
            <a:ext cx="3693418" cy="276999"/>
            <a:chOff x="4262958" y="3212976"/>
            <a:chExt cx="3693418" cy="276999"/>
          </a:xfrm>
        </p:grpSpPr>
        <p:sp>
          <p:nvSpPr>
            <p:cNvPr id="16" name="Rectangle 15">
              <a:extLst>
                <a:ext uri="{FF2B5EF4-FFF2-40B4-BE49-F238E27FC236}">
                  <a16:creationId xmlns:a16="http://schemas.microsoft.com/office/drawing/2014/main" xmlns="" id="{0E46BFE9-EF77-4F59-B6D3-65831D7742B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xmlns="" id="{361C87E5-3046-4C3B-8CA7-CB669DB860D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xmlns="" id="{95968DC0-0600-4F44-84CD-B016067F82B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xmlns="" id="{B9AE6988-06D3-41E2-875B-AE759A50A25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278700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Artificial and bioartificial liver devices</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a:xfrm>
            <a:off x="4925" y="6237312"/>
            <a:ext cx="7303379" cy="619609"/>
          </a:xfrm>
        </p:spPr>
        <p:txBody>
          <a:bodyPr/>
          <a:lstStyle/>
          <a:p>
            <a:r>
              <a:rPr lang="en-GB" dirty="0">
                <a:solidFill>
                  <a:prstClr val="black"/>
                </a:solidFill>
              </a:rPr>
              <a:t>*</a:t>
            </a:r>
            <a:r>
              <a:rPr lang="en-US" dirty="0">
                <a:solidFill>
                  <a:prstClr val="black"/>
                </a:solidFill>
              </a:rPr>
              <a:t>HVP defined as exchange of 8–12 or 15% of ideal body weight with fresh frozen plasma, for 3 days was superior to SMT regarding transplant-free and overall hospital survival</a:t>
            </a:r>
          </a:p>
          <a:p>
            <a:r>
              <a:rPr lang="nl-NL" dirty="0">
                <a:solidFill>
                  <a:prstClr val="black"/>
                </a:solidFill>
              </a:rPr>
              <a:t>Larsen FS, et al. J Hepatol. 2016;64:69–78; </a:t>
            </a:r>
            <a:r>
              <a:rPr lang="en-GB" dirty="0"/>
              <a:t>EASL CPG ALF. J </a:t>
            </a:r>
            <a:r>
              <a:rPr lang="en-GB" dirty="0" err="1"/>
              <a:t>Hepatol</a:t>
            </a:r>
            <a:r>
              <a:rPr lang="en-GB" dirty="0"/>
              <a:t> 2017;66:1047–81</a:t>
            </a:r>
          </a:p>
        </p:txBody>
      </p:sp>
      <p:sp>
        <p:nvSpPr>
          <p:cNvPr id="3" name="Content Placeholder 2"/>
          <p:cNvSpPr>
            <a:spLocks noGrp="1"/>
          </p:cNvSpPr>
          <p:nvPr>
            <p:ph idx="1"/>
          </p:nvPr>
        </p:nvSpPr>
        <p:spPr>
          <a:xfrm>
            <a:off x="319314" y="1340768"/>
            <a:ext cx="3892646" cy="4622400"/>
          </a:xfrm>
        </p:spPr>
        <p:txBody>
          <a:bodyPr>
            <a:normAutofit/>
          </a:bodyPr>
          <a:lstStyle/>
          <a:p>
            <a:r>
              <a:rPr lang="en-GB" sz="1600" dirty="0"/>
              <a:t>Liver-assist devices are intended to provide a ‘bridge’ to </a:t>
            </a:r>
            <a:r>
              <a:rPr lang="en-GB" sz="1600" dirty="0" err="1"/>
              <a:t>LTx</a:t>
            </a:r>
            <a:r>
              <a:rPr lang="en-GB" sz="1600" dirty="0"/>
              <a:t> or recovery of liver function, reducing the need for transplant</a:t>
            </a:r>
          </a:p>
          <a:p>
            <a:pPr lvl="1"/>
            <a:r>
              <a:rPr lang="en-GB" sz="1400" dirty="0"/>
              <a:t>Experience with “liver support devices” to date has been disappointing</a:t>
            </a:r>
          </a:p>
          <a:p>
            <a:pPr lvl="1"/>
            <a:r>
              <a:rPr lang="en-GB" sz="1400" dirty="0"/>
              <a:t>High-volume plasma exchange improved outcome in an RCT in ALF*</a:t>
            </a:r>
          </a:p>
        </p:txBody>
      </p:sp>
      <p:pic>
        <p:nvPicPr>
          <p:cNvPr id="12" name="Picture 11">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34DE1D99-1C80-4FB3-90C4-89BABDF46170}"/>
              </a:ext>
            </a:extLst>
          </p:cNvPr>
          <p:cNvGraphicFramePr>
            <a:graphicFrameLocks noGrp="1"/>
          </p:cNvGraphicFramePr>
          <p:nvPr>
            <p:extLst>
              <p:ext uri="{D42A27DB-BD31-4B8C-83A1-F6EECF244321}">
                <p14:modId xmlns:p14="http://schemas.microsoft.com/office/powerpoint/2010/main" val="1486519202"/>
              </p:ext>
            </p:extLst>
          </p:nvPr>
        </p:nvGraphicFramePr>
        <p:xfrm>
          <a:off x="755576" y="3884350"/>
          <a:ext cx="7308774" cy="207264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Liver support systems (biological or adsorbent) should only be used in the context of RCTs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Plasma exchange in RCTs has been shown to improve transplant-free survival in patients with ALF and to modulate immune dysfunction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029851469"/>
                  </a:ext>
                </a:extLst>
              </a:tr>
              <a:tr h="365093">
                <a:tc>
                  <a:txBody>
                    <a:bodyPr/>
                    <a:lstStyle/>
                    <a:p>
                      <a:pPr algn="l"/>
                      <a:r>
                        <a:rPr lang="en-GB" sz="1400" dirty="0">
                          <a:latin typeface="Arial" panose="020B0604020202020204" pitchFamily="34" charset="0"/>
                          <a:cs typeface="Arial" panose="020B0604020202020204" pitchFamily="34" charset="0"/>
                        </a:rPr>
                        <a:t>Plasma exchange may be of greater benefit in patients who are treated early and who will not ultimately undergo liver transplant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bl>
          </a:graphicData>
        </a:graphic>
      </p:graphicFrame>
      <p:grpSp>
        <p:nvGrpSpPr>
          <p:cNvPr id="14" name="Group 13">
            <a:extLst>
              <a:ext uri="{FF2B5EF4-FFF2-40B4-BE49-F238E27FC236}">
                <a16:creationId xmlns:a16="http://schemas.microsoft.com/office/drawing/2014/main" xmlns="" id="{01A2F78E-6CFA-4197-8930-6D271C40A84E}"/>
              </a:ext>
            </a:extLst>
          </p:cNvPr>
          <p:cNvGrpSpPr/>
          <p:nvPr/>
        </p:nvGrpSpPr>
        <p:grpSpPr>
          <a:xfrm>
            <a:off x="4247927" y="3893360"/>
            <a:ext cx="3693418" cy="276999"/>
            <a:chOff x="4262958" y="3212976"/>
            <a:chExt cx="3693418" cy="276999"/>
          </a:xfrm>
        </p:grpSpPr>
        <p:sp>
          <p:nvSpPr>
            <p:cNvPr id="15" name="Rectangle 14">
              <a:extLst>
                <a:ext uri="{FF2B5EF4-FFF2-40B4-BE49-F238E27FC236}">
                  <a16:creationId xmlns:a16="http://schemas.microsoft.com/office/drawing/2014/main" xmlns="" id="{22843A0D-BB6F-4D65-8F7C-88350524D58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D2DB150B-9280-483F-A84A-0491B48D444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01CD6B6C-8563-4BC3-8610-56F7290B3DF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xmlns="" id="{27853851-BEA9-4C1F-B67D-AEB36D6F4FE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pSp>
        <p:nvGrpSpPr>
          <p:cNvPr id="2067" name="Data">
            <a:extLst>
              <a:ext uri="{FF2B5EF4-FFF2-40B4-BE49-F238E27FC236}">
                <a16:creationId xmlns:a16="http://schemas.microsoft.com/office/drawing/2014/main" xmlns="" id="{A9400572-F204-4D34-AC8A-109ED13971C9}"/>
              </a:ext>
            </a:extLst>
          </p:cNvPr>
          <p:cNvGrpSpPr/>
          <p:nvPr/>
        </p:nvGrpSpPr>
        <p:grpSpPr>
          <a:xfrm>
            <a:off x="5052002" y="1539875"/>
            <a:ext cx="3693795" cy="1121410"/>
            <a:chOff x="5172075" y="1539875"/>
            <a:chExt cx="3693795" cy="1121410"/>
          </a:xfrm>
        </p:grpSpPr>
        <p:grpSp>
          <p:nvGrpSpPr>
            <p:cNvPr id="2065" name="HPV Censor">
              <a:extLst>
                <a:ext uri="{FF2B5EF4-FFF2-40B4-BE49-F238E27FC236}">
                  <a16:creationId xmlns:a16="http://schemas.microsoft.com/office/drawing/2014/main" xmlns="" id="{8994DAD2-467F-4468-AF19-5FEAAD35401E}"/>
                </a:ext>
              </a:extLst>
            </p:cNvPr>
            <p:cNvGrpSpPr/>
            <p:nvPr/>
          </p:nvGrpSpPr>
          <p:grpSpPr>
            <a:xfrm>
              <a:off x="5252452" y="1571625"/>
              <a:ext cx="411480" cy="545996"/>
              <a:chOff x="5252452" y="1571625"/>
              <a:chExt cx="411480" cy="545996"/>
            </a:xfrm>
          </p:grpSpPr>
          <p:cxnSp>
            <p:nvCxnSpPr>
              <p:cNvPr id="2063" name="Straight Connector 2062">
                <a:extLst>
                  <a:ext uri="{FF2B5EF4-FFF2-40B4-BE49-F238E27FC236}">
                    <a16:creationId xmlns:a16="http://schemas.microsoft.com/office/drawing/2014/main" xmlns="" id="{F4FAAC3F-8982-4B3E-A22C-B3BB890FDD66}"/>
                  </a:ext>
                </a:extLst>
              </p:cNvPr>
              <p:cNvCxnSpPr>
                <a:cxnSpLocks/>
              </p:cNvCxnSpPr>
              <p:nvPr/>
            </p:nvCxnSpPr>
            <p:spPr>
              <a:xfrm>
                <a:off x="5252452" y="157162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E18430B8-EABF-42B3-8827-99D6CB1E69B7}"/>
                  </a:ext>
                </a:extLst>
              </p:cNvPr>
              <p:cNvCxnSpPr>
                <a:cxnSpLocks/>
              </p:cNvCxnSpPr>
              <p:nvPr/>
            </p:nvCxnSpPr>
            <p:spPr>
              <a:xfrm>
                <a:off x="5292457" y="161544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B3DD5F0F-C51E-4BEB-B732-1E511B17C0B0}"/>
                  </a:ext>
                </a:extLst>
              </p:cNvPr>
              <p:cNvCxnSpPr>
                <a:cxnSpLocks/>
              </p:cNvCxnSpPr>
              <p:nvPr/>
            </p:nvCxnSpPr>
            <p:spPr>
              <a:xfrm>
                <a:off x="5330557" y="167830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FC3298B2-4465-4104-A653-200E1E5DC49F}"/>
                  </a:ext>
                </a:extLst>
              </p:cNvPr>
              <p:cNvCxnSpPr>
                <a:cxnSpLocks/>
              </p:cNvCxnSpPr>
              <p:nvPr/>
            </p:nvCxnSpPr>
            <p:spPr>
              <a:xfrm>
                <a:off x="5368657" y="167830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5E6D605B-F287-464C-B894-D77F38A1268A}"/>
                  </a:ext>
                </a:extLst>
              </p:cNvPr>
              <p:cNvCxnSpPr>
                <a:cxnSpLocks/>
              </p:cNvCxnSpPr>
              <p:nvPr/>
            </p:nvCxnSpPr>
            <p:spPr>
              <a:xfrm>
                <a:off x="5414377" y="172974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95DDD478-C1C0-4F49-A1AD-B75F2C187B79}"/>
                  </a:ext>
                </a:extLst>
              </p:cNvPr>
              <p:cNvCxnSpPr>
                <a:cxnSpLocks/>
              </p:cNvCxnSpPr>
              <p:nvPr/>
            </p:nvCxnSpPr>
            <p:spPr>
              <a:xfrm>
                <a:off x="5500102" y="196024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C2BE7C6F-87BB-47D3-A200-B716D95A085C}"/>
                  </a:ext>
                </a:extLst>
              </p:cNvPr>
              <p:cNvCxnSpPr>
                <a:cxnSpLocks/>
              </p:cNvCxnSpPr>
              <p:nvPr/>
            </p:nvCxnSpPr>
            <p:spPr>
              <a:xfrm>
                <a:off x="5614402" y="203073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55F1E63A-DC64-436F-AAEE-FFBEF7030D40}"/>
                  </a:ext>
                </a:extLst>
              </p:cNvPr>
              <p:cNvCxnSpPr>
                <a:cxnSpLocks/>
              </p:cNvCxnSpPr>
              <p:nvPr/>
            </p:nvCxnSpPr>
            <p:spPr>
              <a:xfrm>
                <a:off x="5663932" y="205740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4" name="HPV">
              <a:extLst>
                <a:ext uri="{FF2B5EF4-FFF2-40B4-BE49-F238E27FC236}">
                  <a16:creationId xmlns:a16="http://schemas.microsoft.com/office/drawing/2014/main" xmlns="" id="{BDF7028C-0BA1-449F-9FB2-8C1079098BE5}"/>
                </a:ext>
              </a:extLst>
            </p:cNvPr>
            <p:cNvGrpSpPr/>
            <p:nvPr/>
          </p:nvGrpSpPr>
          <p:grpSpPr>
            <a:xfrm>
              <a:off x="5173980" y="1560195"/>
              <a:ext cx="3689985" cy="773430"/>
              <a:chOff x="5173980" y="1560195"/>
              <a:chExt cx="3689985" cy="773430"/>
            </a:xfrm>
          </p:grpSpPr>
          <p:sp>
            <p:nvSpPr>
              <p:cNvPr id="2051" name="Freeform: Shape 2050">
                <a:extLst>
                  <a:ext uri="{FF2B5EF4-FFF2-40B4-BE49-F238E27FC236}">
                    <a16:creationId xmlns:a16="http://schemas.microsoft.com/office/drawing/2014/main" xmlns="" id="{C0C9E64A-33F4-4919-BD68-8A6D25059D66}"/>
                  </a:ext>
                </a:extLst>
              </p:cNvPr>
              <p:cNvSpPr/>
              <p:nvPr/>
            </p:nvSpPr>
            <p:spPr>
              <a:xfrm>
                <a:off x="5173980" y="1560195"/>
                <a:ext cx="3116580" cy="773430"/>
              </a:xfrm>
              <a:custGeom>
                <a:avLst/>
                <a:gdLst>
                  <a:gd name="connsiteX0" fmla="*/ 0 w 3200400"/>
                  <a:gd name="connsiteY0" fmla="*/ 0 h 773430"/>
                  <a:gd name="connsiteX1" fmla="*/ 83820 w 3200400"/>
                  <a:gd name="connsiteY1" fmla="*/ 0 h 773430"/>
                  <a:gd name="connsiteX2" fmla="*/ 114300 w 3200400"/>
                  <a:gd name="connsiteY2" fmla="*/ 0 h 773430"/>
                  <a:gd name="connsiteX3" fmla="*/ 114300 w 3200400"/>
                  <a:gd name="connsiteY3" fmla="*/ 55245 h 773430"/>
                  <a:gd name="connsiteX4" fmla="*/ 160020 w 3200400"/>
                  <a:gd name="connsiteY4" fmla="*/ 55245 h 773430"/>
                  <a:gd name="connsiteX5" fmla="*/ 160020 w 3200400"/>
                  <a:gd name="connsiteY5" fmla="*/ 72390 h 773430"/>
                  <a:gd name="connsiteX6" fmla="*/ 198120 w 3200400"/>
                  <a:gd name="connsiteY6" fmla="*/ 72390 h 773430"/>
                  <a:gd name="connsiteX7" fmla="*/ 198120 w 3200400"/>
                  <a:gd name="connsiteY7" fmla="*/ 118110 h 773430"/>
                  <a:gd name="connsiteX8" fmla="*/ 240030 w 3200400"/>
                  <a:gd name="connsiteY8" fmla="*/ 118110 h 773430"/>
                  <a:gd name="connsiteX9" fmla="*/ 240030 w 3200400"/>
                  <a:gd name="connsiteY9" fmla="*/ 180975 h 773430"/>
                  <a:gd name="connsiteX10" fmla="*/ 325755 w 3200400"/>
                  <a:gd name="connsiteY10" fmla="*/ 180975 h 773430"/>
                  <a:gd name="connsiteX11" fmla="*/ 325755 w 3200400"/>
                  <a:gd name="connsiteY11" fmla="*/ 224790 h 773430"/>
                  <a:gd name="connsiteX12" fmla="*/ 365760 w 3200400"/>
                  <a:gd name="connsiteY12" fmla="*/ 224790 h 773430"/>
                  <a:gd name="connsiteX13" fmla="*/ 365760 w 3200400"/>
                  <a:gd name="connsiteY13" fmla="*/ 367665 h 773430"/>
                  <a:gd name="connsiteX14" fmla="*/ 403860 w 3200400"/>
                  <a:gd name="connsiteY14" fmla="*/ 367665 h 773430"/>
                  <a:gd name="connsiteX15" fmla="*/ 403860 w 3200400"/>
                  <a:gd name="connsiteY15" fmla="*/ 461010 h 773430"/>
                  <a:gd name="connsiteX16" fmla="*/ 445770 w 3200400"/>
                  <a:gd name="connsiteY16" fmla="*/ 461010 h 773430"/>
                  <a:gd name="connsiteX17" fmla="*/ 445770 w 3200400"/>
                  <a:gd name="connsiteY17" fmla="*/ 508635 h 773430"/>
                  <a:gd name="connsiteX18" fmla="*/ 483870 w 3200400"/>
                  <a:gd name="connsiteY18" fmla="*/ 508635 h 773430"/>
                  <a:gd name="connsiteX19" fmla="*/ 483870 w 3200400"/>
                  <a:gd name="connsiteY19" fmla="*/ 533400 h 773430"/>
                  <a:gd name="connsiteX20" fmla="*/ 569595 w 3200400"/>
                  <a:gd name="connsiteY20" fmla="*/ 533400 h 773430"/>
                  <a:gd name="connsiteX21" fmla="*/ 569595 w 3200400"/>
                  <a:gd name="connsiteY21" fmla="*/ 556260 h 773430"/>
                  <a:gd name="connsiteX22" fmla="*/ 607695 w 3200400"/>
                  <a:gd name="connsiteY22" fmla="*/ 556260 h 773430"/>
                  <a:gd name="connsiteX23" fmla="*/ 607695 w 3200400"/>
                  <a:gd name="connsiteY23" fmla="*/ 584835 h 773430"/>
                  <a:gd name="connsiteX24" fmla="*/ 651510 w 3200400"/>
                  <a:gd name="connsiteY24" fmla="*/ 584835 h 773430"/>
                  <a:gd name="connsiteX25" fmla="*/ 651510 w 3200400"/>
                  <a:gd name="connsiteY25" fmla="*/ 613410 h 773430"/>
                  <a:gd name="connsiteX26" fmla="*/ 1059180 w 3200400"/>
                  <a:gd name="connsiteY26" fmla="*/ 613410 h 773430"/>
                  <a:gd name="connsiteX27" fmla="*/ 1059180 w 3200400"/>
                  <a:gd name="connsiteY27" fmla="*/ 641985 h 773430"/>
                  <a:gd name="connsiteX28" fmla="*/ 1102995 w 3200400"/>
                  <a:gd name="connsiteY28" fmla="*/ 641985 h 773430"/>
                  <a:gd name="connsiteX29" fmla="*/ 1102995 w 3200400"/>
                  <a:gd name="connsiteY29" fmla="*/ 672465 h 773430"/>
                  <a:gd name="connsiteX30" fmla="*/ 1270635 w 3200400"/>
                  <a:gd name="connsiteY30" fmla="*/ 672465 h 773430"/>
                  <a:gd name="connsiteX31" fmla="*/ 1270635 w 3200400"/>
                  <a:gd name="connsiteY31" fmla="*/ 721995 h 773430"/>
                  <a:gd name="connsiteX32" fmla="*/ 1638300 w 3200400"/>
                  <a:gd name="connsiteY32" fmla="*/ 721995 h 773430"/>
                  <a:gd name="connsiteX33" fmla="*/ 1638300 w 3200400"/>
                  <a:gd name="connsiteY33" fmla="*/ 746760 h 773430"/>
                  <a:gd name="connsiteX34" fmla="*/ 1882140 w 3200400"/>
                  <a:gd name="connsiteY34" fmla="*/ 746760 h 773430"/>
                  <a:gd name="connsiteX35" fmla="*/ 1882140 w 3200400"/>
                  <a:gd name="connsiteY35" fmla="*/ 773430 h 773430"/>
                  <a:gd name="connsiteX36" fmla="*/ 3200400 w 3200400"/>
                  <a:gd name="connsiteY36" fmla="*/ 773430 h 773430"/>
                  <a:gd name="connsiteX0" fmla="*/ 0 w 3116580"/>
                  <a:gd name="connsiteY0" fmla="*/ 0 h 773430"/>
                  <a:gd name="connsiteX1" fmla="*/ 30480 w 3116580"/>
                  <a:gd name="connsiteY1" fmla="*/ 0 h 773430"/>
                  <a:gd name="connsiteX2" fmla="*/ 30480 w 3116580"/>
                  <a:gd name="connsiteY2" fmla="*/ 55245 h 773430"/>
                  <a:gd name="connsiteX3" fmla="*/ 76200 w 3116580"/>
                  <a:gd name="connsiteY3" fmla="*/ 55245 h 773430"/>
                  <a:gd name="connsiteX4" fmla="*/ 76200 w 3116580"/>
                  <a:gd name="connsiteY4" fmla="*/ 72390 h 773430"/>
                  <a:gd name="connsiteX5" fmla="*/ 114300 w 3116580"/>
                  <a:gd name="connsiteY5" fmla="*/ 72390 h 773430"/>
                  <a:gd name="connsiteX6" fmla="*/ 114300 w 3116580"/>
                  <a:gd name="connsiteY6" fmla="*/ 118110 h 773430"/>
                  <a:gd name="connsiteX7" fmla="*/ 156210 w 3116580"/>
                  <a:gd name="connsiteY7" fmla="*/ 118110 h 773430"/>
                  <a:gd name="connsiteX8" fmla="*/ 156210 w 3116580"/>
                  <a:gd name="connsiteY8" fmla="*/ 180975 h 773430"/>
                  <a:gd name="connsiteX9" fmla="*/ 241935 w 3116580"/>
                  <a:gd name="connsiteY9" fmla="*/ 180975 h 773430"/>
                  <a:gd name="connsiteX10" fmla="*/ 241935 w 3116580"/>
                  <a:gd name="connsiteY10" fmla="*/ 224790 h 773430"/>
                  <a:gd name="connsiteX11" fmla="*/ 281940 w 3116580"/>
                  <a:gd name="connsiteY11" fmla="*/ 224790 h 773430"/>
                  <a:gd name="connsiteX12" fmla="*/ 281940 w 3116580"/>
                  <a:gd name="connsiteY12" fmla="*/ 367665 h 773430"/>
                  <a:gd name="connsiteX13" fmla="*/ 320040 w 3116580"/>
                  <a:gd name="connsiteY13" fmla="*/ 367665 h 773430"/>
                  <a:gd name="connsiteX14" fmla="*/ 320040 w 3116580"/>
                  <a:gd name="connsiteY14" fmla="*/ 461010 h 773430"/>
                  <a:gd name="connsiteX15" fmla="*/ 361950 w 3116580"/>
                  <a:gd name="connsiteY15" fmla="*/ 461010 h 773430"/>
                  <a:gd name="connsiteX16" fmla="*/ 361950 w 3116580"/>
                  <a:gd name="connsiteY16" fmla="*/ 508635 h 773430"/>
                  <a:gd name="connsiteX17" fmla="*/ 400050 w 3116580"/>
                  <a:gd name="connsiteY17" fmla="*/ 508635 h 773430"/>
                  <a:gd name="connsiteX18" fmla="*/ 400050 w 3116580"/>
                  <a:gd name="connsiteY18" fmla="*/ 533400 h 773430"/>
                  <a:gd name="connsiteX19" fmla="*/ 485775 w 3116580"/>
                  <a:gd name="connsiteY19" fmla="*/ 533400 h 773430"/>
                  <a:gd name="connsiteX20" fmla="*/ 485775 w 3116580"/>
                  <a:gd name="connsiteY20" fmla="*/ 556260 h 773430"/>
                  <a:gd name="connsiteX21" fmla="*/ 523875 w 3116580"/>
                  <a:gd name="connsiteY21" fmla="*/ 556260 h 773430"/>
                  <a:gd name="connsiteX22" fmla="*/ 523875 w 3116580"/>
                  <a:gd name="connsiteY22" fmla="*/ 584835 h 773430"/>
                  <a:gd name="connsiteX23" fmla="*/ 567690 w 3116580"/>
                  <a:gd name="connsiteY23" fmla="*/ 584835 h 773430"/>
                  <a:gd name="connsiteX24" fmla="*/ 567690 w 3116580"/>
                  <a:gd name="connsiteY24" fmla="*/ 613410 h 773430"/>
                  <a:gd name="connsiteX25" fmla="*/ 975360 w 3116580"/>
                  <a:gd name="connsiteY25" fmla="*/ 613410 h 773430"/>
                  <a:gd name="connsiteX26" fmla="*/ 975360 w 3116580"/>
                  <a:gd name="connsiteY26" fmla="*/ 641985 h 773430"/>
                  <a:gd name="connsiteX27" fmla="*/ 1019175 w 3116580"/>
                  <a:gd name="connsiteY27" fmla="*/ 641985 h 773430"/>
                  <a:gd name="connsiteX28" fmla="*/ 1019175 w 3116580"/>
                  <a:gd name="connsiteY28" fmla="*/ 672465 h 773430"/>
                  <a:gd name="connsiteX29" fmla="*/ 1186815 w 3116580"/>
                  <a:gd name="connsiteY29" fmla="*/ 672465 h 773430"/>
                  <a:gd name="connsiteX30" fmla="*/ 1186815 w 3116580"/>
                  <a:gd name="connsiteY30" fmla="*/ 721995 h 773430"/>
                  <a:gd name="connsiteX31" fmla="*/ 1554480 w 3116580"/>
                  <a:gd name="connsiteY31" fmla="*/ 721995 h 773430"/>
                  <a:gd name="connsiteX32" fmla="*/ 1554480 w 3116580"/>
                  <a:gd name="connsiteY32" fmla="*/ 746760 h 773430"/>
                  <a:gd name="connsiteX33" fmla="*/ 1798320 w 3116580"/>
                  <a:gd name="connsiteY33" fmla="*/ 746760 h 773430"/>
                  <a:gd name="connsiteX34" fmla="*/ 1798320 w 3116580"/>
                  <a:gd name="connsiteY34" fmla="*/ 773430 h 773430"/>
                  <a:gd name="connsiteX35" fmla="*/ 3116580 w 3116580"/>
                  <a:gd name="connsiteY35" fmla="*/ 773430 h 77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16580" h="773430">
                    <a:moveTo>
                      <a:pt x="0" y="0"/>
                    </a:moveTo>
                    <a:lnTo>
                      <a:pt x="30480" y="0"/>
                    </a:lnTo>
                    <a:lnTo>
                      <a:pt x="30480" y="55245"/>
                    </a:lnTo>
                    <a:lnTo>
                      <a:pt x="76200" y="55245"/>
                    </a:lnTo>
                    <a:lnTo>
                      <a:pt x="76200" y="72390"/>
                    </a:lnTo>
                    <a:lnTo>
                      <a:pt x="114300" y="72390"/>
                    </a:lnTo>
                    <a:lnTo>
                      <a:pt x="114300" y="118110"/>
                    </a:lnTo>
                    <a:lnTo>
                      <a:pt x="156210" y="118110"/>
                    </a:lnTo>
                    <a:lnTo>
                      <a:pt x="156210" y="180975"/>
                    </a:lnTo>
                    <a:lnTo>
                      <a:pt x="241935" y="180975"/>
                    </a:lnTo>
                    <a:lnTo>
                      <a:pt x="241935" y="224790"/>
                    </a:lnTo>
                    <a:lnTo>
                      <a:pt x="281940" y="224790"/>
                    </a:lnTo>
                    <a:lnTo>
                      <a:pt x="281940" y="367665"/>
                    </a:lnTo>
                    <a:lnTo>
                      <a:pt x="320040" y="367665"/>
                    </a:lnTo>
                    <a:lnTo>
                      <a:pt x="320040" y="461010"/>
                    </a:lnTo>
                    <a:lnTo>
                      <a:pt x="361950" y="461010"/>
                    </a:lnTo>
                    <a:lnTo>
                      <a:pt x="361950" y="508635"/>
                    </a:lnTo>
                    <a:lnTo>
                      <a:pt x="400050" y="508635"/>
                    </a:lnTo>
                    <a:lnTo>
                      <a:pt x="400050" y="533400"/>
                    </a:lnTo>
                    <a:lnTo>
                      <a:pt x="485775" y="533400"/>
                    </a:lnTo>
                    <a:lnTo>
                      <a:pt x="485775" y="556260"/>
                    </a:lnTo>
                    <a:lnTo>
                      <a:pt x="523875" y="556260"/>
                    </a:lnTo>
                    <a:lnTo>
                      <a:pt x="523875" y="584835"/>
                    </a:lnTo>
                    <a:lnTo>
                      <a:pt x="567690" y="584835"/>
                    </a:lnTo>
                    <a:lnTo>
                      <a:pt x="567690" y="613410"/>
                    </a:lnTo>
                    <a:lnTo>
                      <a:pt x="975360" y="613410"/>
                    </a:lnTo>
                    <a:lnTo>
                      <a:pt x="975360" y="641985"/>
                    </a:lnTo>
                    <a:lnTo>
                      <a:pt x="1019175" y="641985"/>
                    </a:lnTo>
                    <a:lnTo>
                      <a:pt x="1019175" y="672465"/>
                    </a:lnTo>
                    <a:lnTo>
                      <a:pt x="1186815" y="672465"/>
                    </a:lnTo>
                    <a:lnTo>
                      <a:pt x="1186815" y="721995"/>
                    </a:lnTo>
                    <a:lnTo>
                      <a:pt x="1554480" y="721995"/>
                    </a:lnTo>
                    <a:lnTo>
                      <a:pt x="1554480" y="746760"/>
                    </a:lnTo>
                    <a:lnTo>
                      <a:pt x="1798320" y="746760"/>
                    </a:lnTo>
                    <a:lnTo>
                      <a:pt x="1798320" y="773430"/>
                    </a:lnTo>
                    <a:lnTo>
                      <a:pt x="3116580" y="773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Freeform: Shape 2052">
                <a:extLst>
                  <a:ext uri="{FF2B5EF4-FFF2-40B4-BE49-F238E27FC236}">
                    <a16:creationId xmlns:a16="http://schemas.microsoft.com/office/drawing/2014/main" xmlns="" id="{9EBAF34B-6702-4064-B49C-66CB154E80B0}"/>
                  </a:ext>
                </a:extLst>
              </p:cNvPr>
              <p:cNvSpPr/>
              <p:nvPr/>
            </p:nvSpPr>
            <p:spPr>
              <a:xfrm>
                <a:off x="8261985" y="2333625"/>
                <a:ext cx="601980" cy="0"/>
              </a:xfrm>
              <a:custGeom>
                <a:avLst/>
                <a:gdLst>
                  <a:gd name="connsiteX0" fmla="*/ 0 w 601980"/>
                  <a:gd name="connsiteY0" fmla="*/ 0 h 0"/>
                  <a:gd name="connsiteX1" fmla="*/ 601980 w 601980"/>
                  <a:gd name="connsiteY1" fmla="*/ 0 h 0"/>
                </a:gdLst>
                <a:ahLst/>
                <a:cxnLst>
                  <a:cxn ang="0">
                    <a:pos x="connsiteX0" y="connsiteY0"/>
                  </a:cxn>
                  <a:cxn ang="0">
                    <a:pos x="connsiteX1" y="connsiteY1"/>
                  </a:cxn>
                </a:cxnLst>
                <a:rect l="l" t="t" r="r" b="b"/>
                <a:pathLst>
                  <a:path w="601980">
                    <a:moveTo>
                      <a:pt x="0" y="0"/>
                    </a:moveTo>
                    <a:lnTo>
                      <a:pt x="60198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6" name="SMT Censor">
              <a:extLst>
                <a:ext uri="{FF2B5EF4-FFF2-40B4-BE49-F238E27FC236}">
                  <a16:creationId xmlns:a16="http://schemas.microsoft.com/office/drawing/2014/main" xmlns="" id="{37566CEE-73C8-4F41-A026-76C15CAF5136}"/>
                </a:ext>
              </a:extLst>
            </p:cNvPr>
            <p:cNvGrpSpPr/>
            <p:nvPr/>
          </p:nvGrpSpPr>
          <p:grpSpPr>
            <a:xfrm>
              <a:off x="5208637" y="1539875"/>
              <a:ext cx="453390" cy="921281"/>
              <a:chOff x="5208637" y="1539875"/>
              <a:chExt cx="453390" cy="921281"/>
            </a:xfrm>
          </p:grpSpPr>
          <p:cxnSp>
            <p:nvCxnSpPr>
              <p:cNvPr id="96" name="Straight Connector 95">
                <a:extLst>
                  <a:ext uri="{FF2B5EF4-FFF2-40B4-BE49-F238E27FC236}">
                    <a16:creationId xmlns:a16="http://schemas.microsoft.com/office/drawing/2014/main" xmlns="" id="{EDCAD73E-A470-4225-8A08-602823C1A25D}"/>
                  </a:ext>
                </a:extLst>
              </p:cNvPr>
              <p:cNvCxnSpPr>
                <a:cxnSpLocks/>
              </p:cNvCxnSpPr>
              <p:nvPr/>
            </p:nvCxnSpPr>
            <p:spPr>
              <a:xfrm>
                <a:off x="5208637" y="153987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BC4C47CE-6336-4F65-83E9-1C2ABBC4C657}"/>
                  </a:ext>
                </a:extLst>
              </p:cNvPr>
              <p:cNvCxnSpPr>
                <a:cxnSpLocks/>
              </p:cNvCxnSpPr>
              <p:nvPr/>
            </p:nvCxnSpPr>
            <p:spPr>
              <a:xfrm>
                <a:off x="5208637" y="159893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EE036551-B0A2-4971-B650-469474DE78DF}"/>
                  </a:ext>
                </a:extLst>
              </p:cNvPr>
              <p:cNvCxnSpPr>
                <a:cxnSpLocks/>
              </p:cNvCxnSpPr>
              <p:nvPr/>
            </p:nvCxnSpPr>
            <p:spPr>
              <a:xfrm>
                <a:off x="5250547" y="165608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66828D0C-26FC-425E-A9BD-CFD127B0346C}"/>
                  </a:ext>
                </a:extLst>
              </p:cNvPr>
              <p:cNvCxnSpPr>
                <a:cxnSpLocks/>
              </p:cNvCxnSpPr>
              <p:nvPr/>
            </p:nvCxnSpPr>
            <p:spPr>
              <a:xfrm>
                <a:off x="5290552" y="180848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05AFA438-680F-45FA-9905-7419867D2E52}"/>
                  </a:ext>
                </a:extLst>
              </p:cNvPr>
              <p:cNvCxnSpPr>
                <a:cxnSpLocks/>
              </p:cNvCxnSpPr>
              <p:nvPr/>
            </p:nvCxnSpPr>
            <p:spPr>
              <a:xfrm>
                <a:off x="5332462" y="193611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EC2B939A-1C90-4C90-AC11-DD5123EFF5FC}"/>
                  </a:ext>
                </a:extLst>
              </p:cNvPr>
              <p:cNvCxnSpPr>
                <a:cxnSpLocks/>
              </p:cNvCxnSpPr>
              <p:nvPr/>
            </p:nvCxnSpPr>
            <p:spPr>
              <a:xfrm>
                <a:off x="5374372" y="208280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1BF8388D-74FB-4427-BBEF-2D7C6C62AE1F}"/>
                  </a:ext>
                </a:extLst>
              </p:cNvPr>
              <p:cNvCxnSpPr>
                <a:cxnSpLocks/>
              </p:cNvCxnSpPr>
              <p:nvPr/>
            </p:nvCxnSpPr>
            <p:spPr>
              <a:xfrm>
                <a:off x="5414377" y="217424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A4F096F2-381F-42E5-AE95-B128031C4412}"/>
                  </a:ext>
                </a:extLst>
              </p:cNvPr>
              <p:cNvCxnSpPr>
                <a:cxnSpLocks/>
              </p:cNvCxnSpPr>
              <p:nvPr/>
            </p:nvCxnSpPr>
            <p:spPr>
              <a:xfrm>
                <a:off x="5458192" y="219710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7AAC8066-4EC0-461A-8402-7B4F95CAA796}"/>
                  </a:ext>
                </a:extLst>
              </p:cNvPr>
              <p:cNvCxnSpPr>
                <a:cxnSpLocks/>
              </p:cNvCxnSpPr>
              <p:nvPr/>
            </p:nvCxnSpPr>
            <p:spPr>
              <a:xfrm>
                <a:off x="5538202" y="226568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A6BA78CC-F8C0-4EDD-9440-6D793375FD92}"/>
                  </a:ext>
                </a:extLst>
              </p:cNvPr>
              <p:cNvCxnSpPr>
                <a:cxnSpLocks/>
              </p:cNvCxnSpPr>
              <p:nvPr/>
            </p:nvCxnSpPr>
            <p:spPr>
              <a:xfrm>
                <a:off x="5662027" y="240093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7" name="SMT">
              <a:extLst>
                <a:ext uri="{FF2B5EF4-FFF2-40B4-BE49-F238E27FC236}">
                  <a16:creationId xmlns:a16="http://schemas.microsoft.com/office/drawing/2014/main" xmlns="" id="{FCEB24FD-272C-426C-9D80-DDF1D99E89E0}"/>
                </a:ext>
              </a:extLst>
            </p:cNvPr>
            <p:cNvGrpSpPr/>
            <p:nvPr/>
          </p:nvGrpSpPr>
          <p:grpSpPr>
            <a:xfrm>
              <a:off x="5172075" y="1560195"/>
              <a:ext cx="3693795" cy="1101090"/>
              <a:chOff x="5172075" y="1560195"/>
              <a:chExt cx="3693795" cy="1101090"/>
            </a:xfrm>
          </p:grpSpPr>
          <p:sp>
            <p:nvSpPr>
              <p:cNvPr id="2055" name="Freeform: Shape 2054">
                <a:extLst>
                  <a:ext uri="{FF2B5EF4-FFF2-40B4-BE49-F238E27FC236}">
                    <a16:creationId xmlns:a16="http://schemas.microsoft.com/office/drawing/2014/main" xmlns="" id="{2A7ED5B4-3636-4773-A81A-6F887A7307D3}"/>
                  </a:ext>
                </a:extLst>
              </p:cNvPr>
              <p:cNvSpPr/>
              <p:nvPr/>
            </p:nvSpPr>
            <p:spPr>
              <a:xfrm>
                <a:off x="5172075" y="1560195"/>
                <a:ext cx="2952750" cy="1062990"/>
              </a:xfrm>
              <a:custGeom>
                <a:avLst/>
                <a:gdLst>
                  <a:gd name="connsiteX0" fmla="*/ 0 w 3059430"/>
                  <a:gd name="connsiteY0" fmla="*/ 0 h 1062990"/>
                  <a:gd name="connsiteX1" fmla="*/ 106680 w 3059430"/>
                  <a:gd name="connsiteY1" fmla="*/ 0 h 1062990"/>
                  <a:gd name="connsiteX2" fmla="*/ 118110 w 3059430"/>
                  <a:gd name="connsiteY2" fmla="*/ 0 h 1062990"/>
                  <a:gd name="connsiteX3" fmla="*/ 118110 w 3059430"/>
                  <a:gd name="connsiteY3" fmla="*/ 20955 h 1062990"/>
                  <a:gd name="connsiteX4" fmla="*/ 137160 w 3059430"/>
                  <a:gd name="connsiteY4" fmla="*/ 20955 h 1062990"/>
                  <a:gd name="connsiteX5" fmla="*/ 137160 w 3059430"/>
                  <a:gd name="connsiteY5" fmla="*/ 114300 h 1062990"/>
                  <a:gd name="connsiteX6" fmla="*/ 186690 w 3059430"/>
                  <a:gd name="connsiteY6" fmla="*/ 114300 h 1062990"/>
                  <a:gd name="connsiteX7" fmla="*/ 186690 w 3059430"/>
                  <a:gd name="connsiteY7" fmla="*/ 177165 h 1062990"/>
                  <a:gd name="connsiteX8" fmla="*/ 220980 w 3059430"/>
                  <a:gd name="connsiteY8" fmla="*/ 177165 h 1062990"/>
                  <a:gd name="connsiteX9" fmla="*/ 220980 w 3059430"/>
                  <a:gd name="connsiteY9" fmla="*/ 329565 h 1062990"/>
                  <a:gd name="connsiteX10" fmla="*/ 264795 w 3059430"/>
                  <a:gd name="connsiteY10" fmla="*/ 329565 h 1062990"/>
                  <a:gd name="connsiteX11" fmla="*/ 264795 w 3059430"/>
                  <a:gd name="connsiteY11" fmla="*/ 453390 h 1062990"/>
                  <a:gd name="connsiteX12" fmla="*/ 310515 w 3059430"/>
                  <a:gd name="connsiteY12" fmla="*/ 453390 h 1062990"/>
                  <a:gd name="connsiteX13" fmla="*/ 310515 w 3059430"/>
                  <a:gd name="connsiteY13" fmla="*/ 601980 h 1062990"/>
                  <a:gd name="connsiteX14" fmla="*/ 348615 w 3059430"/>
                  <a:gd name="connsiteY14" fmla="*/ 601980 h 1062990"/>
                  <a:gd name="connsiteX15" fmla="*/ 348615 w 3059430"/>
                  <a:gd name="connsiteY15" fmla="*/ 693420 h 1062990"/>
                  <a:gd name="connsiteX16" fmla="*/ 381000 w 3059430"/>
                  <a:gd name="connsiteY16" fmla="*/ 693420 h 1062990"/>
                  <a:gd name="connsiteX17" fmla="*/ 381000 w 3059430"/>
                  <a:gd name="connsiteY17" fmla="*/ 725805 h 1062990"/>
                  <a:gd name="connsiteX18" fmla="*/ 428625 w 3059430"/>
                  <a:gd name="connsiteY18" fmla="*/ 725805 h 1062990"/>
                  <a:gd name="connsiteX19" fmla="*/ 428625 w 3059430"/>
                  <a:gd name="connsiteY19" fmla="*/ 748665 h 1062990"/>
                  <a:gd name="connsiteX20" fmla="*/ 466725 w 3059430"/>
                  <a:gd name="connsiteY20" fmla="*/ 748665 h 1062990"/>
                  <a:gd name="connsiteX21" fmla="*/ 466725 w 3059430"/>
                  <a:gd name="connsiteY21" fmla="*/ 788670 h 1062990"/>
                  <a:gd name="connsiteX22" fmla="*/ 512445 w 3059430"/>
                  <a:gd name="connsiteY22" fmla="*/ 788670 h 1062990"/>
                  <a:gd name="connsiteX23" fmla="*/ 512445 w 3059430"/>
                  <a:gd name="connsiteY23" fmla="*/ 893445 h 1062990"/>
                  <a:gd name="connsiteX24" fmla="*/ 594360 w 3059430"/>
                  <a:gd name="connsiteY24" fmla="*/ 893445 h 1062990"/>
                  <a:gd name="connsiteX25" fmla="*/ 594360 w 3059430"/>
                  <a:gd name="connsiteY25" fmla="*/ 923925 h 1062990"/>
                  <a:gd name="connsiteX26" fmla="*/ 716280 w 3059430"/>
                  <a:gd name="connsiteY26" fmla="*/ 923925 h 1062990"/>
                  <a:gd name="connsiteX27" fmla="*/ 716280 w 3059430"/>
                  <a:gd name="connsiteY27" fmla="*/ 958215 h 1062990"/>
                  <a:gd name="connsiteX28" fmla="*/ 878205 w 3059430"/>
                  <a:gd name="connsiteY28" fmla="*/ 958215 h 1062990"/>
                  <a:gd name="connsiteX29" fmla="*/ 878205 w 3059430"/>
                  <a:gd name="connsiteY29" fmla="*/ 996315 h 1062990"/>
                  <a:gd name="connsiteX30" fmla="*/ 1335405 w 3059430"/>
                  <a:gd name="connsiteY30" fmla="*/ 996315 h 1062990"/>
                  <a:gd name="connsiteX31" fmla="*/ 1335405 w 3059430"/>
                  <a:gd name="connsiteY31" fmla="*/ 1030605 h 1062990"/>
                  <a:gd name="connsiteX32" fmla="*/ 1826895 w 3059430"/>
                  <a:gd name="connsiteY32" fmla="*/ 1030605 h 1062990"/>
                  <a:gd name="connsiteX33" fmla="*/ 1826895 w 3059430"/>
                  <a:gd name="connsiteY33" fmla="*/ 1062990 h 1062990"/>
                  <a:gd name="connsiteX34" fmla="*/ 3059430 w 3059430"/>
                  <a:gd name="connsiteY34" fmla="*/ 1062990 h 1062990"/>
                  <a:gd name="connsiteX0" fmla="*/ 0 w 2952750"/>
                  <a:gd name="connsiteY0" fmla="*/ 0 h 1062990"/>
                  <a:gd name="connsiteX1" fmla="*/ 11430 w 2952750"/>
                  <a:gd name="connsiteY1" fmla="*/ 0 h 1062990"/>
                  <a:gd name="connsiteX2" fmla="*/ 11430 w 2952750"/>
                  <a:gd name="connsiteY2" fmla="*/ 20955 h 1062990"/>
                  <a:gd name="connsiteX3" fmla="*/ 30480 w 2952750"/>
                  <a:gd name="connsiteY3" fmla="*/ 20955 h 1062990"/>
                  <a:gd name="connsiteX4" fmla="*/ 30480 w 2952750"/>
                  <a:gd name="connsiteY4" fmla="*/ 114300 h 1062990"/>
                  <a:gd name="connsiteX5" fmla="*/ 80010 w 2952750"/>
                  <a:gd name="connsiteY5" fmla="*/ 114300 h 1062990"/>
                  <a:gd name="connsiteX6" fmla="*/ 80010 w 2952750"/>
                  <a:gd name="connsiteY6" fmla="*/ 177165 h 1062990"/>
                  <a:gd name="connsiteX7" fmla="*/ 114300 w 2952750"/>
                  <a:gd name="connsiteY7" fmla="*/ 177165 h 1062990"/>
                  <a:gd name="connsiteX8" fmla="*/ 114300 w 2952750"/>
                  <a:gd name="connsiteY8" fmla="*/ 329565 h 1062990"/>
                  <a:gd name="connsiteX9" fmla="*/ 158115 w 2952750"/>
                  <a:gd name="connsiteY9" fmla="*/ 329565 h 1062990"/>
                  <a:gd name="connsiteX10" fmla="*/ 158115 w 2952750"/>
                  <a:gd name="connsiteY10" fmla="*/ 453390 h 1062990"/>
                  <a:gd name="connsiteX11" fmla="*/ 203835 w 2952750"/>
                  <a:gd name="connsiteY11" fmla="*/ 453390 h 1062990"/>
                  <a:gd name="connsiteX12" fmla="*/ 203835 w 2952750"/>
                  <a:gd name="connsiteY12" fmla="*/ 601980 h 1062990"/>
                  <a:gd name="connsiteX13" fmla="*/ 241935 w 2952750"/>
                  <a:gd name="connsiteY13" fmla="*/ 601980 h 1062990"/>
                  <a:gd name="connsiteX14" fmla="*/ 241935 w 2952750"/>
                  <a:gd name="connsiteY14" fmla="*/ 693420 h 1062990"/>
                  <a:gd name="connsiteX15" fmla="*/ 274320 w 2952750"/>
                  <a:gd name="connsiteY15" fmla="*/ 693420 h 1062990"/>
                  <a:gd name="connsiteX16" fmla="*/ 274320 w 2952750"/>
                  <a:gd name="connsiteY16" fmla="*/ 725805 h 1062990"/>
                  <a:gd name="connsiteX17" fmla="*/ 321945 w 2952750"/>
                  <a:gd name="connsiteY17" fmla="*/ 725805 h 1062990"/>
                  <a:gd name="connsiteX18" fmla="*/ 321945 w 2952750"/>
                  <a:gd name="connsiteY18" fmla="*/ 748665 h 1062990"/>
                  <a:gd name="connsiteX19" fmla="*/ 360045 w 2952750"/>
                  <a:gd name="connsiteY19" fmla="*/ 748665 h 1062990"/>
                  <a:gd name="connsiteX20" fmla="*/ 360045 w 2952750"/>
                  <a:gd name="connsiteY20" fmla="*/ 788670 h 1062990"/>
                  <a:gd name="connsiteX21" fmla="*/ 405765 w 2952750"/>
                  <a:gd name="connsiteY21" fmla="*/ 788670 h 1062990"/>
                  <a:gd name="connsiteX22" fmla="*/ 405765 w 2952750"/>
                  <a:gd name="connsiteY22" fmla="*/ 893445 h 1062990"/>
                  <a:gd name="connsiteX23" fmla="*/ 487680 w 2952750"/>
                  <a:gd name="connsiteY23" fmla="*/ 893445 h 1062990"/>
                  <a:gd name="connsiteX24" fmla="*/ 487680 w 2952750"/>
                  <a:gd name="connsiteY24" fmla="*/ 923925 h 1062990"/>
                  <a:gd name="connsiteX25" fmla="*/ 609600 w 2952750"/>
                  <a:gd name="connsiteY25" fmla="*/ 923925 h 1062990"/>
                  <a:gd name="connsiteX26" fmla="*/ 609600 w 2952750"/>
                  <a:gd name="connsiteY26" fmla="*/ 958215 h 1062990"/>
                  <a:gd name="connsiteX27" fmla="*/ 771525 w 2952750"/>
                  <a:gd name="connsiteY27" fmla="*/ 958215 h 1062990"/>
                  <a:gd name="connsiteX28" fmla="*/ 771525 w 2952750"/>
                  <a:gd name="connsiteY28" fmla="*/ 996315 h 1062990"/>
                  <a:gd name="connsiteX29" fmla="*/ 1228725 w 2952750"/>
                  <a:gd name="connsiteY29" fmla="*/ 996315 h 1062990"/>
                  <a:gd name="connsiteX30" fmla="*/ 1228725 w 2952750"/>
                  <a:gd name="connsiteY30" fmla="*/ 1030605 h 1062990"/>
                  <a:gd name="connsiteX31" fmla="*/ 1720215 w 2952750"/>
                  <a:gd name="connsiteY31" fmla="*/ 1030605 h 1062990"/>
                  <a:gd name="connsiteX32" fmla="*/ 1720215 w 2952750"/>
                  <a:gd name="connsiteY32" fmla="*/ 1062990 h 1062990"/>
                  <a:gd name="connsiteX33" fmla="*/ 2952750 w 2952750"/>
                  <a:gd name="connsiteY33" fmla="*/ 1062990 h 106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52750" h="1062990">
                    <a:moveTo>
                      <a:pt x="0" y="0"/>
                    </a:moveTo>
                    <a:lnTo>
                      <a:pt x="11430" y="0"/>
                    </a:lnTo>
                    <a:lnTo>
                      <a:pt x="11430" y="20955"/>
                    </a:lnTo>
                    <a:lnTo>
                      <a:pt x="30480" y="20955"/>
                    </a:lnTo>
                    <a:lnTo>
                      <a:pt x="30480" y="114300"/>
                    </a:lnTo>
                    <a:lnTo>
                      <a:pt x="80010" y="114300"/>
                    </a:lnTo>
                    <a:lnTo>
                      <a:pt x="80010" y="177165"/>
                    </a:lnTo>
                    <a:lnTo>
                      <a:pt x="114300" y="177165"/>
                    </a:lnTo>
                    <a:lnTo>
                      <a:pt x="114300" y="329565"/>
                    </a:lnTo>
                    <a:lnTo>
                      <a:pt x="158115" y="329565"/>
                    </a:lnTo>
                    <a:lnTo>
                      <a:pt x="158115" y="453390"/>
                    </a:lnTo>
                    <a:lnTo>
                      <a:pt x="203835" y="453390"/>
                    </a:lnTo>
                    <a:lnTo>
                      <a:pt x="203835" y="601980"/>
                    </a:lnTo>
                    <a:lnTo>
                      <a:pt x="241935" y="601980"/>
                    </a:lnTo>
                    <a:lnTo>
                      <a:pt x="241935" y="693420"/>
                    </a:lnTo>
                    <a:lnTo>
                      <a:pt x="274320" y="693420"/>
                    </a:lnTo>
                    <a:lnTo>
                      <a:pt x="274320" y="725805"/>
                    </a:lnTo>
                    <a:lnTo>
                      <a:pt x="321945" y="725805"/>
                    </a:lnTo>
                    <a:lnTo>
                      <a:pt x="321945" y="748665"/>
                    </a:lnTo>
                    <a:lnTo>
                      <a:pt x="360045" y="748665"/>
                    </a:lnTo>
                    <a:lnTo>
                      <a:pt x="360045" y="788670"/>
                    </a:lnTo>
                    <a:lnTo>
                      <a:pt x="405765" y="788670"/>
                    </a:lnTo>
                    <a:lnTo>
                      <a:pt x="405765" y="893445"/>
                    </a:lnTo>
                    <a:lnTo>
                      <a:pt x="487680" y="893445"/>
                    </a:lnTo>
                    <a:lnTo>
                      <a:pt x="487680" y="923925"/>
                    </a:lnTo>
                    <a:lnTo>
                      <a:pt x="609600" y="923925"/>
                    </a:lnTo>
                    <a:lnTo>
                      <a:pt x="609600" y="958215"/>
                    </a:lnTo>
                    <a:lnTo>
                      <a:pt x="771525" y="958215"/>
                    </a:lnTo>
                    <a:lnTo>
                      <a:pt x="771525" y="996315"/>
                    </a:lnTo>
                    <a:lnTo>
                      <a:pt x="1228725" y="996315"/>
                    </a:lnTo>
                    <a:lnTo>
                      <a:pt x="1228725" y="1030605"/>
                    </a:lnTo>
                    <a:lnTo>
                      <a:pt x="1720215" y="1030605"/>
                    </a:lnTo>
                    <a:lnTo>
                      <a:pt x="1720215" y="1062990"/>
                    </a:lnTo>
                    <a:lnTo>
                      <a:pt x="2952750" y="106299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Freeform: Shape 2055">
                <a:extLst>
                  <a:ext uri="{FF2B5EF4-FFF2-40B4-BE49-F238E27FC236}">
                    <a16:creationId xmlns:a16="http://schemas.microsoft.com/office/drawing/2014/main" xmlns="" id="{9B8B122C-13FF-4E78-BFA1-F4833AD4D4B5}"/>
                  </a:ext>
                </a:extLst>
              </p:cNvPr>
              <p:cNvSpPr/>
              <p:nvPr/>
            </p:nvSpPr>
            <p:spPr>
              <a:xfrm>
                <a:off x="8081010" y="2623185"/>
                <a:ext cx="784860" cy="38100"/>
              </a:xfrm>
              <a:custGeom>
                <a:avLst/>
                <a:gdLst>
                  <a:gd name="connsiteX0" fmla="*/ 0 w 784860"/>
                  <a:gd name="connsiteY0" fmla="*/ 0 h 38100"/>
                  <a:gd name="connsiteX1" fmla="*/ 377190 w 784860"/>
                  <a:gd name="connsiteY1" fmla="*/ 0 h 38100"/>
                  <a:gd name="connsiteX2" fmla="*/ 377190 w 784860"/>
                  <a:gd name="connsiteY2" fmla="*/ 38100 h 38100"/>
                  <a:gd name="connsiteX3" fmla="*/ 784860 w 78486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84860" h="38100">
                    <a:moveTo>
                      <a:pt x="0" y="0"/>
                    </a:moveTo>
                    <a:lnTo>
                      <a:pt x="377190" y="0"/>
                    </a:lnTo>
                    <a:lnTo>
                      <a:pt x="377190" y="38100"/>
                    </a:lnTo>
                    <a:lnTo>
                      <a:pt x="784860" y="3810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 name="Axes">
            <a:extLst>
              <a:ext uri="{FF2B5EF4-FFF2-40B4-BE49-F238E27FC236}">
                <a16:creationId xmlns:a16="http://schemas.microsoft.com/office/drawing/2014/main" xmlns="" id="{CFE06DF7-088D-4988-995B-86AEC946FF8A}"/>
              </a:ext>
            </a:extLst>
          </p:cNvPr>
          <p:cNvGrpSpPr/>
          <p:nvPr/>
        </p:nvGrpSpPr>
        <p:grpSpPr>
          <a:xfrm>
            <a:off x="4225586" y="1455074"/>
            <a:ext cx="4703625" cy="2305476"/>
            <a:chOff x="8629623" y="1026322"/>
            <a:chExt cx="4703625" cy="2305476"/>
          </a:xfrm>
        </p:grpSpPr>
        <p:cxnSp>
          <p:nvCxnSpPr>
            <p:cNvPr id="21" name="Straight Connector 20">
              <a:extLst>
                <a:ext uri="{FF2B5EF4-FFF2-40B4-BE49-F238E27FC236}">
                  <a16:creationId xmlns:a16="http://schemas.microsoft.com/office/drawing/2014/main" xmlns="" id="{4BB95364-5024-4140-A08C-662147A889D1}"/>
                </a:ext>
              </a:extLst>
            </p:cNvPr>
            <p:cNvCxnSpPr>
              <a:cxnSpLocks/>
            </p:cNvCxnSpPr>
            <p:nvPr/>
          </p:nvCxnSpPr>
          <p:spPr>
            <a:xfrm>
              <a:off x="9399269" y="2836982"/>
              <a:ext cx="38039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82F6D73E-8218-49C2-ACF6-4C84006AB566}"/>
                </a:ext>
              </a:extLst>
            </p:cNvPr>
            <p:cNvCxnSpPr>
              <a:cxnSpLocks/>
            </p:cNvCxnSpPr>
            <p:nvPr/>
          </p:nvCxnSpPr>
          <p:spPr>
            <a:xfrm>
              <a:off x="9455065" y="1125728"/>
              <a:ext cx="0" cy="176632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xmlns="" id="{6782D6F1-DB8F-4B7A-9228-655A38940A18}"/>
                </a:ext>
              </a:extLst>
            </p:cNvPr>
            <p:cNvSpPr txBox="1"/>
            <p:nvPr/>
          </p:nvSpPr>
          <p:spPr>
            <a:xfrm>
              <a:off x="9370365" y="2891499"/>
              <a:ext cx="172090" cy="215444"/>
            </a:xfrm>
            <a:prstGeom prst="rect">
              <a:avLst/>
            </a:prstGeom>
            <a:noFill/>
          </p:spPr>
          <p:txBody>
            <a:bodyPr wrap="none" lIns="36000" tIns="0" rIns="36000" bIns="0" rtlCol="0">
              <a:spAutoFit/>
            </a:bodyPr>
            <a:lstStyle/>
            <a:p>
              <a:pPr algn="ctr"/>
              <a:r>
                <a:rPr lang="en-GB" sz="1400" dirty="0"/>
                <a:t>0</a:t>
              </a:r>
              <a:endParaRPr lang="en-US" sz="1400" dirty="0"/>
            </a:p>
          </p:txBody>
        </p:sp>
        <p:sp>
          <p:nvSpPr>
            <p:cNvPr id="24" name="TextBox 23">
              <a:extLst>
                <a:ext uri="{FF2B5EF4-FFF2-40B4-BE49-F238E27FC236}">
                  <a16:creationId xmlns:a16="http://schemas.microsoft.com/office/drawing/2014/main" xmlns="" id="{8CC675D8-1AEF-485F-838E-540893546AAA}"/>
                </a:ext>
              </a:extLst>
            </p:cNvPr>
            <p:cNvSpPr txBox="1"/>
            <p:nvPr/>
          </p:nvSpPr>
          <p:spPr>
            <a:xfrm>
              <a:off x="9225248" y="2727962"/>
              <a:ext cx="172089" cy="215444"/>
            </a:xfrm>
            <a:prstGeom prst="rect">
              <a:avLst/>
            </a:prstGeom>
            <a:noFill/>
          </p:spPr>
          <p:txBody>
            <a:bodyPr wrap="none" lIns="36000" tIns="0" rIns="36000" bIns="0" rtlCol="0" anchor="ctr">
              <a:spAutoFit/>
            </a:bodyPr>
            <a:lstStyle/>
            <a:p>
              <a:pPr algn="r"/>
              <a:r>
                <a:rPr lang="en-GB" sz="1400" dirty="0"/>
                <a:t>0</a:t>
              </a:r>
              <a:endParaRPr lang="en-US" sz="1400" dirty="0"/>
            </a:p>
          </p:txBody>
        </p:sp>
        <p:cxnSp>
          <p:nvCxnSpPr>
            <p:cNvPr id="25" name="Straight Connector 24">
              <a:extLst>
                <a:ext uri="{FF2B5EF4-FFF2-40B4-BE49-F238E27FC236}">
                  <a16:creationId xmlns:a16="http://schemas.microsoft.com/office/drawing/2014/main" xmlns="" id="{2FE3EF12-208D-47C0-AB17-7F0EE94266BD}"/>
                </a:ext>
              </a:extLst>
            </p:cNvPr>
            <p:cNvCxnSpPr/>
            <p:nvPr/>
          </p:nvCxnSpPr>
          <p:spPr>
            <a:xfrm>
              <a:off x="9400201" y="249439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xmlns="" id="{9EFBC70F-C60C-4157-8D4E-FEFC9BF71B77}"/>
                </a:ext>
              </a:extLst>
            </p:cNvPr>
            <p:cNvSpPr txBox="1"/>
            <p:nvPr/>
          </p:nvSpPr>
          <p:spPr>
            <a:xfrm>
              <a:off x="9125861" y="2387760"/>
              <a:ext cx="271476" cy="215444"/>
            </a:xfrm>
            <a:prstGeom prst="rect">
              <a:avLst/>
            </a:prstGeom>
            <a:noFill/>
          </p:spPr>
          <p:txBody>
            <a:bodyPr wrap="none" lIns="36000" tIns="0" rIns="36000" bIns="0" rtlCol="0" anchor="ctr">
              <a:spAutoFit/>
            </a:bodyPr>
            <a:lstStyle/>
            <a:p>
              <a:pPr algn="r"/>
              <a:r>
                <a:rPr lang="en-GB" sz="1400" dirty="0"/>
                <a:t>20</a:t>
              </a:r>
              <a:endParaRPr lang="en-US" sz="1400" dirty="0"/>
            </a:p>
          </p:txBody>
        </p:sp>
        <p:cxnSp>
          <p:nvCxnSpPr>
            <p:cNvPr id="27" name="Straight Connector 26">
              <a:extLst>
                <a:ext uri="{FF2B5EF4-FFF2-40B4-BE49-F238E27FC236}">
                  <a16:creationId xmlns:a16="http://schemas.microsoft.com/office/drawing/2014/main" xmlns="" id="{D272CF02-C39B-4C76-9246-A9BC7757ABBE}"/>
                </a:ext>
              </a:extLst>
            </p:cNvPr>
            <p:cNvCxnSpPr/>
            <p:nvPr/>
          </p:nvCxnSpPr>
          <p:spPr>
            <a:xfrm>
              <a:off x="10028787"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xmlns="" id="{44753669-EC32-4873-B1D9-DA335D1267DB}"/>
                </a:ext>
              </a:extLst>
            </p:cNvPr>
            <p:cNvSpPr txBox="1"/>
            <p:nvPr/>
          </p:nvSpPr>
          <p:spPr>
            <a:xfrm>
              <a:off x="9894394" y="2891499"/>
              <a:ext cx="271475" cy="215444"/>
            </a:xfrm>
            <a:prstGeom prst="rect">
              <a:avLst/>
            </a:prstGeom>
            <a:noFill/>
          </p:spPr>
          <p:txBody>
            <a:bodyPr wrap="none" lIns="36000" tIns="0" rIns="36000" bIns="0" rtlCol="0">
              <a:spAutoFit/>
            </a:bodyPr>
            <a:lstStyle/>
            <a:p>
              <a:pPr algn="ctr"/>
              <a:r>
                <a:rPr lang="en-GB" sz="1400" dirty="0"/>
                <a:t>14</a:t>
              </a:r>
              <a:endParaRPr lang="en-US" sz="1400" dirty="0"/>
            </a:p>
          </p:txBody>
        </p:sp>
        <p:cxnSp>
          <p:nvCxnSpPr>
            <p:cNvPr id="29" name="Straight Connector 28">
              <a:extLst>
                <a:ext uri="{FF2B5EF4-FFF2-40B4-BE49-F238E27FC236}">
                  <a16:creationId xmlns:a16="http://schemas.microsoft.com/office/drawing/2014/main" xmlns="" id="{21914DCE-479E-418E-9B5D-1AD5BB9B5007}"/>
                </a:ext>
              </a:extLst>
            </p:cNvPr>
            <p:cNvCxnSpPr/>
            <p:nvPr/>
          </p:nvCxnSpPr>
          <p:spPr>
            <a:xfrm>
              <a:off x="9400201" y="215388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xmlns="" id="{4DB15F74-BC18-4C58-94CB-39365ED37D73}"/>
                </a:ext>
              </a:extLst>
            </p:cNvPr>
            <p:cNvSpPr txBox="1"/>
            <p:nvPr/>
          </p:nvSpPr>
          <p:spPr>
            <a:xfrm>
              <a:off x="9125861" y="2047244"/>
              <a:ext cx="271476" cy="215444"/>
            </a:xfrm>
            <a:prstGeom prst="rect">
              <a:avLst/>
            </a:prstGeom>
            <a:noFill/>
          </p:spPr>
          <p:txBody>
            <a:bodyPr wrap="none" lIns="36000" tIns="0" rIns="36000" bIns="0" rtlCol="0" anchor="ctr">
              <a:spAutoFit/>
            </a:bodyPr>
            <a:lstStyle/>
            <a:p>
              <a:pPr algn="r"/>
              <a:r>
                <a:rPr lang="en-GB" sz="1400" dirty="0"/>
                <a:t>40</a:t>
              </a:r>
              <a:endParaRPr lang="en-US" sz="1400" dirty="0"/>
            </a:p>
          </p:txBody>
        </p:sp>
        <p:cxnSp>
          <p:nvCxnSpPr>
            <p:cNvPr id="31" name="Straight Connector 30">
              <a:extLst>
                <a:ext uri="{FF2B5EF4-FFF2-40B4-BE49-F238E27FC236}">
                  <a16:creationId xmlns:a16="http://schemas.microsoft.com/office/drawing/2014/main" xmlns="" id="{3682F7B1-2FD5-4C4A-B079-D08C4E4AD7BF}"/>
                </a:ext>
              </a:extLst>
            </p:cNvPr>
            <p:cNvCxnSpPr/>
            <p:nvPr/>
          </p:nvCxnSpPr>
          <p:spPr>
            <a:xfrm>
              <a:off x="9400201" y="181368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xmlns="" id="{40F7131F-E196-4117-8E59-DDE0CF2E8D16}"/>
                </a:ext>
              </a:extLst>
            </p:cNvPr>
            <p:cNvSpPr txBox="1"/>
            <p:nvPr/>
          </p:nvSpPr>
          <p:spPr>
            <a:xfrm>
              <a:off x="9125861" y="1704662"/>
              <a:ext cx="271476" cy="215444"/>
            </a:xfrm>
            <a:prstGeom prst="rect">
              <a:avLst/>
            </a:prstGeom>
            <a:noFill/>
          </p:spPr>
          <p:txBody>
            <a:bodyPr wrap="none" lIns="36000" tIns="0" rIns="36000" bIns="0" rtlCol="0" anchor="ctr">
              <a:spAutoFit/>
            </a:bodyPr>
            <a:lstStyle/>
            <a:p>
              <a:pPr algn="r"/>
              <a:r>
                <a:rPr lang="en-GB" sz="1400" dirty="0"/>
                <a:t>60</a:t>
              </a:r>
              <a:endParaRPr lang="en-US" sz="1400" dirty="0"/>
            </a:p>
          </p:txBody>
        </p:sp>
        <p:cxnSp>
          <p:nvCxnSpPr>
            <p:cNvPr id="33" name="Straight Connector 32">
              <a:extLst>
                <a:ext uri="{FF2B5EF4-FFF2-40B4-BE49-F238E27FC236}">
                  <a16:creationId xmlns:a16="http://schemas.microsoft.com/office/drawing/2014/main" xmlns="" id="{B494F56A-7A46-4410-BF15-3CCFC884376B}"/>
                </a:ext>
              </a:extLst>
            </p:cNvPr>
            <p:cNvCxnSpPr/>
            <p:nvPr/>
          </p:nvCxnSpPr>
          <p:spPr>
            <a:xfrm>
              <a:off x="9400201" y="147570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xmlns="" id="{650F728A-AEEC-4C93-A659-61F42253504C}"/>
                </a:ext>
              </a:extLst>
            </p:cNvPr>
            <p:cNvSpPr txBox="1"/>
            <p:nvPr/>
          </p:nvSpPr>
          <p:spPr>
            <a:xfrm>
              <a:off x="9125861" y="1366684"/>
              <a:ext cx="271476" cy="215444"/>
            </a:xfrm>
            <a:prstGeom prst="rect">
              <a:avLst/>
            </a:prstGeom>
            <a:noFill/>
          </p:spPr>
          <p:txBody>
            <a:bodyPr wrap="none" lIns="36000" tIns="0" rIns="36000" bIns="0" rtlCol="0" anchor="ctr">
              <a:spAutoFit/>
            </a:bodyPr>
            <a:lstStyle/>
            <a:p>
              <a:pPr algn="r"/>
              <a:r>
                <a:rPr lang="en-GB" sz="1400" dirty="0"/>
                <a:t>80</a:t>
              </a:r>
              <a:endParaRPr lang="en-US" sz="1400" dirty="0"/>
            </a:p>
          </p:txBody>
        </p:sp>
        <p:cxnSp>
          <p:nvCxnSpPr>
            <p:cNvPr id="35" name="Straight Connector 34">
              <a:extLst>
                <a:ext uri="{FF2B5EF4-FFF2-40B4-BE49-F238E27FC236}">
                  <a16:creationId xmlns:a16="http://schemas.microsoft.com/office/drawing/2014/main" xmlns="" id="{74E44909-CA88-4786-B2BB-4B9A19DAD7FA}"/>
                </a:ext>
              </a:extLst>
            </p:cNvPr>
            <p:cNvCxnSpPr/>
            <p:nvPr/>
          </p:nvCxnSpPr>
          <p:spPr>
            <a:xfrm>
              <a:off x="9400201" y="113296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xmlns="" id="{7E32E87A-7153-4AB1-BDF0-3B0F197568F6}"/>
                </a:ext>
              </a:extLst>
            </p:cNvPr>
            <p:cNvSpPr txBox="1"/>
            <p:nvPr/>
          </p:nvSpPr>
          <p:spPr>
            <a:xfrm>
              <a:off x="9026474" y="1026322"/>
              <a:ext cx="370863" cy="215444"/>
            </a:xfrm>
            <a:prstGeom prst="rect">
              <a:avLst/>
            </a:prstGeom>
            <a:noFill/>
          </p:spPr>
          <p:txBody>
            <a:bodyPr wrap="none" lIns="36000" tIns="0" rIns="36000" bIns="0" rtlCol="0" anchor="ctr">
              <a:spAutoFit/>
            </a:bodyPr>
            <a:lstStyle/>
            <a:p>
              <a:pPr algn="r"/>
              <a:r>
                <a:rPr lang="en-GB" sz="1400" dirty="0"/>
                <a:t>100</a:t>
              </a:r>
              <a:endParaRPr lang="en-US" sz="1400" dirty="0"/>
            </a:p>
          </p:txBody>
        </p:sp>
        <p:cxnSp>
          <p:nvCxnSpPr>
            <p:cNvPr id="37" name="Straight Connector 36">
              <a:extLst>
                <a:ext uri="{FF2B5EF4-FFF2-40B4-BE49-F238E27FC236}">
                  <a16:creationId xmlns:a16="http://schemas.microsoft.com/office/drawing/2014/main" xmlns="" id="{960DA711-16D2-4F86-B8E0-43A6CEE3DFB7}"/>
                </a:ext>
              </a:extLst>
            </p:cNvPr>
            <p:cNvCxnSpPr/>
            <p:nvPr/>
          </p:nvCxnSpPr>
          <p:spPr>
            <a:xfrm>
              <a:off x="10603145"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xmlns="" id="{D1E4487C-8DF4-49D8-81A7-4AD794F57CEC}"/>
                </a:ext>
              </a:extLst>
            </p:cNvPr>
            <p:cNvSpPr txBox="1"/>
            <p:nvPr/>
          </p:nvSpPr>
          <p:spPr>
            <a:xfrm>
              <a:off x="10468752" y="2891499"/>
              <a:ext cx="271475" cy="215444"/>
            </a:xfrm>
            <a:prstGeom prst="rect">
              <a:avLst/>
            </a:prstGeom>
            <a:noFill/>
          </p:spPr>
          <p:txBody>
            <a:bodyPr wrap="none" lIns="36000" tIns="0" rIns="36000" bIns="0" rtlCol="0">
              <a:spAutoFit/>
            </a:bodyPr>
            <a:lstStyle/>
            <a:p>
              <a:pPr algn="ctr"/>
              <a:r>
                <a:rPr lang="en-GB" sz="1400" dirty="0"/>
                <a:t>28</a:t>
              </a:r>
              <a:endParaRPr lang="en-US" sz="1400" dirty="0"/>
            </a:p>
          </p:txBody>
        </p:sp>
        <p:cxnSp>
          <p:nvCxnSpPr>
            <p:cNvPr id="39" name="Straight Connector 38">
              <a:extLst>
                <a:ext uri="{FF2B5EF4-FFF2-40B4-BE49-F238E27FC236}">
                  <a16:creationId xmlns:a16="http://schemas.microsoft.com/office/drawing/2014/main" xmlns="" id="{B633EB25-7764-42CE-A5C9-F9825A78C9EE}"/>
                </a:ext>
              </a:extLst>
            </p:cNvPr>
            <p:cNvCxnSpPr/>
            <p:nvPr/>
          </p:nvCxnSpPr>
          <p:spPr>
            <a:xfrm>
              <a:off x="1117956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xmlns="" id="{4F3FA3AA-7C1A-4404-805C-07898F94299E}"/>
                </a:ext>
              </a:extLst>
            </p:cNvPr>
            <p:cNvSpPr txBox="1"/>
            <p:nvPr/>
          </p:nvSpPr>
          <p:spPr>
            <a:xfrm>
              <a:off x="11045173" y="2891499"/>
              <a:ext cx="271475" cy="215444"/>
            </a:xfrm>
            <a:prstGeom prst="rect">
              <a:avLst/>
            </a:prstGeom>
            <a:noFill/>
          </p:spPr>
          <p:txBody>
            <a:bodyPr wrap="none" lIns="36000" tIns="0" rIns="36000" bIns="0" rtlCol="0">
              <a:spAutoFit/>
            </a:bodyPr>
            <a:lstStyle/>
            <a:p>
              <a:pPr algn="ctr"/>
              <a:r>
                <a:rPr lang="en-GB" sz="1400" dirty="0"/>
                <a:t>42</a:t>
              </a:r>
              <a:endParaRPr lang="en-US" sz="1400" dirty="0"/>
            </a:p>
          </p:txBody>
        </p:sp>
        <p:cxnSp>
          <p:nvCxnSpPr>
            <p:cNvPr id="41" name="Straight Connector 40">
              <a:extLst>
                <a:ext uri="{FF2B5EF4-FFF2-40B4-BE49-F238E27FC236}">
                  <a16:creationId xmlns:a16="http://schemas.microsoft.com/office/drawing/2014/main" xmlns="" id="{24FEFAF1-EF35-4B09-BA28-0E2E8D31D687}"/>
                </a:ext>
              </a:extLst>
            </p:cNvPr>
            <p:cNvCxnSpPr/>
            <p:nvPr/>
          </p:nvCxnSpPr>
          <p:spPr>
            <a:xfrm>
              <a:off x="11753923"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xmlns="" id="{7E01CE3B-EC35-4961-BCFE-8DFCEFED04D5}"/>
                </a:ext>
              </a:extLst>
            </p:cNvPr>
            <p:cNvSpPr txBox="1"/>
            <p:nvPr/>
          </p:nvSpPr>
          <p:spPr>
            <a:xfrm>
              <a:off x="11619530" y="2891499"/>
              <a:ext cx="271475" cy="215444"/>
            </a:xfrm>
            <a:prstGeom prst="rect">
              <a:avLst/>
            </a:prstGeom>
            <a:noFill/>
          </p:spPr>
          <p:txBody>
            <a:bodyPr wrap="none" lIns="36000" tIns="0" rIns="36000" bIns="0" rtlCol="0">
              <a:spAutoFit/>
            </a:bodyPr>
            <a:lstStyle/>
            <a:p>
              <a:pPr algn="ctr"/>
              <a:r>
                <a:rPr lang="en-GB" sz="1400" dirty="0"/>
                <a:t>56</a:t>
              </a:r>
              <a:endParaRPr lang="en-US" sz="1400" dirty="0"/>
            </a:p>
          </p:txBody>
        </p:sp>
        <p:cxnSp>
          <p:nvCxnSpPr>
            <p:cNvPr id="43" name="Straight Connector 42">
              <a:extLst>
                <a:ext uri="{FF2B5EF4-FFF2-40B4-BE49-F238E27FC236}">
                  <a16:creationId xmlns:a16="http://schemas.microsoft.com/office/drawing/2014/main" xmlns="" id="{194A87BB-DDC5-427F-92AD-E00B77854420}"/>
                </a:ext>
              </a:extLst>
            </p:cNvPr>
            <p:cNvCxnSpPr/>
            <p:nvPr/>
          </p:nvCxnSpPr>
          <p:spPr>
            <a:xfrm>
              <a:off x="12327804"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xmlns="" id="{9090E15B-4224-41B4-9501-18A7FAF5CEA8}"/>
                </a:ext>
              </a:extLst>
            </p:cNvPr>
            <p:cNvSpPr txBox="1"/>
            <p:nvPr/>
          </p:nvSpPr>
          <p:spPr>
            <a:xfrm>
              <a:off x="12193411" y="2891499"/>
              <a:ext cx="271476" cy="215444"/>
            </a:xfrm>
            <a:prstGeom prst="rect">
              <a:avLst/>
            </a:prstGeom>
            <a:noFill/>
          </p:spPr>
          <p:txBody>
            <a:bodyPr wrap="none" lIns="36000" tIns="0" rIns="36000" bIns="0" rtlCol="0">
              <a:spAutoFit/>
            </a:bodyPr>
            <a:lstStyle/>
            <a:p>
              <a:pPr algn="ctr"/>
              <a:r>
                <a:rPr lang="en-GB" sz="1400" dirty="0"/>
                <a:t>70</a:t>
              </a:r>
              <a:endParaRPr lang="en-US" sz="1400" dirty="0"/>
            </a:p>
          </p:txBody>
        </p:sp>
        <p:cxnSp>
          <p:nvCxnSpPr>
            <p:cNvPr id="45" name="Straight Connector 44">
              <a:extLst>
                <a:ext uri="{FF2B5EF4-FFF2-40B4-BE49-F238E27FC236}">
                  <a16:creationId xmlns:a16="http://schemas.microsoft.com/office/drawing/2014/main" xmlns="" id="{7A8EA088-15CC-43B7-91B2-23C68E7087D0}"/>
                </a:ext>
              </a:extLst>
            </p:cNvPr>
            <p:cNvCxnSpPr/>
            <p:nvPr/>
          </p:nvCxnSpPr>
          <p:spPr>
            <a:xfrm>
              <a:off x="1290660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xmlns="" id="{A510CD35-F21C-481D-B5BA-A75DD080854F}"/>
                </a:ext>
              </a:extLst>
            </p:cNvPr>
            <p:cNvSpPr txBox="1"/>
            <p:nvPr/>
          </p:nvSpPr>
          <p:spPr>
            <a:xfrm>
              <a:off x="12772213" y="2891499"/>
              <a:ext cx="271475" cy="215444"/>
            </a:xfrm>
            <a:prstGeom prst="rect">
              <a:avLst/>
            </a:prstGeom>
            <a:noFill/>
          </p:spPr>
          <p:txBody>
            <a:bodyPr wrap="none" lIns="36000" tIns="0" rIns="36000" bIns="0" rtlCol="0">
              <a:spAutoFit/>
            </a:bodyPr>
            <a:lstStyle/>
            <a:p>
              <a:pPr algn="ctr"/>
              <a:r>
                <a:rPr lang="en-GB" sz="1400" dirty="0"/>
                <a:t>84</a:t>
              </a:r>
              <a:endParaRPr lang="en-US" sz="1400" dirty="0"/>
            </a:p>
          </p:txBody>
        </p:sp>
        <p:sp>
          <p:nvSpPr>
            <p:cNvPr id="47" name="TextBox 46">
              <a:extLst>
                <a:ext uri="{FF2B5EF4-FFF2-40B4-BE49-F238E27FC236}">
                  <a16:creationId xmlns:a16="http://schemas.microsoft.com/office/drawing/2014/main" xmlns="" id="{DD17D6DA-ED00-47CA-93AB-BDBC468744E9}"/>
                </a:ext>
              </a:extLst>
            </p:cNvPr>
            <p:cNvSpPr txBox="1"/>
            <p:nvPr/>
          </p:nvSpPr>
          <p:spPr>
            <a:xfrm>
              <a:off x="10856865" y="3116354"/>
              <a:ext cx="937501" cy="215444"/>
            </a:xfrm>
            <a:prstGeom prst="rect">
              <a:avLst/>
            </a:prstGeom>
            <a:noFill/>
          </p:spPr>
          <p:txBody>
            <a:bodyPr wrap="none" lIns="0" tIns="0" rIns="0" bIns="0" rtlCol="0">
              <a:spAutoFit/>
            </a:bodyPr>
            <a:lstStyle/>
            <a:p>
              <a:pPr algn="ctr"/>
              <a:r>
                <a:rPr lang="en-GB" sz="1400" dirty="0"/>
                <a:t>Time (days)</a:t>
              </a:r>
              <a:endParaRPr lang="en-US" sz="1400" dirty="0"/>
            </a:p>
          </p:txBody>
        </p:sp>
        <p:sp>
          <p:nvSpPr>
            <p:cNvPr id="48" name="TextBox 47">
              <a:extLst>
                <a:ext uri="{FF2B5EF4-FFF2-40B4-BE49-F238E27FC236}">
                  <a16:creationId xmlns:a16="http://schemas.microsoft.com/office/drawing/2014/main" xmlns="" id="{03480739-7885-46E2-8C63-7079C32E1C69}"/>
                </a:ext>
              </a:extLst>
            </p:cNvPr>
            <p:cNvSpPr txBox="1"/>
            <p:nvPr/>
          </p:nvSpPr>
          <p:spPr>
            <a:xfrm rot="16200000">
              <a:off x="7944980" y="1769528"/>
              <a:ext cx="1800173" cy="430887"/>
            </a:xfrm>
            <a:prstGeom prst="rect">
              <a:avLst/>
            </a:prstGeom>
            <a:noFill/>
          </p:spPr>
          <p:txBody>
            <a:bodyPr wrap="none" lIns="0" tIns="0" rIns="0" bIns="0" rtlCol="0">
              <a:spAutoFit/>
            </a:bodyPr>
            <a:lstStyle/>
            <a:p>
              <a:pPr algn="ctr"/>
              <a:r>
                <a:rPr lang="en-GB" sz="1400" dirty="0"/>
                <a:t>Cumulative proportion </a:t>
              </a:r>
              <a:br>
                <a:rPr lang="en-GB" sz="1400" dirty="0"/>
              </a:br>
              <a:r>
                <a:rPr lang="en-GB" sz="1400" dirty="0"/>
                <a:t>surviving (%)</a:t>
              </a:r>
              <a:endParaRPr lang="en-US" sz="1400" dirty="0"/>
            </a:p>
          </p:txBody>
        </p:sp>
        <p:cxnSp>
          <p:nvCxnSpPr>
            <p:cNvPr id="55" name="Straight Connector 54">
              <a:extLst>
                <a:ext uri="{FF2B5EF4-FFF2-40B4-BE49-F238E27FC236}">
                  <a16:creationId xmlns:a16="http://schemas.microsoft.com/office/drawing/2014/main" xmlns="" id="{DF9E8FE1-D95B-44B0-A5C7-184E6CA8A378}"/>
                </a:ext>
              </a:extLst>
            </p:cNvPr>
            <p:cNvCxnSpPr/>
            <p:nvPr/>
          </p:nvCxnSpPr>
          <p:spPr>
            <a:xfrm>
              <a:off x="9739227"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xmlns="" id="{3BBA4F69-1C4C-4A65-A898-06087BAB19AB}"/>
                </a:ext>
              </a:extLst>
            </p:cNvPr>
            <p:cNvSpPr txBox="1"/>
            <p:nvPr/>
          </p:nvSpPr>
          <p:spPr>
            <a:xfrm>
              <a:off x="9654527" y="2891499"/>
              <a:ext cx="172089" cy="215444"/>
            </a:xfrm>
            <a:prstGeom prst="rect">
              <a:avLst/>
            </a:prstGeom>
            <a:noFill/>
          </p:spPr>
          <p:txBody>
            <a:bodyPr wrap="none" lIns="36000" tIns="0" rIns="36000" bIns="0" rtlCol="0">
              <a:spAutoFit/>
            </a:bodyPr>
            <a:lstStyle/>
            <a:p>
              <a:pPr algn="ctr"/>
              <a:r>
                <a:rPr lang="en-GB" sz="1400" dirty="0"/>
                <a:t>7</a:t>
              </a:r>
              <a:endParaRPr lang="en-US" sz="1400" dirty="0"/>
            </a:p>
          </p:txBody>
        </p:sp>
        <p:cxnSp>
          <p:nvCxnSpPr>
            <p:cNvPr id="57" name="Straight Connector 56">
              <a:extLst>
                <a:ext uri="{FF2B5EF4-FFF2-40B4-BE49-F238E27FC236}">
                  <a16:creationId xmlns:a16="http://schemas.microsoft.com/office/drawing/2014/main" xmlns="" id="{9456357A-5440-4FFF-B5C0-3AB4BB37FCF7}"/>
                </a:ext>
              </a:extLst>
            </p:cNvPr>
            <p:cNvCxnSpPr/>
            <p:nvPr/>
          </p:nvCxnSpPr>
          <p:spPr>
            <a:xfrm>
              <a:off x="10318665"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xmlns="" id="{3F701F5A-3C95-4D85-9C6D-7F3C5C7691FE}"/>
                </a:ext>
              </a:extLst>
            </p:cNvPr>
            <p:cNvSpPr txBox="1"/>
            <p:nvPr/>
          </p:nvSpPr>
          <p:spPr>
            <a:xfrm>
              <a:off x="10184272" y="2891499"/>
              <a:ext cx="271475" cy="215444"/>
            </a:xfrm>
            <a:prstGeom prst="rect">
              <a:avLst/>
            </a:prstGeom>
            <a:noFill/>
          </p:spPr>
          <p:txBody>
            <a:bodyPr wrap="none" lIns="36000" tIns="0" rIns="36000" bIns="0" rtlCol="0">
              <a:spAutoFit/>
            </a:bodyPr>
            <a:lstStyle/>
            <a:p>
              <a:pPr algn="ctr"/>
              <a:r>
                <a:rPr lang="en-GB" sz="1400" dirty="0"/>
                <a:t>21</a:t>
              </a:r>
              <a:endParaRPr lang="en-US" sz="1400" dirty="0"/>
            </a:p>
          </p:txBody>
        </p:sp>
        <p:cxnSp>
          <p:nvCxnSpPr>
            <p:cNvPr id="59" name="Straight Connector 58">
              <a:extLst>
                <a:ext uri="{FF2B5EF4-FFF2-40B4-BE49-F238E27FC236}">
                  <a16:creationId xmlns:a16="http://schemas.microsoft.com/office/drawing/2014/main" xmlns="" id="{F16AF351-3E19-4DAC-A054-1C35B86FC8F5}"/>
                </a:ext>
              </a:extLst>
            </p:cNvPr>
            <p:cNvCxnSpPr/>
            <p:nvPr/>
          </p:nvCxnSpPr>
          <p:spPr>
            <a:xfrm>
              <a:off x="1089000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xmlns="" id="{3E21B72A-5877-4202-92E2-9CA238F51EB8}"/>
                </a:ext>
              </a:extLst>
            </p:cNvPr>
            <p:cNvSpPr txBox="1"/>
            <p:nvPr/>
          </p:nvSpPr>
          <p:spPr>
            <a:xfrm>
              <a:off x="10755613" y="2891499"/>
              <a:ext cx="271475" cy="215444"/>
            </a:xfrm>
            <a:prstGeom prst="rect">
              <a:avLst/>
            </a:prstGeom>
            <a:noFill/>
          </p:spPr>
          <p:txBody>
            <a:bodyPr wrap="none" lIns="36000" tIns="0" rIns="36000" bIns="0" rtlCol="0">
              <a:spAutoFit/>
            </a:bodyPr>
            <a:lstStyle/>
            <a:p>
              <a:pPr algn="ctr"/>
              <a:r>
                <a:rPr lang="en-GB" sz="1400" dirty="0"/>
                <a:t>35</a:t>
              </a:r>
              <a:endParaRPr lang="en-US" sz="1400" dirty="0"/>
            </a:p>
          </p:txBody>
        </p:sp>
        <p:cxnSp>
          <p:nvCxnSpPr>
            <p:cNvPr id="61" name="Straight Connector 60">
              <a:extLst>
                <a:ext uri="{FF2B5EF4-FFF2-40B4-BE49-F238E27FC236}">
                  <a16:creationId xmlns:a16="http://schemas.microsoft.com/office/drawing/2014/main" xmlns="" id="{CF4AD38C-2EC4-4252-A3AC-911CEE03C660}"/>
                </a:ext>
              </a:extLst>
            </p:cNvPr>
            <p:cNvCxnSpPr/>
            <p:nvPr/>
          </p:nvCxnSpPr>
          <p:spPr>
            <a:xfrm>
              <a:off x="11464363"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xmlns="" id="{B5852B4E-6D5E-4CFC-94C0-53E690AE6927}"/>
                </a:ext>
              </a:extLst>
            </p:cNvPr>
            <p:cNvSpPr txBox="1"/>
            <p:nvPr/>
          </p:nvSpPr>
          <p:spPr>
            <a:xfrm>
              <a:off x="11329970" y="2891499"/>
              <a:ext cx="271475" cy="215444"/>
            </a:xfrm>
            <a:prstGeom prst="rect">
              <a:avLst/>
            </a:prstGeom>
            <a:noFill/>
          </p:spPr>
          <p:txBody>
            <a:bodyPr wrap="none" lIns="36000" tIns="0" rIns="36000" bIns="0" rtlCol="0">
              <a:spAutoFit/>
            </a:bodyPr>
            <a:lstStyle/>
            <a:p>
              <a:pPr algn="ctr"/>
              <a:r>
                <a:rPr lang="en-GB" sz="1400" dirty="0"/>
                <a:t>49</a:t>
              </a:r>
              <a:endParaRPr lang="en-US" sz="1400" dirty="0"/>
            </a:p>
          </p:txBody>
        </p:sp>
        <p:cxnSp>
          <p:nvCxnSpPr>
            <p:cNvPr id="63" name="Straight Connector 62">
              <a:extLst>
                <a:ext uri="{FF2B5EF4-FFF2-40B4-BE49-F238E27FC236}">
                  <a16:creationId xmlns:a16="http://schemas.microsoft.com/office/drawing/2014/main" xmlns="" id="{69C40D84-DED2-4EBB-8A7E-914D24157393}"/>
                </a:ext>
              </a:extLst>
            </p:cNvPr>
            <p:cNvCxnSpPr/>
            <p:nvPr/>
          </p:nvCxnSpPr>
          <p:spPr>
            <a:xfrm>
              <a:off x="12043324"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xmlns="" id="{4AAA28C2-B0E4-45C1-86E8-BF30481ADF4C}"/>
                </a:ext>
              </a:extLst>
            </p:cNvPr>
            <p:cNvSpPr txBox="1"/>
            <p:nvPr/>
          </p:nvSpPr>
          <p:spPr>
            <a:xfrm>
              <a:off x="11908931" y="2891499"/>
              <a:ext cx="271475" cy="215444"/>
            </a:xfrm>
            <a:prstGeom prst="rect">
              <a:avLst/>
            </a:prstGeom>
            <a:noFill/>
          </p:spPr>
          <p:txBody>
            <a:bodyPr wrap="none" lIns="36000" tIns="0" rIns="36000" bIns="0" rtlCol="0">
              <a:spAutoFit/>
            </a:bodyPr>
            <a:lstStyle/>
            <a:p>
              <a:pPr algn="ctr"/>
              <a:r>
                <a:rPr lang="en-GB" sz="1400" dirty="0"/>
                <a:t>63</a:t>
              </a:r>
              <a:endParaRPr lang="en-US" sz="1400" dirty="0"/>
            </a:p>
          </p:txBody>
        </p:sp>
        <p:cxnSp>
          <p:nvCxnSpPr>
            <p:cNvPr id="65" name="Straight Connector 64">
              <a:extLst>
                <a:ext uri="{FF2B5EF4-FFF2-40B4-BE49-F238E27FC236}">
                  <a16:creationId xmlns:a16="http://schemas.microsoft.com/office/drawing/2014/main" xmlns="" id="{5A03B11E-B6CC-43E0-9358-6656C7CC0714}"/>
                </a:ext>
              </a:extLst>
            </p:cNvPr>
            <p:cNvCxnSpPr/>
            <p:nvPr/>
          </p:nvCxnSpPr>
          <p:spPr>
            <a:xfrm>
              <a:off x="1261704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xmlns="" id="{32630793-DFD1-40AB-9FEB-D382C393B667}"/>
                </a:ext>
              </a:extLst>
            </p:cNvPr>
            <p:cNvSpPr txBox="1"/>
            <p:nvPr/>
          </p:nvSpPr>
          <p:spPr>
            <a:xfrm>
              <a:off x="12482653" y="2891499"/>
              <a:ext cx="271475" cy="215444"/>
            </a:xfrm>
            <a:prstGeom prst="rect">
              <a:avLst/>
            </a:prstGeom>
            <a:noFill/>
          </p:spPr>
          <p:txBody>
            <a:bodyPr wrap="none" lIns="36000" tIns="0" rIns="36000" bIns="0" rtlCol="0">
              <a:spAutoFit/>
            </a:bodyPr>
            <a:lstStyle/>
            <a:p>
              <a:pPr algn="ctr"/>
              <a:r>
                <a:rPr lang="en-GB" sz="1400" dirty="0"/>
                <a:t>77</a:t>
              </a:r>
              <a:endParaRPr lang="en-US" sz="1400" dirty="0"/>
            </a:p>
          </p:txBody>
        </p:sp>
        <p:cxnSp>
          <p:nvCxnSpPr>
            <p:cNvPr id="108" name="Straight Connector 107">
              <a:extLst>
                <a:ext uri="{FF2B5EF4-FFF2-40B4-BE49-F238E27FC236}">
                  <a16:creationId xmlns:a16="http://schemas.microsoft.com/office/drawing/2014/main" xmlns="" id="{EC78BF57-A66C-446E-B21B-FA4BCB710F25}"/>
                </a:ext>
              </a:extLst>
            </p:cNvPr>
            <p:cNvCxnSpPr/>
            <p:nvPr/>
          </p:nvCxnSpPr>
          <p:spPr>
            <a:xfrm>
              <a:off x="1319616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xmlns="" id="{BB2F99FC-23AD-44FB-9B4B-FA6BD5BF9465}"/>
                </a:ext>
              </a:extLst>
            </p:cNvPr>
            <p:cNvSpPr txBox="1"/>
            <p:nvPr/>
          </p:nvSpPr>
          <p:spPr>
            <a:xfrm>
              <a:off x="13061773" y="2891499"/>
              <a:ext cx="271475" cy="215444"/>
            </a:xfrm>
            <a:prstGeom prst="rect">
              <a:avLst/>
            </a:prstGeom>
            <a:noFill/>
          </p:spPr>
          <p:txBody>
            <a:bodyPr wrap="none" lIns="36000" tIns="0" rIns="36000" bIns="0" rtlCol="0">
              <a:spAutoFit/>
            </a:bodyPr>
            <a:lstStyle/>
            <a:p>
              <a:pPr algn="ctr"/>
              <a:r>
                <a:rPr lang="en-GB" sz="1400" dirty="0"/>
                <a:t>91</a:t>
              </a:r>
              <a:endParaRPr lang="en-US" sz="1400" dirty="0"/>
            </a:p>
          </p:txBody>
        </p:sp>
      </p:grpSp>
      <p:grpSp>
        <p:nvGrpSpPr>
          <p:cNvPr id="2061" name="Legend">
            <a:extLst>
              <a:ext uri="{FF2B5EF4-FFF2-40B4-BE49-F238E27FC236}">
                <a16:creationId xmlns:a16="http://schemas.microsoft.com/office/drawing/2014/main" xmlns="" id="{96AB3EFC-F6F3-4AA7-A9D0-2181136E5D3F}"/>
              </a:ext>
            </a:extLst>
          </p:cNvPr>
          <p:cNvGrpSpPr/>
          <p:nvPr/>
        </p:nvGrpSpPr>
        <p:grpSpPr>
          <a:xfrm>
            <a:off x="7286919" y="1541929"/>
            <a:ext cx="1292183" cy="430887"/>
            <a:chOff x="7406992" y="1541929"/>
            <a:chExt cx="1292183" cy="430887"/>
          </a:xfrm>
        </p:grpSpPr>
        <p:sp>
          <p:nvSpPr>
            <p:cNvPr id="82" name="TextBox 81">
              <a:extLst>
                <a:ext uri="{FF2B5EF4-FFF2-40B4-BE49-F238E27FC236}">
                  <a16:creationId xmlns:a16="http://schemas.microsoft.com/office/drawing/2014/main" xmlns="" id="{4BA820DD-FF3A-4FF8-8C7A-4EF26E685654}"/>
                </a:ext>
              </a:extLst>
            </p:cNvPr>
            <p:cNvSpPr txBox="1"/>
            <p:nvPr/>
          </p:nvSpPr>
          <p:spPr>
            <a:xfrm>
              <a:off x="7685509" y="1541929"/>
              <a:ext cx="1013666" cy="430887"/>
            </a:xfrm>
            <a:prstGeom prst="rect">
              <a:avLst/>
            </a:prstGeom>
            <a:noFill/>
          </p:spPr>
          <p:txBody>
            <a:bodyPr wrap="none" lIns="36000" tIns="0" rIns="36000" bIns="0" rtlCol="0">
              <a:spAutoFit/>
            </a:bodyPr>
            <a:lstStyle/>
            <a:p>
              <a:r>
                <a:rPr lang="en-GB" sz="1400" dirty="0"/>
                <a:t>HVP (n=92)</a:t>
              </a:r>
            </a:p>
            <a:p>
              <a:r>
                <a:rPr lang="en-US" sz="1400" dirty="0"/>
                <a:t>S</a:t>
              </a:r>
              <a:r>
                <a:rPr lang="en-GB" sz="1400" dirty="0"/>
                <a:t>MT (n=90)</a:t>
              </a:r>
              <a:endParaRPr lang="en-US" sz="1400" dirty="0"/>
            </a:p>
          </p:txBody>
        </p:sp>
        <p:cxnSp>
          <p:nvCxnSpPr>
            <p:cNvPr id="2059" name="Straight Connector 2058">
              <a:extLst>
                <a:ext uri="{FF2B5EF4-FFF2-40B4-BE49-F238E27FC236}">
                  <a16:creationId xmlns:a16="http://schemas.microsoft.com/office/drawing/2014/main" xmlns="" id="{88081383-F749-4D11-9736-197070998B2F}"/>
                </a:ext>
              </a:extLst>
            </p:cNvPr>
            <p:cNvCxnSpPr>
              <a:cxnSpLocks/>
            </p:cNvCxnSpPr>
            <p:nvPr/>
          </p:nvCxnSpPr>
          <p:spPr>
            <a:xfrm>
              <a:off x="7406992" y="1651660"/>
              <a:ext cx="2160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E9FE7BA3-974F-42BA-9B08-07CA65E62BE2}"/>
                </a:ext>
              </a:extLst>
            </p:cNvPr>
            <p:cNvCxnSpPr>
              <a:cxnSpLocks/>
            </p:cNvCxnSpPr>
            <p:nvPr/>
          </p:nvCxnSpPr>
          <p:spPr>
            <a:xfrm>
              <a:off x="7406992" y="1864256"/>
              <a:ext cx="2160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6290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B804285-0827-41D6-AC17-9DD280773512}"/>
              </a:ext>
            </a:extLst>
          </p:cNvPr>
          <p:cNvPicPr>
            <a:picLocks noGrp="1" noChangeAspect="1"/>
          </p:cNvPicPr>
          <p:nvPr>
            <p:ph sz="half" idx="1"/>
          </p:nvPr>
        </p:nvPicPr>
        <p:blipFill>
          <a:blip r:embed="rId3"/>
          <a:stretch>
            <a:fillRect/>
          </a:stretch>
        </p:blipFill>
        <p:spPr>
          <a:xfrm>
            <a:off x="4701430" y="1793438"/>
            <a:ext cx="4181475" cy="3805936"/>
          </a:xfrm>
          <a:prstGeom prst="rect">
            <a:avLst/>
          </a:prstGeom>
        </p:spPr>
      </p:pic>
      <p:sp>
        <p:nvSpPr>
          <p:cNvPr id="2" name="Title 1">
            <a:extLst>
              <a:ext uri="{FF2B5EF4-FFF2-40B4-BE49-F238E27FC236}">
                <a16:creationId xmlns:a16="http://schemas.microsoft.com/office/drawing/2014/main" xmlns="" id="{B707A292-EEDA-4E8F-96F3-2606764411BE}"/>
              </a:ext>
            </a:extLst>
          </p:cNvPr>
          <p:cNvSpPr>
            <a:spLocks noGrp="1"/>
          </p:cNvSpPr>
          <p:nvPr>
            <p:ph type="title"/>
          </p:nvPr>
        </p:nvSpPr>
        <p:spPr/>
        <p:txBody>
          <a:bodyPr/>
          <a:lstStyle/>
          <a:p>
            <a:r>
              <a:rPr lang="en-GB" dirty="0"/>
              <a:t>Impact of liver transplantation in ALF</a:t>
            </a:r>
          </a:p>
        </p:txBody>
      </p:sp>
      <p:sp>
        <p:nvSpPr>
          <p:cNvPr id="3" name="Text Placeholder 2">
            <a:extLst>
              <a:ext uri="{FF2B5EF4-FFF2-40B4-BE49-F238E27FC236}">
                <a16:creationId xmlns:a16="http://schemas.microsoft.com/office/drawing/2014/main" xmlns="" id="{EE45474D-A60F-402F-80FD-4A7EF6053395}"/>
              </a:ext>
            </a:extLst>
          </p:cNvPr>
          <p:cNvSpPr>
            <a:spLocks noGrp="1"/>
          </p:cNvSpPr>
          <p:nvPr>
            <p:ph type="body" sz="quarter" idx="10"/>
          </p:nvPr>
        </p:nvSpPr>
        <p:spPr/>
        <p:txBody>
          <a:bodyPr/>
          <a:lstStyle/>
          <a:p>
            <a:r>
              <a:rPr lang="da-DK" dirty="0"/>
              <a:t>1.Germani G, et al. J Hepatol 2012;57:288</a:t>
            </a:r>
            <a:r>
              <a:rPr lang="en-GB" dirty="0"/>
              <a:t>–</a:t>
            </a:r>
            <a:r>
              <a:rPr lang="da-DK" dirty="0"/>
              <a:t>96;</a:t>
            </a:r>
          </a:p>
          <a:p>
            <a:r>
              <a:rPr lang="en-GB" dirty="0"/>
              <a:t>EASL CPG ALF. J </a:t>
            </a:r>
            <a:r>
              <a:rPr lang="en-GB" dirty="0" err="1"/>
              <a:t>Hepatol</a:t>
            </a:r>
            <a:r>
              <a:rPr lang="en-GB" dirty="0"/>
              <a:t> 2017;66:1047–81</a:t>
            </a:r>
            <a:r>
              <a:rPr lang="da-DK" dirty="0"/>
              <a:t>.</a:t>
            </a:r>
          </a:p>
        </p:txBody>
      </p:sp>
      <p:sp>
        <p:nvSpPr>
          <p:cNvPr id="8" name="Content Placeholder 7">
            <a:extLst>
              <a:ext uri="{FF2B5EF4-FFF2-40B4-BE49-F238E27FC236}">
                <a16:creationId xmlns:a16="http://schemas.microsoft.com/office/drawing/2014/main" xmlns="" id="{D4F81ABF-EB04-40F3-B5E1-721A869D7261}"/>
              </a:ext>
            </a:extLst>
          </p:cNvPr>
          <p:cNvSpPr>
            <a:spLocks noGrp="1"/>
          </p:cNvSpPr>
          <p:nvPr>
            <p:ph sz="half" idx="2"/>
          </p:nvPr>
        </p:nvSpPr>
        <p:spPr>
          <a:xfrm>
            <a:off x="313100" y="1628775"/>
            <a:ext cx="4179600" cy="4622400"/>
          </a:xfrm>
        </p:spPr>
        <p:txBody>
          <a:bodyPr>
            <a:normAutofit/>
          </a:bodyPr>
          <a:lstStyle/>
          <a:p>
            <a:r>
              <a:rPr lang="en-GB" sz="1800" dirty="0" err="1"/>
              <a:t>LTx</a:t>
            </a:r>
            <a:r>
              <a:rPr lang="en-GB" sz="1800" dirty="0"/>
              <a:t> has been the most significant development in the treatment of ALF in 40 years and has transformed survival</a:t>
            </a:r>
          </a:p>
          <a:p>
            <a:r>
              <a:rPr lang="en-GB" sz="1800" dirty="0"/>
              <a:t>1-year survival following emergency LTx for ALF is now around 80%</a:t>
            </a:r>
          </a:p>
          <a:p>
            <a:r>
              <a:rPr lang="en-GB" sz="1800" dirty="0"/>
              <a:t>Selection for LTx depends on: </a:t>
            </a:r>
          </a:p>
          <a:p>
            <a:pPr lvl="1"/>
            <a:r>
              <a:rPr lang="en-GB" sz="1600" dirty="0"/>
              <a:t>Accurate prediction of survival without transplant</a:t>
            </a:r>
          </a:p>
          <a:p>
            <a:pPr lvl="1"/>
            <a:r>
              <a:rPr lang="en-GB" sz="1600" dirty="0"/>
              <a:t>Consideration of the survival potential after LTx</a:t>
            </a:r>
          </a:p>
          <a:p>
            <a:pPr lvl="1"/>
            <a:r>
              <a:rPr lang="en-GB" sz="1600" dirty="0"/>
              <a:t>Consideration of whether a patient is too sick to transplant</a:t>
            </a:r>
          </a:p>
        </p:txBody>
      </p:sp>
      <p:sp>
        <p:nvSpPr>
          <p:cNvPr id="9" name="TextBox 8">
            <a:extLst>
              <a:ext uri="{FF2B5EF4-FFF2-40B4-BE49-F238E27FC236}">
                <a16:creationId xmlns:a16="http://schemas.microsoft.com/office/drawing/2014/main" xmlns="" id="{716D4120-D28E-4B4D-9D32-A8E506FAAAA5}"/>
              </a:ext>
            </a:extLst>
          </p:cNvPr>
          <p:cNvSpPr txBox="1"/>
          <p:nvPr/>
        </p:nvSpPr>
        <p:spPr>
          <a:xfrm>
            <a:off x="4701430" y="1415647"/>
            <a:ext cx="4163234" cy="461665"/>
          </a:xfrm>
          <a:prstGeom prst="rect">
            <a:avLst/>
          </a:prstGeom>
          <a:noFill/>
        </p:spPr>
        <p:txBody>
          <a:bodyPr wrap="square" rtlCol="0">
            <a:spAutoFit/>
          </a:bodyPr>
          <a:lstStyle/>
          <a:p>
            <a:pPr algn="ctr"/>
            <a:r>
              <a:rPr lang="en-GB" sz="1200" b="1" dirty="0"/>
              <a:t>Patient survival after liver transplantation for ALF, </a:t>
            </a:r>
            <a:br>
              <a:rPr lang="en-GB" sz="1200" b="1" dirty="0"/>
            </a:br>
            <a:r>
              <a:rPr lang="en-GB" sz="1200" b="1" dirty="0"/>
              <a:t>Europe 1988–2009</a:t>
            </a:r>
            <a:r>
              <a:rPr lang="en-GB" sz="1200" b="1" baseline="30000" dirty="0"/>
              <a:t>1</a:t>
            </a:r>
          </a:p>
        </p:txBody>
      </p:sp>
      <p:sp>
        <p:nvSpPr>
          <p:cNvPr id="10" name="TextBox 9">
            <a:extLst>
              <a:ext uri="{FF2B5EF4-FFF2-40B4-BE49-F238E27FC236}">
                <a16:creationId xmlns:a16="http://schemas.microsoft.com/office/drawing/2014/main" xmlns="" id="{34461447-EAAC-46FE-943D-6EA496D23D74}"/>
              </a:ext>
            </a:extLst>
          </p:cNvPr>
          <p:cNvSpPr txBox="1"/>
          <p:nvPr/>
        </p:nvSpPr>
        <p:spPr>
          <a:xfrm>
            <a:off x="4492700" y="5620920"/>
            <a:ext cx="4757538" cy="276999"/>
          </a:xfrm>
          <a:prstGeom prst="rect">
            <a:avLst/>
          </a:prstGeom>
          <a:noFill/>
        </p:spPr>
        <p:txBody>
          <a:bodyPr wrap="square" rtlCol="0">
            <a:spAutoFit/>
          </a:bodyPr>
          <a:lstStyle/>
          <a:p>
            <a:pPr algn="ctr"/>
            <a:r>
              <a:rPr lang="en-GB" sz="1200" dirty="0"/>
              <a:t>p&lt;0.001 for survival 2004–2009 vs. previous time periods</a:t>
            </a:r>
          </a:p>
        </p:txBody>
      </p:sp>
      <p:pic>
        <p:nvPicPr>
          <p:cNvPr id="11" name="Picture 10">
            <a:hlinkClick r:id="rId4"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152613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9B446DD3-1BF0-4952-9E01-5186113A3635}"/>
              </a:ext>
            </a:extLst>
          </p:cNvPr>
          <p:cNvSpPr>
            <a:spLocks noGrp="1"/>
          </p:cNvSpPr>
          <p:nvPr>
            <p:ph sz="half" idx="2"/>
          </p:nvPr>
        </p:nvSpPr>
        <p:spPr>
          <a:xfrm>
            <a:off x="537332" y="1124068"/>
            <a:ext cx="8069336" cy="2571192"/>
          </a:xfrm>
        </p:spPr>
        <p:txBody>
          <a:bodyPr>
            <a:normAutofit/>
          </a:bodyPr>
          <a:lstStyle/>
          <a:p>
            <a:r>
              <a:rPr lang="en-GB" sz="1600" dirty="0"/>
              <a:t>A variety of prognostic evaluation systems are used to select candidates for transplantation</a:t>
            </a:r>
          </a:p>
          <a:p>
            <a:r>
              <a:rPr lang="en-GB" sz="1600" dirty="0"/>
              <a:t>Common prognostic criteria:</a:t>
            </a:r>
          </a:p>
          <a:p>
            <a:pPr lvl="1"/>
            <a:r>
              <a:rPr lang="en-GB" sz="1400" dirty="0"/>
              <a:t>Patient age </a:t>
            </a:r>
          </a:p>
          <a:p>
            <a:pPr lvl="1"/>
            <a:r>
              <a:rPr lang="en-GB" sz="1400" dirty="0"/>
              <a:t>Presence of HE </a:t>
            </a:r>
          </a:p>
          <a:p>
            <a:pPr lvl="1"/>
            <a:r>
              <a:rPr lang="en-GB" sz="1400" dirty="0"/>
              <a:t>Liver injury severity (magnitude of coagulopathy or jaundice)</a:t>
            </a:r>
          </a:p>
          <a:p>
            <a:r>
              <a:rPr lang="en-GB" sz="1600" dirty="0"/>
              <a:t>In general, falling aminotransferases, increasing bilirubin and INR, and shrinking liver are poor prognostic signs</a:t>
            </a:r>
          </a:p>
          <a:p>
            <a:pPr lvl="1"/>
            <a:r>
              <a:rPr lang="en-GB" sz="1400" dirty="0"/>
              <a:t>Should result in considering transfer of patient to a transplant centre</a:t>
            </a:r>
          </a:p>
        </p:txBody>
      </p:sp>
      <p:sp>
        <p:nvSpPr>
          <p:cNvPr id="2" name="Title 1">
            <a:extLst>
              <a:ext uri="{FF2B5EF4-FFF2-40B4-BE49-F238E27FC236}">
                <a16:creationId xmlns:a16="http://schemas.microsoft.com/office/drawing/2014/main" xmlns="" id="{AE8FADAC-78EF-4E02-B6D6-FC2D8DC40E60}"/>
              </a:ext>
            </a:extLst>
          </p:cNvPr>
          <p:cNvSpPr>
            <a:spLocks noGrp="1"/>
          </p:cNvSpPr>
          <p:nvPr>
            <p:ph type="title"/>
          </p:nvPr>
        </p:nvSpPr>
        <p:spPr/>
        <p:txBody>
          <a:bodyPr>
            <a:noAutofit/>
          </a:bodyPr>
          <a:lstStyle/>
          <a:p>
            <a:r>
              <a:rPr lang="en-GB" dirty="0"/>
              <a:t>ALF poor prognosis criteria in use for selection of candidates for liver transplantation</a:t>
            </a:r>
          </a:p>
        </p:txBody>
      </p:sp>
      <p:sp>
        <p:nvSpPr>
          <p:cNvPr id="7" name="Text Placeholder 6">
            <a:extLst>
              <a:ext uri="{FF2B5EF4-FFF2-40B4-BE49-F238E27FC236}">
                <a16:creationId xmlns:a16="http://schemas.microsoft.com/office/drawing/2014/main" xmlns="" id="{5DF46426-ED3A-4191-B634-C4C701FB4AB2}"/>
              </a:ext>
            </a:extLst>
          </p:cNvPr>
          <p:cNvSpPr>
            <a:spLocks noGrp="1"/>
          </p:cNvSpPr>
          <p:nvPr>
            <p:ph type="body" sz="quarter" idx="10"/>
          </p:nvPr>
        </p:nvSpPr>
        <p:spPr/>
        <p:txBody>
          <a:bodyPr/>
          <a:lstStyle/>
          <a:p>
            <a:r>
              <a:rPr lang="en-GB" dirty="0"/>
              <a:t>*Bilirubin not included in paracetamol criteria</a:t>
            </a:r>
            <a:br>
              <a:rPr lang="en-GB" dirty="0"/>
            </a:br>
            <a:r>
              <a:rPr lang="en-GB" dirty="0"/>
              <a:t>EASL CPG ALF. J </a:t>
            </a:r>
            <a:r>
              <a:rPr lang="en-GB" dirty="0" err="1"/>
              <a:t>Hepatol</a:t>
            </a:r>
            <a:r>
              <a:rPr lang="en-GB" dirty="0"/>
              <a:t> 2017;66:1047–81</a:t>
            </a:r>
          </a:p>
        </p:txBody>
      </p:sp>
      <p:pic>
        <p:nvPicPr>
          <p:cNvPr id="9" name="Picture 8">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1" name="Table 10">
            <a:extLst>
              <a:ext uri="{FF2B5EF4-FFF2-40B4-BE49-F238E27FC236}">
                <a16:creationId xmlns:a16="http://schemas.microsoft.com/office/drawing/2014/main" xmlns="" id="{45DB3067-D3F8-46CC-8912-29EB18BA6826}"/>
              </a:ext>
            </a:extLst>
          </p:cNvPr>
          <p:cNvGraphicFramePr>
            <a:graphicFrameLocks noGrp="1"/>
          </p:cNvGraphicFramePr>
          <p:nvPr>
            <p:extLst>
              <p:ext uri="{D42A27DB-BD31-4B8C-83A1-F6EECF244321}">
                <p14:modId xmlns:p14="http://schemas.microsoft.com/office/powerpoint/2010/main" val="3505526743"/>
              </p:ext>
            </p:extLst>
          </p:nvPr>
        </p:nvGraphicFramePr>
        <p:xfrm>
          <a:off x="537332" y="3804617"/>
          <a:ext cx="8069336" cy="2011680"/>
        </p:xfrm>
        <a:graphic>
          <a:graphicData uri="http://schemas.openxmlformats.org/drawingml/2006/table">
            <a:tbl>
              <a:tblPr firstRow="1" bandRow="1"/>
              <a:tblGrid>
                <a:gridCol w="2018444">
                  <a:extLst>
                    <a:ext uri="{9D8B030D-6E8A-4147-A177-3AD203B41FA5}">
                      <a16:colId xmlns:a16="http://schemas.microsoft.com/office/drawing/2014/main" xmlns="" val="20001"/>
                    </a:ext>
                  </a:extLst>
                </a:gridCol>
                <a:gridCol w="2016964">
                  <a:extLst>
                    <a:ext uri="{9D8B030D-6E8A-4147-A177-3AD203B41FA5}">
                      <a16:colId xmlns:a16="http://schemas.microsoft.com/office/drawing/2014/main" xmlns="" val="1590840"/>
                    </a:ext>
                  </a:extLst>
                </a:gridCol>
                <a:gridCol w="2016964">
                  <a:extLst>
                    <a:ext uri="{9D8B030D-6E8A-4147-A177-3AD203B41FA5}">
                      <a16:colId xmlns:a16="http://schemas.microsoft.com/office/drawing/2014/main" xmlns="" val="2751871847"/>
                    </a:ext>
                  </a:extLst>
                </a:gridCol>
                <a:gridCol w="2016964">
                  <a:extLst>
                    <a:ext uri="{9D8B030D-6E8A-4147-A177-3AD203B41FA5}">
                      <a16:colId xmlns:a16="http://schemas.microsoft.com/office/drawing/2014/main" xmlns="" val="1547205102"/>
                    </a:ext>
                  </a:extLst>
                </a:gridCol>
              </a:tblGrid>
              <a:tr h="254066">
                <a:tc>
                  <a:txBody>
                    <a:bodyPr/>
                    <a:lstStyle/>
                    <a:p>
                      <a:r>
                        <a:rPr lang="en-GB" sz="1600" b="1" dirty="0">
                          <a:solidFill>
                            <a:schemeClr val="bg1"/>
                          </a:solidFill>
                        </a:rPr>
                        <a:t>Factor</a:t>
                      </a:r>
                    </a:p>
                  </a:txBody>
                  <a:tcPr marL="44944" marR="44944">
                    <a:lnL w="635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600" b="1" dirty="0">
                          <a:solidFill>
                            <a:schemeClr val="bg1"/>
                          </a:solidFill>
                        </a:rPr>
                        <a:t>Clichy</a:t>
                      </a:r>
                    </a:p>
                  </a:txBody>
                  <a:tcPr marL="44944" marR="449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600" b="1" dirty="0">
                          <a:solidFill>
                            <a:schemeClr val="bg1"/>
                          </a:solidFill>
                        </a:rPr>
                        <a:t>King’s College</a:t>
                      </a:r>
                    </a:p>
                  </a:txBody>
                  <a:tcPr marL="44944" marR="449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600" b="1" dirty="0">
                          <a:solidFill>
                            <a:schemeClr val="bg1"/>
                          </a:solidFill>
                        </a:rPr>
                        <a:t>Japanese</a:t>
                      </a:r>
                    </a:p>
                  </a:txBody>
                  <a:tcPr marL="44944" marR="44944">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318904">
                <a:tc>
                  <a:txBody>
                    <a:bodyPr/>
                    <a:lstStyle/>
                    <a:p>
                      <a:r>
                        <a:rPr lang="en-GB" sz="1600" b="0" dirty="0"/>
                        <a:t>Age</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968240305"/>
                  </a:ext>
                </a:extLst>
              </a:tr>
              <a:tr h="318904">
                <a:tc>
                  <a:txBody>
                    <a:bodyPr/>
                    <a:lstStyle/>
                    <a:p>
                      <a:r>
                        <a:rPr lang="en-GB" sz="1600" b="0" dirty="0"/>
                        <a:t>Aetiology</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657772965"/>
                  </a:ext>
                </a:extLst>
              </a:tr>
              <a:tr h="318904">
                <a:tc>
                  <a:txBody>
                    <a:bodyPr/>
                    <a:lstStyle/>
                    <a:p>
                      <a:r>
                        <a:rPr lang="en-GB" sz="1600" b="0" dirty="0"/>
                        <a:t>Encephalopathy</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558253718"/>
                  </a:ext>
                </a:extLst>
              </a:tr>
              <a:tr h="318904">
                <a:tc>
                  <a:txBody>
                    <a:bodyPr/>
                    <a:lstStyle/>
                    <a:p>
                      <a:r>
                        <a:rPr lang="en-GB" sz="1600" b="0" dirty="0"/>
                        <a:t>Bilirubin*</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707524894"/>
                  </a:ext>
                </a:extLst>
              </a:tr>
              <a:tr h="318904">
                <a:tc>
                  <a:txBody>
                    <a:bodyPr/>
                    <a:lstStyle/>
                    <a:p>
                      <a:r>
                        <a:rPr lang="en-GB" sz="1600" b="0" dirty="0"/>
                        <a:t>Coagulopathy</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873281576"/>
                  </a:ext>
                </a:extLst>
              </a:tr>
            </a:tbl>
          </a:graphicData>
        </a:graphic>
      </p:graphicFrame>
    </p:spTree>
    <p:extLst>
      <p:ext uri="{BB962C8B-B14F-4D97-AF65-F5344CB8AC3E}">
        <p14:creationId xmlns:p14="http://schemas.microsoft.com/office/powerpoint/2010/main" val="1817924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C79D4-2016-4B6A-BC3D-797EA7F704A7}"/>
              </a:ext>
            </a:extLst>
          </p:cNvPr>
          <p:cNvSpPr>
            <a:spLocks noGrp="1"/>
          </p:cNvSpPr>
          <p:nvPr>
            <p:ph type="title"/>
          </p:nvPr>
        </p:nvSpPr>
        <p:spPr/>
        <p:txBody>
          <a:bodyPr>
            <a:normAutofit/>
          </a:bodyPr>
          <a:lstStyle/>
          <a:p>
            <a:r>
              <a:rPr lang="en-GB"/>
              <a:t>Criteria for emergency liver transplantation</a:t>
            </a:r>
            <a:endParaRPr lang="en-GB" dirty="0"/>
          </a:p>
        </p:txBody>
      </p:sp>
      <p:sp>
        <p:nvSpPr>
          <p:cNvPr id="3" name="Text Placeholder 2">
            <a:extLst>
              <a:ext uri="{FF2B5EF4-FFF2-40B4-BE49-F238E27FC236}">
                <a16:creationId xmlns:a16="http://schemas.microsoft.com/office/drawing/2014/main" xmlns="" id="{A8282798-94E0-40D2-9BBB-2CE9DD60B51B}"/>
              </a:ext>
            </a:extLst>
          </p:cNvPr>
          <p:cNvSpPr>
            <a:spLocks noGrp="1"/>
          </p:cNvSpPr>
          <p:nvPr>
            <p:ph type="body" sz="quarter" idx="10"/>
          </p:nvPr>
        </p:nvSpPr>
        <p:spPr/>
        <p:txBody>
          <a:bodyPr/>
          <a:lstStyle/>
          <a:p>
            <a:r>
              <a:rPr lang="en-GB"/>
              <a:t>EASL CPG ALF. J Hepatol 2017;66:1047–81</a:t>
            </a:r>
            <a:endParaRPr lang="en-GB" dirty="0"/>
          </a:p>
        </p:txBody>
      </p:sp>
      <p:pic>
        <p:nvPicPr>
          <p:cNvPr id="8" name="Picture 7">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9" name="Table 8">
            <a:extLst>
              <a:ext uri="{FF2B5EF4-FFF2-40B4-BE49-F238E27FC236}">
                <a16:creationId xmlns:a16="http://schemas.microsoft.com/office/drawing/2014/main" xmlns="" id="{3E2B525A-829D-464A-8A3A-E6BDC6E01B5A}"/>
              </a:ext>
            </a:extLst>
          </p:cNvPr>
          <p:cNvGraphicFramePr>
            <a:graphicFrameLocks noGrp="1"/>
          </p:cNvGraphicFramePr>
          <p:nvPr>
            <p:extLst>
              <p:ext uri="{D42A27DB-BD31-4B8C-83A1-F6EECF244321}">
                <p14:modId xmlns:p14="http://schemas.microsoft.com/office/powerpoint/2010/main" val="1074341437"/>
              </p:ext>
            </p:extLst>
          </p:nvPr>
        </p:nvGraphicFramePr>
        <p:xfrm>
          <a:off x="687144" y="4437112"/>
          <a:ext cx="7413248" cy="1280160"/>
        </p:xfrm>
        <a:graphic>
          <a:graphicData uri="http://schemas.openxmlformats.org/drawingml/2006/table">
            <a:tbl>
              <a:tblPr firstRow="1" bandRow="1"/>
              <a:tblGrid>
                <a:gridCol w="7413248">
                  <a:extLst>
                    <a:ext uri="{9D8B030D-6E8A-4147-A177-3AD203B41FA5}">
                      <a16:colId xmlns:a16="http://schemas.microsoft.com/office/drawing/2014/main" xmlns="" val="20001"/>
                    </a:ext>
                  </a:extLst>
                </a:gridCol>
              </a:tblGrid>
              <a:tr h="254066">
                <a:tc>
                  <a:txBody>
                    <a:bodyPr/>
                    <a:lstStyle/>
                    <a:p>
                      <a:r>
                        <a:rPr lang="en-GB" sz="1600" b="1" dirty="0" err="1">
                          <a:solidFill>
                            <a:schemeClr val="bg1"/>
                          </a:solidFill>
                        </a:rPr>
                        <a:t>Beaujon</a:t>
                      </a:r>
                      <a:r>
                        <a:rPr lang="en-GB" sz="1600" b="1" dirty="0">
                          <a:solidFill>
                            <a:schemeClr val="bg1"/>
                          </a:solidFill>
                        </a:rPr>
                        <a:t>-Paul </a:t>
                      </a:r>
                      <a:r>
                        <a:rPr lang="en-GB" sz="1600" b="1" dirty="0" err="1">
                          <a:solidFill>
                            <a:schemeClr val="bg1"/>
                          </a:solidFill>
                        </a:rPr>
                        <a:t>Brousse</a:t>
                      </a:r>
                      <a:r>
                        <a:rPr lang="en-GB" sz="1600" b="1" dirty="0">
                          <a:solidFill>
                            <a:schemeClr val="bg1"/>
                          </a:solidFill>
                        </a:rPr>
                        <a:t> criteria (Clichy)</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318904">
                <a:tc>
                  <a:txBody>
                    <a:bodyPr/>
                    <a:lstStyle/>
                    <a:p>
                      <a:pPr marL="285750" indent="-285750">
                        <a:buFont typeface="Arial" panose="020B0604020202020204" pitchFamily="34" charset="0"/>
                        <a:buChar char="•"/>
                      </a:pPr>
                      <a:r>
                        <a:rPr lang="en-GB" sz="1400" dirty="0"/>
                        <a:t>Confusion or coma (HE stage 3 or 4)</a:t>
                      </a:r>
                    </a:p>
                    <a:p>
                      <a:pPr marL="285750" indent="-285750">
                        <a:buFont typeface="Arial" panose="020B0604020202020204" pitchFamily="34" charset="0"/>
                        <a:buChar char="•"/>
                      </a:pPr>
                      <a:r>
                        <a:rPr lang="en-GB" sz="1400" dirty="0"/>
                        <a:t>Factor V &lt;20% of normal if age &lt;30 years</a:t>
                      </a:r>
                    </a:p>
                    <a:p>
                      <a:pPr marL="266700" indent="0">
                        <a:buFont typeface="Arial" panose="020B0604020202020204" pitchFamily="34" charset="0"/>
                        <a:buNone/>
                      </a:pPr>
                      <a:r>
                        <a:rPr lang="en-GB" sz="1400" dirty="0"/>
                        <a:t>or</a:t>
                      </a:r>
                    </a:p>
                    <a:p>
                      <a:pPr marL="285750" indent="-285750">
                        <a:buFont typeface="Arial" panose="020B0604020202020204" pitchFamily="34" charset="0"/>
                        <a:buChar char="•"/>
                      </a:pPr>
                      <a:r>
                        <a:rPr lang="en-GB" sz="1400" dirty="0"/>
                        <a:t>Factor V &lt;30% if age &gt;30 years</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968240305"/>
                  </a:ext>
                </a:extLst>
              </a:tr>
            </a:tbl>
          </a:graphicData>
        </a:graphic>
      </p:graphicFrame>
      <p:graphicFrame>
        <p:nvGraphicFramePr>
          <p:cNvPr id="11" name="Table 10">
            <a:extLst>
              <a:ext uri="{FF2B5EF4-FFF2-40B4-BE49-F238E27FC236}">
                <a16:creationId xmlns:a16="http://schemas.microsoft.com/office/drawing/2014/main" xmlns="" id="{EC17EF9C-EE49-4198-8FA2-BE04E6A265B5}"/>
              </a:ext>
            </a:extLst>
          </p:cNvPr>
          <p:cNvGraphicFramePr>
            <a:graphicFrameLocks noGrp="1"/>
          </p:cNvGraphicFramePr>
          <p:nvPr>
            <p:extLst>
              <p:ext uri="{D42A27DB-BD31-4B8C-83A1-F6EECF244321}">
                <p14:modId xmlns:p14="http://schemas.microsoft.com/office/powerpoint/2010/main" val="1275871043"/>
              </p:ext>
            </p:extLst>
          </p:nvPr>
        </p:nvGraphicFramePr>
        <p:xfrm>
          <a:off x="687144" y="1340768"/>
          <a:ext cx="7413248" cy="2651760"/>
        </p:xfrm>
        <a:graphic>
          <a:graphicData uri="http://schemas.openxmlformats.org/drawingml/2006/table">
            <a:tbl>
              <a:tblPr firstRow="1" bandRow="1"/>
              <a:tblGrid>
                <a:gridCol w="3706624">
                  <a:extLst>
                    <a:ext uri="{9D8B030D-6E8A-4147-A177-3AD203B41FA5}">
                      <a16:colId xmlns:a16="http://schemas.microsoft.com/office/drawing/2014/main" xmlns="" val="20001"/>
                    </a:ext>
                  </a:extLst>
                </a:gridCol>
                <a:gridCol w="3706624">
                  <a:extLst>
                    <a:ext uri="{9D8B030D-6E8A-4147-A177-3AD203B41FA5}">
                      <a16:colId xmlns:a16="http://schemas.microsoft.com/office/drawing/2014/main" xmlns="" val="1590840"/>
                    </a:ext>
                  </a:extLst>
                </a:gridCol>
              </a:tblGrid>
              <a:tr h="254066">
                <a:tc gridSpan="2">
                  <a:txBody>
                    <a:bodyPr/>
                    <a:lstStyle/>
                    <a:p>
                      <a:r>
                        <a:rPr lang="en-GB" sz="1600" b="1" dirty="0">
                          <a:solidFill>
                            <a:schemeClr val="bg1"/>
                          </a:solidFill>
                        </a:rPr>
                        <a:t>King’s College criteria</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318904">
                <a:tc>
                  <a:txBody>
                    <a:bodyPr/>
                    <a:lstStyle/>
                    <a:p>
                      <a:r>
                        <a:rPr lang="en-GB" sz="1600" b="1" dirty="0"/>
                        <a:t>ALF due to paracetamol </a:t>
                      </a:r>
                    </a:p>
                    <a:p>
                      <a:pPr marL="285750" indent="-285750">
                        <a:buFont typeface="Arial" panose="020B0604020202020204" pitchFamily="34" charset="0"/>
                        <a:buChar char="•"/>
                      </a:pPr>
                      <a:r>
                        <a:rPr lang="en-GB" sz="1600" dirty="0"/>
                        <a:t>Arterial pH &lt;7.3 after resuscitation and</a:t>
                      </a:r>
                      <a:br>
                        <a:rPr lang="en-GB" sz="1600" dirty="0"/>
                      </a:br>
                      <a:r>
                        <a:rPr lang="en-GB" sz="1600" dirty="0"/>
                        <a:t>&gt;24 hours since ingestion</a:t>
                      </a:r>
                    </a:p>
                    <a:p>
                      <a:pPr marL="285750" indent="-285750">
                        <a:buFont typeface="Arial" panose="020B0604020202020204" pitchFamily="34" charset="0"/>
                        <a:buChar char="•"/>
                      </a:pPr>
                      <a:r>
                        <a:rPr lang="en-GB" sz="1600" dirty="0"/>
                        <a:t>Lactate &gt;3 </a:t>
                      </a:r>
                      <a:r>
                        <a:rPr lang="en-GB" sz="1600" dirty="0" err="1"/>
                        <a:t>mmol</a:t>
                      </a:r>
                      <a:r>
                        <a:rPr lang="en-GB" sz="1600" dirty="0"/>
                        <a:t>/L or</a:t>
                      </a:r>
                    </a:p>
                    <a:p>
                      <a:pPr marL="285750" indent="-285750">
                        <a:buFont typeface="Arial" panose="020B0604020202020204" pitchFamily="34" charset="0"/>
                        <a:buChar char="•"/>
                      </a:pPr>
                      <a:r>
                        <a:rPr lang="en-GB" sz="1600" dirty="0"/>
                        <a:t>The 3 following criteria:</a:t>
                      </a:r>
                    </a:p>
                    <a:p>
                      <a:pPr marL="534988" indent="-285750">
                        <a:buFont typeface="Arial" panose="020B0604020202020204" pitchFamily="34" charset="0"/>
                        <a:buChar char="–"/>
                      </a:pPr>
                      <a:r>
                        <a:rPr lang="en-GB" sz="1400" dirty="0"/>
                        <a:t>HE &gt;Grade 3</a:t>
                      </a:r>
                    </a:p>
                    <a:p>
                      <a:pPr marL="534988" indent="-285750">
                        <a:buFont typeface="Arial" panose="020B0604020202020204" pitchFamily="34" charset="0"/>
                        <a:buChar char="–"/>
                      </a:pPr>
                      <a:r>
                        <a:rPr lang="en-GB" sz="1400" dirty="0"/>
                        <a:t>Serum creatinine &gt;300 µ</a:t>
                      </a:r>
                      <a:r>
                        <a:rPr lang="en-GB" sz="1400" dirty="0" err="1"/>
                        <a:t>mol</a:t>
                      </a:r>
                      <a:r>
                        <a:rPr lang="en-GB" sz="1400" dirty="0"/>
                        <a:t>/L</a:t>
                      </a:r>
                    </a:p>
                    <a:p>
                      <a:pPr marL="534988" indent="-285750">
                        <a:buFont typeface="Arial" panose="020B0604020202020204" pitchFamily="34" charset="0"/>
                        <a:buChar char="–"/>
                      </a:pPr>
                      <a:r>
                        <a:rPr lang="en-GB" sz="1400" dirty="0"/>
                        <a:t>INR &gt;6.5</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600" b="1" dirty="0"/>
                        <a:t>ALF not due to paracetamol</a:t>
                      </a:r>
                    </a:p>
                    <a:p>
                      <a:pPr marL="285750" indent="-285750">
                        <a:buFont typeface="Arial" panose="020B0604020202020204" pitchFamily="34" charset="0"/>
                        <a:buChar char="•"/>
                      </a:pPr>
                      <a:r>
                        <a:rPr lang="en-GB" sz="1600" dirty="0"/>
                        <a:t>INR &gt;6.5 or</a:t>
                      </a:r>
                    </a:p>
                    <a:p>
                      <a:pPr marL="285750" indent="-285750">
                        <a:buFont typeface="Arial" panose="020B0604020202020204" pitchFamily="34" charset="0"/>
                        <a:buChar char="•"/>
                      </a:pPr>
                      <a:r>
                        <a:rPr lang="en-GB" sz="1600" dirty="0"/>
                        <a:t>3 out of 5 following criteria:</a:t>
                      </a:r>
                    </a:p>
                    <a:p>
                      <a:pPr marL="534988" indent="-285750">
                        <a:buFont typeface="Arial" panose="020B0604020202020204" pitchFamily="34" charset="0"/>
                        <a:buChar char="–"/>
                      </a:pPr>
                      <a:r>
                        <a:rPr lang="en-GB" sz="1400" dirty="0"/>
                        <a:t>Aetiology: indeterminate aetiology, hepatitis, drug-induced hepatitis</a:t>
                      </a:r>
                    </a:p>
                    <a:p>
                      <a:pPr marL="534988" indent="-285750">
                        <a:buFont typeface="Arial" panose="020B0604020202020204" pitchFamily="34" charset="0"/>
                        <a:buChar char="–"/>
                      </a:pPr>
                      <a:r>
                        <a:rPr lang="en-GB" sz="1400" dirty="0"/>
                        <a:t>Age &lt;10 years or &gt;40 years</a:t>
                      </a:r>
                    </a:p>
                    <a:p>
                      <a:pPr marL="534988" indent="-285750">
                        <a:buFont typeface="Arial" panose="020B0604020202020204" pitchFamily="34" charset="0"/>
                        <a:buChar char="–"/>
                      </a:pPr>
                      <a:r>
                        <a:rPr lang="en-GB" sz="1400" dirty="0"/>
                        <a:t>Interval jaundice encephalopathy </a:t>
                      </a:r>
                      <a:br>
                        <a:rPr lang="en-GB" sz="1400" dirty="0"/>
                      </a:br>
                      <a:r>
                        <a:rPr lang="en-GB" sz="1400" dirty="0"/>
                        <a:t>&gt;7 days</a:t>
                      </a:r>
                    </a:p>
                    <a:p>
                      <a:pPr marL="534988" indent="-285750">
                        <a:buFont typeface="Arial" panose="020B0604020202020204" pitchFamily="34" charset="0"/>
                        <a:buChar char="–"/>
                      </a:pPr>
                      <a:r>
                        <a:rPr lang="en-GB" sz="1400" dirty="0"/>
                        <a:t>Bilirubin &gt;300 µ</a:t>
                      </a:r>
                      <a:r>
                        <a:rPr lang="en-GB" sz="1400" dirty="0" err="1"/>
                        <a:t>mol</a:t>
                      </a:r>
                      <a:r>
                        <a:rPr lang="en-GB" sz="1400" dirty="0"/>
                        <a:t>/L</a:t>
                      </a:r>
                    </a:p>
                    <a:p>
                      <a:pPr marL="534988" indent="-285750">
                        <a:buFont typeface="Arial" panose="020B0604020202020204" pitchFamily="34" charset="0"/>
                        <a:buChar char="–"/>
                      </a:pPr>
                      <a:r>
                        <a:rPr lang="en-GB" sz="1400" dirty="0"/>
                        <a:t>INR &gt;3.5</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968240305"/>
                  </a:ext>
                </a:extLst>
              </a:tr>
            </a:tbl>
          </a:graphicData>
        </a:graphic>
      </p:graphicFrame>
    </p:spTree>
    <p:extLst>
      <p:ext uri="{BB962C8B-B14F-4D97-AF65-F5344CB8AC3E}">
        <p14:creationId xmlns:p14="http://schemas.microsoft.com/office/powerpoint/2010/main" val="4058668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07E9A-2B51-482C-8B6E-D0FC3B71FF9C}"/>
              </a:ext>
            </a:extLst>
          </p:cNvPr>
          <p:cNvSpPr>
            <a:spLocks noGrp="1"/>
          </p:cNvSpPr>
          <p:nvPr>
            <p:ph type="title"/>
          </p:nvPr>
        </p:nvSpPr>
        <p:spPr/>
        <p:txBody>
          <a:bodyPr>
            <a:normAutofit fontScale="90000"/>
          </a:bodyPr>
          <a:lstStyle/>
          <a:p>
            <a:r>
              <a:rPr lang="en-GB" dirty="0"/>
              <a:t>Comparison of traditional criteria for emergency liver transplantation compared with new alternatives</a:t>
            </a:r>
          </a:p>
        </p:txBody>
      </p:sp>
      <p:sp>
        <p:nvSpPr>
          <p:cNvPr id="10" name="Text Placeholder 9">
            <a:extLst>
              <a:ext uri="{FF2B5EF4-FFF2-40B4-BE49-F238E27FC236}">
                <a16:creationId xmlns:a16="http://schemas.microsoft.com/office/drawing/2014/main" xmlns="" id="{B752B6D9-D72D-4DD4-A072-39D5FE88011D}"/>
              </a:ext>
            </a:extLst>
          </p:cNvPr>
          <p:cNvSpPr>
            <a:spLocks noGrp="1"/>
          </p:cNvSpPr>
          <p:nvPr>
            <p:ph type="body" sz="quarter" idx="10"/>
          </p:nvPr>
        </p:nvSpPr>
        <p:spPr>
          <a:xfrm>
            <a:off x="4925" y="6309320"/>
            <a:ext cx="7519403" cy="547601"/>
          </a:xfrm>
        </p:spPr>
        <p:txBody>
          <a:bodyPr/>
          <a:lstStyle/>
          <a:p>
            <a:r>
              <a:rPr lang="en-GB" dirty="0"/>
              <a:t>*</a:t>
            </a:r>
            <a:r>
              <a:rPr lang="en-GB" dirty="0" err="1"/>
              <a:t>Gc</a:t>
            </a:r>
            <a:r>
              <a:rPr lang="en-GB" dirty="0"/>
              <a:t>-globulin is a multifunctional protein involved in the scavenging of actin released from necrotic cells</a:t>
            </a:r>
            <a:r>
              <a:rPr lang="en-GB" baseline="30000" dirty="0"/>
              <a:t>1</a:t>
            </a:r>
          </a:p>
          <a:p>
            <a:r>
              <a:rPr lang="en-GB" dirty="0"/>
              <a:t>1. </a:t>
            </a:r>
            <a:r>
              <a:rPr lang="en-GB" dirty="0" err="1"/>
              <a:t>Schiodt</a:t>
            </a:r>
            <a:r>
              <a:rPr lang="en-GB" dirty="0"/>
              <a:t> FV et al.</a:t>
            </a:r>
            <a:r>
              <a:rPr lang="da-DK" dirty="0"/>
              <a:t> Liver Transpl 2005;11:1223</a:t>
            </a:r>
            <a:r>
              <a:rPr lang="en-GB" dirty="0"/>
              <a:t>–</a:t>
            </a:r>
            <a:r>
              <a:rPr lang="da-DK" dirty="0"/>
              <a:t>7;</a:t>
            </a:r>
            <a:r>
              <a:rPr lang="en-GB" dirty="0"/>
              <a:t> </a:t>
            </a:r>
          </a:p>
          <a:p>
            <a:r>
              <a:rPr lang="en-GB" dirty="0"/>
              <a:t>EASL CPG ALF. J </a:t>
            </a:r>
            <a:r>
              <a:rPr lang="en-GB" dirty="0" err="1"/>
              <a:t>Hepatol</a:t>
            </a:r>
            <a:r>
              <a:rPr lang="en-GB" dirty="0"/>
              <a:t> 2017;66:1047–81</a:t>
            </a:r>
          </a:p>
        </p:txBody>
      </p:sp>
      <p:sp>
        <p:nvSpPr>
          <p:cNvPr id="11" name="Content Placeholder 6">
            <a:extLst>
              <a:ext uri="{FF2B5EF4-FFF2-40B4-BE49-F238E27FC236}">
                <a16:creationId xmlns:a16="http://schemas.microsoft.com/office/drawing/2014/main" xmlns="" id="{C27FD744-0413-431D-B1D6-2685CAA99ABC}"/>
              </a:ext>
            </a:extLst>
          </p:cNvPr>
          <p:cNvSpPr txBox="1">
            <a:spLocks/>
          </p:cNvSpPr>
          <p:nvPr/>
        </p:nvSpPr>
        <p:spPr>
          <a:xfrm>
            <a:off x="300941" y="1117800"/>
            <a:ext cx="8507411" cy="1375096"/>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500" dirty="0"/>
              <a:t>Many new marker studies report better diagnostic performance than existing criteria</a:t>
            </a:r>
          </a:p>
          <a:p>
            <a:pPr lvl="1"/>
            <a:r>
              <a:rPr lang="en-GB" sz="1300" dirty="0"/>
              <a:t>Often small in size, have limited methodological quality and are seldom internally or externally validated</a:t>
            </a:r>
          </a:p>
          <a:p>
            <a:r>
              <a:rPr lang="en-GB" sz="1500" dirty="0"/>
              <a:t>Few (if any) have been adopted internationally and cannot be recommended for routine use</a:t>
            </a:r>
          </a:p>
        </p:txBody>
      </p:sp>
      <p:pic>
        <p:nvPicPr>
          <p:cNvPr id="6" name="Picture 5">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xmlns="" id="{B97C25B0-7651-4216-BE0C-D9B605956653}"/>
              </a:ext>
            </a:extLst>
          </p:cNvPr>
          <p:cNvGraphicFramePr>
            <a:graphicFrameLocks noGrp="1"/>
          </p:cNvGraphicFramePr>
          <p:nvPr>
            <p:extLst>
              <p:ext uri="{D42A27DB-BD31-4B8C-83A1-F6EECF244321}">
                <p14:modId xmlns:p14="http://schemas.microsoft.com/office/powerpoint/2010/main" val="1804467481"/>
              </p:ext>
            </p:extLst>
          </p:nvPr>
        </p:nvGraphicFramePr>
        <p:xfrm>
          <a:off x="331431" y="2060848"/>
          <a:ext cx="8481139" cy="3828960"/>
        </p:xfrm>
        <a:graphic>
          <a:graphicData uri="http://schemas.openxmlformats.org/drawingml/2006/table">
            <a:tbl>
              <a:tblPr firstRow="1" bandRow="1"/>
              <a:tblGrid>
                <a:gridCol w="1360249">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1590840"/>
                    </a:ext>
                  </a:extLst>
                </a:gridCol>
                <a:gridCol w="4001856">
                  <a:extLst>
                    <a:ext uri="{9D8B030D-6E8A-4147-A177-3AD203B41FA5}">
                      <a16:colId xmlns:a16="http://schemas.microsoft.com/office/drawing/2014/main" xmlns="" val="2751871847"/>
                    </a:ext>
                  </a:extLst>
                </a:gridCol>
                <a:gridCol w="891224">
                  <a:extLst>
                    <a:ext uri="{9D8B030D-6E8A-4147-A177-3AD203B41FA5}">
                      <a16:colId xmlns:a16="http://schemas.microsoft.com/office/drawing/2014/main" xmlns="" val="3651825549"/>
                    </a:ext>
                  </a:extLst>
                </a:gridCol>
                <a:gridCol w="931666">
                  <a:extLst>
                    <a:ext uri="{9D8B030D-6E8A-4147-A177-3AD203B41FA5}">
                      <a16:colId xmlns:a16="http://schemas.microsoft.com/office/drawing/2014/main" xmlns="" val="1547205102"/>
                    </a:ext>
                  </a:extLst>
                </a:gridCol>
              </a:tblGrid>
              <a:tr h="234456">
                <a:tc>
                  <a:txBody>
                    <a:bodyPr/>
                    <a:lstStyle/>
                    <a:p>
                      <a:r>
                        <a:rPr lang="en-GB" sz="1200" b="1" dirty="0">
                          <a:solidFill>
                            <a:schemeClr val="bg1"/>
                          </a:solidFill>
                        </a:rPr>
                        <a:t>Prognostic variable</a:t>
                      </a:r>
                    </a:p>
                  </a:txBody>
                  <a:tcPr marL="36000" marR="36000" marT="36000" marB="36000" anchor="b">
                    <a:lnL w="635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200" b="1" dirty="0">
                          <a:solidFill>
                            <a:schemeClr val="bg1"/>
                          </a:solidFill>
                        </a:rPr>
                        <a:t>Aetiology</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200" b="1" dirty="0">
                          <a:solidFill>
                            <a:schemeClr val="bg1"/>
                          </a:solidFill>
                        </a:rPr>
                        <a:t>Predictor of poor prognostic outcome</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200" b="1" dirty="0">
                          <a:solidFill>
                            <a:schemeClr val="bg1"/>
                          </a:solidFill>
                        </a:rPr>
                        <a:t>Sensitivity</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200" b="1" dirty="0">
                          <a:solidFill>
                            <a:schemeClr val="bg1"/>
                          </a:solidFill>
                        </a:rPr>
                        <a:t>Specificity</a:t>
                      </a:r>
                    </a:p>
                  </a:txBody>
                  <a:tcPr marL="36000" marR="36000" marT="36000" marB="36000" anchor="b">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136509">
                <a:tc>
                  <a:txBody>
                    <a:bodyPr/>
                    <a:lstStyle/>
                    <a:p>
                      <a:r>
                        <a:rPr lang="en-GB" sz="1200" dirty="0"/>
                        <a:t>KCC</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See previous </a:t>
                      </a:r>
                      <a:r>
                        <a:rPr lang="en-GB" sz="1200" dirty="0">
                          <a:hlinkClick r:id="rId5" action="ppaction://hlinksldjump"/>
                        </a:rPr>
                        <a:t>slide</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69</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92</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968240305"/>
                  </a:ext>
                </a:extLst>
              </a:tr>
              <a:tr h="332403">
                <a:tc>
                  <a:txBody>
                    <a:bodyPr/>
                    <a:lstStyle/>
                    <a:p>
                      <a:r>
                        <a:rPr lang="en-GB" sz="1200" dirty="0"/>
                        <a:t>Clichy criteria</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HE + Factor V &lt;20% (age &lt;30 </a:t>
                      </a:r>
                      <a:r>
                        <a:rPr lang="en-GB" sz="1200" dirty="0" err="1"/>
                        <a:t>yr</a:t>
                      </a:r>
                      <a:r>
                        <a:rPr lang="en-GB" sz="1200" dirty="0"/>
                        <a:t>) or &lt;30% (age &gt;30 </a:t>
                      </a:r>
                      <a:r>
                        <a:rPr lang="en-GB" sz="1200" dirty="0" err="1"/>
                        <a:t>yr</a:t>
                      </a:r>
                      <a:r>
                        <a:rPr lang="en-GB" sz="1200" dirty="0"/>
                        <a:t>)</a:t>
                      </a:r>
                      <a:br>
                        <a:rPr lang="en-GB" sz="1200" dirty="0"/>
                      </a:br>
                      <a:r>
                        <a:rPr lang="en-GB" sz="1200" dirty="0"/>
                        <a:t>Grade 3–4 HE + Factor V &lt;20%</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a:t>
                      </a:r>
                      <a:br>
                        <a:rPr lang="en-GB" sz="1200" dirty="0"/>
                      </a:br>
                      <a:r>
                        <a:rPr lang="en-GB" sz="1200" dirty="0"/>
                        <a:t>86</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a:t>
                      </a:r>
                      <a:br>
                        <a:rPr lang="en-GB" sz="1200" dirty="0"/>
                      </a:br>
                      <a:r>
                        <a:rPr lang="en-GB" sz="1200" dirty="0"/>
                        <a:t>76</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657772965"/>
                  </a:ext>
                </a:extLst>
              </a:tr>
              <a:tr h="234456">
                <a:tc>
                  <a:txBody>
                    <a:bodyPr/>
                    <a:lstStyle/>
                    <a:p>
                      <a:r>
                        <a:rPr lang="pt-BR" sz="1200" dirty="0"/>
                        <a:t>Factor V; </a:t>
                      </a:r>
                      <a:br>
                        <a:rPr lang="pt-BR" sz="1200" dirty="0"/>
                      </a:br>
                      <a:r>
                        <a:rPr lang="pt-BR" sz="1200" dirty="0"/>
                        <a:t>Factor VIII/V ratio</a:t>
                      </a:r>
                      <a:endParaRPr lang="en-GB" sz="1200" dirty="0"/>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pt-BR" sz="1200" dirty="0"/>
                        <a:t>Paracetamol</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pt-BR" sz="1200" dirty="0"/>
                        <a:t>Factor VIII/V ratio &gt;30</a:t>
                      </a:r>
                    </a:p>
                    <a:p>
                      <a:r>
                        <a:rPr lang="pt-BR" sz="1200" dirty="0"/>
                        <a:t>Factor V &lt;10%</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91</a:t>
                      </a:r>
                    </a:p>
                    <a:p>
                      <a:pPr algn="ctr"/>
                      <a:r>
                        <a:rPr lang="en-GB" sz="1200" dirty="0"/>
                        <a:t>91</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91</a:t>
                      </a:r>
                    </a:p>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915895594"/>
                  </a:ext>
                </a:extLst>
              </a:tr>
              <a:tr h="136509">
                <a:tc>
                  <a:txBody>
                    <a:bodyPr/>
                    <a:lstStyle/>
                    <a:p>
                      <a:r>
                        <a:rPr lang="en-GB" sz="1200" dirty="0"/>
                        <a:t>Phosphate</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Phosphate &gt;1.2 </a:t>
                      </a:r>
                      <a:r>
                        <a:rPr lang="en-GB" sz="1200" dirty="0" err="1"/>
                        <a:t>mmol</a:t>
                      </a:r>
                      <a:r>
                        <a:rPr lang="en-GB" sz="1200" dirty="0"/>
                        <a:t>/L on Day 2 or 3 post overdose</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89</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66225183"/>
                  </a:ext>
                </a:extLst>
              </a:tr>
              <a:tr h="136509">
                <a:tc>
                  <a:txBody>
                    <a:bodyPr/>
                    <a:lstStyle/>
                    <a:p>
                      <a:r>
                        <a:rPr lang="en-GB" sz="1200" dirty="0"/>
                        <a:t>APACHE II</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APACHE II &gt;19</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68</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87</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156673710"/>
                  </a:ext>
                </a:extLst>
              </a:tr>
              <a:tr h="332403">
                <a:tc>
                  <a:txBody>
                    <a:bodyPr/>
                    <a:lstStyle/>
                    <a:p>
                      <a:r>
                        <a:rPr lang="en-GB" sz="1200" dirty="0" err="1"/>
                        <a:t>Gc</a:t>
                      </a:r>
                      <a:r>
                        <a:rPr lang="en-GB" sz="1200" dirty="0"/>
                        <a:t>-globulin*</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 </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err="1"/>
                        <a:t>Gc</a:t>
                      </a:r>
                      <a:r>
                        <a:rPr lang="en-GB" sz="1200" dirty="0"/>
                        <a:t>-globulin &lt;100 mg/L</a:t>
                      </a:r>
                    </a:p>
                    <a:p>
                      <a:r>
                        <a:rPr lang="en-GB" sz="1200" dirty="0"/>
                        <a:t>Paracetamol</a:t>
                      </a:r>
                    </a:p>
                    <a:p>
                      <a:r>
                        <a:rPr lang="en-GB" sz="1200" dirty="0"/>
                        <a:t>Non-paracetamol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73</a:t>
                      </a:r>
                    </a:p>
                    <a:p>
                      <a:pPr algn="ctr"/>
                      <a:r>
                        <a:rPr lang="en-GB" sz="1200" dirty="0"/>
                        <a:t>30</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68</a:t>
                      </a:r>
                    </a:p>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872034740"/>
                  </a:ext>
                </a:extLst>
              </a:tr>
              <a:tr h="234456">
                <a:tc>
                  <a:txBody>
                    <a:bodyPr/>
                    <a:lstStyle/>
                    <a:p>
                      <a:r>
                        <a:rPr lang="en-GB" sz="1200" dirty="0"/>
                        <a:t>Lactate</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Admission arterial lactate &gt;3.5 </a:t>
                      </a:r>
                      <a:r>
                        <a:rPr lang="en-GB" sz="1200" dirty="0" err="1"/>
                        <a:t>mmol</a:t>
                      </a:r>
                      <a:r>
                        <a:rPr lang="en-GB" sz="1200" dirty="0"/>
                        <a:t>/L or &gt;3.0 </a:t>
                      </a:r>
                      <a:r>
                        <a:rPr lang="en-GB" sz="1200" dirty="0" err="1"/>
                        <a:t>mmol</a:t>
                      </a:r>
                      <a:r>
                        <a:rPr lang="en-GB" sz="1200" dirty="0"/>
                        <a:t>/L after fluid resuscitation</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81</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95</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558253718"/>
                  </a:ext>
                </a:extLst>
              </a:tr>
              <a:tr h="136509">
                <a:tc>
                  <a:txBody>
                    <a:bodyPr/>
                    <a:lstStyle/>
                    <a:p>
                      <a:r>
                        <a:rPr lang="el-GR" sz="1200"/>
                        <a:t>α</a:t>
                      </a:r>
                      <a:r>
                        <a:rPr lang="en-GB" sz="1200"/>
                        <a:t>-fetoprotein</a:t>
                      </a:r>
                      <a:endParaRPr lang="en-GB" sz="1200" dirty="0"/>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nn-NO" sz="1200" dirty="0"/>
                        <a:t>AFP &lt;3.9 </a:t>
                      </a:r>
                      <a:r>
                        <a:rPr lang="el-GR" sz="1200" dirty="0"/>
                        <a:t>μ</a:t>
                      </a:r>
                      <a:r>
                        <a:rPr lang="nn-NO" sz="1200" dirty="0"/>
                        <a:t>g/L 24 hours post peak ALT</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74</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707524894"/>
                  </a:ext>
                </a:extLst>
              </a:tr>
              <a:tr h="234456">
                <a:tc>
                  <a:txBody>
                    <a:bodyPr/>
                    <a:lstStyle/>
                    <a:p>
                      <a:r>
                        <a:rPr lang="en-GB" sz="1200" dirty="0"/>
                        <a:t>MELD</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p>
                      <a:r>
                        <a:rPr lang="en-GB" sz="1200" dirty="0"/>
                        <a:t>Non-paracetamol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MELD &gt; 33 at onset of HE</a:t>
                      </a:r>
                    </a:p>
                    <a:p>
                      <a:r>
                        <a:rPr lang="en-GB" sz="1200" dirty="0"/>
                        <a:t>MELD &gt; 32</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60</a:t>
                      </a:r>
                    </a:p>
                    <a:p>
                      <a:pPr algn="ctr"/>
                      <a:r>
                        <a:rPr lang="en-GB" sz="1200" dirty="0"/>
                        <a:t>76</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69</a:t>
                      </a:r>
                    </a:p>
                    <a:p>
                      <a:pPr algn="ctr"/>
                      <a:r>
                        <a:rPr lang="en-GB" sz="1200" dirty="0"/>
                        <a:t>67</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873281576"/>
                  </a:ext>
                </a:extLst>
              </a:tr>
            </a:tbl>
          </a:graphicData>
        </a:graphic>
      </p:graphicFrame>
    </p:spTree>
    <p:extLst>
      <p:ext uri="{BB962C8B-B14F-4D97-AF65-F5344CB8AC3E}">
        <p14:creationId xmlns:p14="http://schemas.microsoft.com/office/powerpoint/2010/main" val="146934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Liver transplantation</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Evaluation of patient prognosis is key at the earliest opportunity</a:t>
            </a:r>
          </a:p>
        </p:txBody>
      </p:sp>
      <p:pic>
        <p:nvPicPr>
          <p:cNvPr id="12" name="Picture 11">
            <a:hlinkClick r:id="rId2"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xmlns="" id="{D27160BA-72BF-4726-8D59-9825B186A2F5}"/>
              </a:ext>
            </a:extLst>
          </p:cNvPr>
          <p:cNvGraphicFramePr>
            <a:graphicFrameLocks noGrp="1"/>
          </p:cNvGraphicFramePr>
          <p:nvPr>
            <p:extLst>
              <p:ext uri="{D42A27DB-BD31-4B8C-83A1-F6EECF244321}">
                <p14:modId xmlns:p14="http://schemas.microsoft.com/office/powerpoint/2010/main" val="3685982562"/>
              </p:ext>
            </p:extLst>
          </p:nvPr>
        </p:nvGraphicFramePr>
        <p:xfrm>
          <a:off x="755576" y="2070328"/>
          <a:ext cx="7308774" cy="3230880"/>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Prognostic assessment should take place not only in the transplant centre but also at the site of first presentation, as decisions in relation to patient transfer to a specialist centre must be made at the earliest opportunity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Development of encephalopathy is of key prognostic importance, with onset indicating critically impaired liver function. In subacute presentations, even low-grade encephalopathy may indicate extremely poor prognosis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029851469"/>
                  </a:ext>
                </a:extLst>
              </a:tr>
              <a:tr h="365093">
                <a:tc>
                  <a:txBody>
                    <a:bodyPr/>
                    <a:lstStyle/>
                    <a:p>
                      <a:pPr algn="l"/>
                      <a:r>
                        <a:rPr lang="en-GB" sz="1400" dirty="0">
                          <a:latin typeface="Arial" panose="020B0604020202020204" pitchFamily="34" charset="0"/>
                          <a:cs typeface="Arial" panose="020B0604020202020204" pitchFamily="34" charset="0"/>
                        </a:rPr>
                        <a:t>Prognosis is worse in patients with more severe liver injury, extrahepatic organ failure and subacute presentations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r h="365093">
                <a:tc>
                  <a:txBody>
                    <a:bodyPr/>
                    <a:lstStyle/>
                    <a:p>
                      <a:pPr algn="l"/>
                      <a:r>
                        <a:rPr lang="en-GB" sz="1400" dirty="0">
                          <a:latin typeface="Arial" panose="020B0604020202020204" pitchFamily="34" charset="0"/>
                          <a:cs typeface="Arial" panose="020B0604020202020204" pitchFamily="34" charset="0"/>
                        </a:rPr>
                        <a:t>Transplantation should be considered in those patients fulfilling Clichy or King’s College Criteria</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3262625690"/>
                  </a:ext>
                </a:extLst>
              </a:tr>
            </a:tbl>
          </a:graphicData>
        </a:graphic>
      </p:graphicFrame>
      <p:grpSp>
        <p:nvGrpSpPr>
          <p:cNvPr id="14" name="Group 13">
            <a:extLst>
              <a:ext uri="{FF2B5EF4-FFF2-40B4-BE49-F238E27FC236}">
                <a16:creationId xmlns:a16="http://schemas.microsoft.com/office/drawing/2014/main" xmlns="" id="{C9C86812-3FE8-4F59-B19B-A5BD23269C8E}"/>
              </a:ext>
            </a:extLst>
          </p:cNvPr>
          <p:cNvGrpSpPr/>
          <p:nvPr/>
        </p:nvGrpSpPr>
        <p:grpSpPr>
          <a:xfrm>
            <a:off x="4247927" y="2079338"/>
            <a:ext cx="3693418" cy="276999"/>
            <a:chOff x="4262958" y="3212976"/>
            <a:chExt cx="3693418" cy="276999"/>
          </a:xfrm>
        </p:grpSpPr>
        <p:sp>
          <p:nvSpPr>
            <p:cNvPr id="15" name="Rectangle 14">
              <a:extLst>
                <a:ext uri="{FF2B5EF4-FFF2-40B4-BE49-F238E27FC236}">
                  <a16:creationId xmlns:a16="http://schemas.microsoft.com/office/drawing/2014/main" xmlns="" id="{743149FC-FA57-499C-B59A-04B07FA2E45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xmlns="" id="{6F898ACB-A35A-4611-843C-72C62026111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xmlns="" id="{286DB2F9-D7AD-4C5D-BDA5-70450EE2702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xmlns="" id="{09488324-FC58-48D2-A7F8-557412B1450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24107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4180678" cy="4622400"/>
          </a:xfrm>
        </p:spPr>
        <p:txBody>
          <a:bodyPr>
            <a:normAutofit lnSpcReduction="10000"/>
          </a:bodyPr>
          <a:lstStyle/>
          <a:p>
            <a:r>
              <a:rPr lang="en-US" b="1" dirty="0"/>
              <a:t>Chair</a:t>
            </a:r>
          </a:p>
          <a:p>
            <a:pPr lvl="1"/>
            <a:r>
              <a:rPr lang="en-US" dirty="0"/>
              <a:t>Julia </a:t>
            </a:r>
            <a:r>
              <a:rPr lang="en-US" dirty="0" err="1"/>
              <a:t>Wendon</a:t>
            </a:r>
            <a:endParaRPr lang="en-US" dirty="0"/>
          </a:p>
          <a:p>
            <a:endParaRPr lang="en-US" dirty="0"/>
          </a:p>
          <a:p>
            <a:r>
              <a:rPr lang="en-US" b="1" dirty="0"/>
              <a:t>Panel members</a:t>
            </a:r>
          </a:p>
          <a:p>
            <a:pPr lvl="1"/>
            <a:r>
              <a:rPr lang="en-US" dirty="0"/>
              <a:t>Juan Cordoba, Anil Dhawan, Fin </a:t>
            </a:r>
            <a:r>
              <a:rPr lang="en-US" dirty="0" err="1"/>
              <a:t>Stolze</a:t>
            </a:r>
            <a:r>
              <a:rPr lang="en-US" dirty="0"/>
              <a:t> Larsen, Michael </a:t>
            </a:r>
            <a:r>
              <a:rPr lang="en-US" dirty="0" err="1"/>
              <a:t>Manns</a:t>
            </a:r>
            <a:r>
              <a:rPr lang="en-US" dirty="0"/>
              <a:t>, Frederik </a:t>
            </a:r>
            <a:r>
              <a:rPr lang="en-US" dirty="0" err="1"/>
              <a:t>Nevens</a:t>
            </a:r>
            <a:r>
              <a:rPr lang="en-US" dirty="0"/>
              <a:t>,</a:t>
            </a:r>
            <a:br>
              <a:rPr lang="en-US" dirty="0"/>
            </a:br>
            <a:r>
              <a:rPr lang="en-US" dirty="0"/>
              <a:t>Didier Samuel, Kenneth J Simpson, </a:t>
            </a:r>
            <a:r>
              <a:rPr lang="en-US" dirty="0" err="1"/>
              <a:t>Ilan</a:t>
            </a:r>
            <a:r>
              <a:rPr lang="en-US" dirty="0"/>
              <a:t> </a:t>
            </a:r>
            <a:r>
              <a:rPr lang="en-US" dirty="0" err="1"/>
              <a:t>Yaron</a:t>
            </a:r>
            <a:r>
              <a:rPr lang="en-US" dirty="0"/>
              <a:t>,</a:t>
            </a:r>
            <a:br>
              <a:rPr lang="en-US" dirty="0"/>
            </a:br>
            <a:r>
              <a:rPr lang="en-US" dirty="0"/>
              <a:t>Mauro </a:t>
            </a:r>
            <a:r>
              <a:rPr lang="en-US" dirty="0" err="1"/>
              <a:t>Bernardi</a:t>
            </a:r>
            <a:r>
              <a:rPr lang="en-US" dirty="0"/>
              <a:t> (EASL Governing Board Representative)</a:t>
            </a:r>
          </a:p>
          <a:p>
            <a:endParaRPr lang="en-US" dirty="0"/>
          </a:p>
          <a:p>
            <a:r>
              <a:rPr lang="en-US" b="1" dirty="0"/>
              <a:t>Reviewers</a:t>
            </a:r>
          </a:p>
          <a:p>
            <a:pPr lvl="1"/>
            <a:r>
              <a:rPr lang="en-US" dirty="0"/>
              <a:t>Ali Canbay, François Durand, Ludwig Kramer</a:t>
            </a:r>
          </a:p>
          <a:p>
            <a:endParaRPr lang="en-GB" dirty="0"/>
          </a:p>
        </p:txBody>
      </p:sp>
      <p:sp>
        <p:nvSpPr>
          <p:cNvPr id="2" name="Title 1"/>
          <p:cNvSpPr>
            <a:spLocks noGrp="1"/>
          </p:cNvSpPr>
          <p:nvPr>
            <p:ph type="title"/>
          </p:nvPr>
        </p:nvSpPr>
        <p:spPr/>
        <p:txBody>
          <a:bodyPr/>
          <a:lstStyle/>
          <a:p>
            <a:r>
              <a:rPr lang="en-US" dirty="0"/>
              <a:t>Guideline panel</a:t>
            </a:r>
            <a:endParaRPr lang="en-GB" dirty="0"/>
          </a:p>
        </p:txBody>
      </p:sp>
      <p:sp>
        <p:nvSpPr>
          <p:cNvPr id="6" name="Text Placeholder 5"/>
          <p:cNvSpPr>
            <a:spLocks noGrp="1"/>
          </p:cNvSpPr>
          <p:nvPr>
            <p:ph type="body" sz="quarter" idx="10"/>
          </p:nvPr>
        </p:nvSpPr>
        <p:spPr/>
        <p:txBody>
          <a:bodyPr/>
          <a:lstStyle/>
          <a:p>
            <a:r>
              <a:rPr lang="en-GB" dirty="0"/>
              <a:t>EASL CPG ALF. J </a:t>
            </a:r>
            <a:r>
              <a:rPr lang="en-GB" dirty="0" err="1"/>
              <a:t>Hepatol</a:t>
            </a:r>
            <a:r>
              <a:rPr lang="en-GB" dirty="0"/>
              <a:t> 2017;66:1047–81</a:t>
            </a:r>
          </a:p>
        </p:txBody>
      </p:sp>
      <p:pic>
        <p:nvPicPr>
          <p:cNvPr id="4" name="Picture 3">
            <a:extLst>
              <a:ext uri="{FF2B5EF4-FFF2-40B4-BE49-F238E27FC236}">
                <a16:creationId xmlns:a16="http://schemas.microsoft.com/office/drawing/2014/main" xmlns="" id="{915B92AC-B8C9-4C04-93B0-E8B72CCFC42C}"/>
              </a:ext>
            </a:extLst>
          </p:cNvPr>
          <p:cNvPicPr>
            <a:picLocks noChangeAspect="1"/>
          </p:cNvPicPr>
          <p:nvPr/>
        </p:nvPicPr>
        <p:blipFill rotWithShape="1">
          <a:blip r:embed="rId3"/>
          <a:srcRect l="12884" t="9346" r="68662" b="4279"/>
          <a:stretch/>
        </p:blipFill>
        <p:spPr>
          <a:xfrm>
            <a:off x="4716016" y="1467272"/>
            <a:ext cx="3350081" cy="44100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4073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Liver transplantation</a:t>
            </a: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idx="1"/>
          </p:nvPr>
        </p:nvSpPr>
        <p:spPr/>
        <p:txBody>
          <a:bodyPr/>
          <a:lstStyle/>
          <a:p>
            <a:r>
              <a:rPr lang="en-GB" dirty="0"/>
              <a:t>Evaluation of patient prognosis is key at the earliest opportunity</a:t>
            </a:r>
          </a:p>
          <a:p>
            <a:endParaRPr lang="en-GB" dirty="0"/>
          </a:p>
        </p:txBody>
      </p:sp>
      <p:pic>
        <p:nvPicPr>
          <p:cNvPr id="17" name="Picture 16">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9" name="Table 18">
            <a:extLst>
              <a:ext uri="{FF2B5EF4-FFF2-40B4-BE49-F238E27FC236}">
                <a16:creationId xmlns:a16="http://schemas.microsoft.com/office/drawing/2014/main" xmlns="" id="{7C4C4A44-0A76-4800-AC31-0C1459CDCAE5}"/>
              </a:ext>
            </a:extLst>
          </p:cNvPr>
          <p:cNvGraphicFramePr>
            <a:graphicFrameLocks noGrp="1"/>
          </p:cNvGraphicFramePr>
          <p:nvPr>
            <p:extLst>
              <p:ext uri="{D42A27DB-BD31-4B8C-83A1-F6EECF244321}">
                <p14:modId xmlns:p14="http://schemas.microsoft.com/office/powerpoint/2010/main" val="2730951314"/>
              </p:ext>
            </p:extLst>
          </p:nvPr>
        </p:nvGraphicFramePr>
        <p:xfrm>
          <a:off x="755576" y="2070328"/>
          <a:ext cx="7308774" cy="2955893"/>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Assessment of patients with ALF for emergency </a:t>
                      </a:r>
                      <a:r>
                        <a:rPr lang="en-GB" sz="1400" dirty="0" err="1">
                          <a:latin typeface="Arial" panose="020B0604020202020204" pitchFamily="34" charset="0"/>
                          <a:cs typeface="Arial" panose="020B0604020202020204" pitchFamily="34" charset="0"/>
                        </a:rPr>
                        <a:t>LTx</a:t>
                      </a:r>
                      <a:r>
                        <a:rPr lang="en-GB" sz="1400" dirty="0">
                          <a:latin typeface="Arial" panose="020B0604020202020204" pitchFamily="34" charset="0"/>
                          <a:cs typeface="Arial" panose="020B0604020202020204" pitchFamily="34" charset="0"/>
                        </a:rPr>
                        <a:t> requires input from a multidisciplinary team with appropriate experience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Patients with ALF, potential for deterioration and who may be candidates for LTx, should be transferred to specialist units before the onset of HE to facilitate assessment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96013152"/>
                  </a:ext>
                </a:extLst>
              </a:tr>
              <a:tr h="365093">
                <a:tc>
                  <a:txBody>
                    <a:bodyPr/>
                    <a:lstStyle/>
                    <a:p>
                      <a:pPr algn="l"/>
                      <a:r>
                        <a:rPr lang="en-GB" sz="1400" b="0" dirty="0">
                          <a:solidFill>
                            <a:schemeClr val="tx1"/>
                          </a:solidFill>
                          <a:latin typeface="Arial" panose="020B0604020202020204" pitchFamily="34" charset="0"/>
                          <a:cs typeface="Arial" panose="020B0604020202020204" pitchFamily="34" charset="0"/>
                        </a:rPr>
                        <a:t>Patients with ALF listed for LTx should be afforded the highest priority for donated organs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970998682"/>
                  </a:ext>
                </a:extLst>
              </a:tr>
              <a:tr h="365093">
                <a:tc>
                  <a:txBody>
                    <a:bodyPr/>
                    <a:lstStyle/>
                    <a:p>
                      <a:pPr algn="l"/>
                      <a:r>
                        <a:rPr lang="en-GB" sz="1400" dirty="0">
                          <a:latin typeface="Arial" panose="020B0604020202020204" pitchFamily="34" charset="0"/>
                          <a:cs typeface="Arial" panose="020B0604020202020204" pitchFamily="34" charset="0"/>
                        </a:rPr>
                        <a:t>Irreversible brain injury is a contraindication to proceeding with LTx</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029851469"/>
                  </a:ext>
                </a:extLst>
              </a:tr>
              <a:tr h="365093">
                <a:tc>
                  <a:txBody>
                    <a:bodyPr/>
                    <a:lstStyle/>
                    <a:p>
                      <a:pPr algn="l"/>
                      <a:r>
                        <a:rPr lang="en-GB" sz="1400" dirty="0">
                          <a:latin typeface="Arial" panose="020B0604020202020204" pitchFamily="34" charset="0"/>
                          <a:cs typeface="Arial" panose="020B0604020202020204" pitchFamily="34" charset="0"/>
                        </a:rPr>
                        <a:t>Patients transplanted for acute HBV infection need ongoing therapy for suppression of viral replication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151581981"/>
                  </a:ext>
                </a:extLst>
              </a:tr>
            </a:tbl>
          </a:graphicData>
        </a:graphic>
      </p:graphicFrame>
      <p:grpSp>
        <p:nvGrpSpPr>
          <p:cNvPr id="20" name="Group 19">
            <a:extLst>
              <a:ext uri="{FF2B5EF4-FFF2-40B4-BE49-F238E27FC236}">
                <a16:creationId xmlns:a16="http://schemas.microsoft.com/office/drawing/2014/main" xmlns="" id="{46C3D39A-F699-4AAA-92C5-EECBC298631F}"/>
              </a:ext>
            </a:extLst>
          </p:cNvPr>
          <p:cNvGrpSpPr/>
          <p:nvPr/>
        </p:nvGrpSpPr>
        <p:grpSpPr>
          <a:xfrm>
            <a:off x="4247927" y="2079338"/>
            <a:ext cx="3693418" cy="276999"/>
            <a:chOff x="4262958" y="3212976"/>
            <a:chExt cx="3693418" cy="276999"/>
          </a:xfrm>
        </p:grpSpPr>
        <p:sp>
          <p:nvSpPr>
            <p:cNvPr id="21" name="Rectangle 20">
              <a:extLst>
                <a:ext uri="{FF2B5EF4-FFF2-40B4-BE49-F238E27FC236}">
                  <a16:creationId xmlns:a16="http://schemas.microsoft.com/office/drawing/2014/main" xmlns="" id="{6448D1EF-8A84-4F65-BD32-D5BC54B53EE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Rectangle 21">
              <a:extLst>
                <a:ext uri="{FF2B5EF4-FFF2-40B4-BE49-F238E27FC236}">
                  <a16:creationId xmlns:a16="http://schemas.microsoft.com/office/drawing/2014/main" xmlns="" id="{E80B92F3-290A-46F6-B219-2127744668F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xmlns="" id="{B4ED1C9C-0362-4C0B-B35B-76B8DED421F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4" name="TextBox 23">
              <a:extLst>
                <a:ext uri="{FF2B5EF4-FFF2-40B4-BE49-F238E27FC236}">
                  <a16:creationId xmlns:a16="http://schemas.microsoft.com/office/drawing/2014/main" xmlns="" id="{AA63B3B2-B06C-4688-946C-862853D2E35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008347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Paediatric ALF</a:t>
            </a:r>
          </a:p>
        </p:txBody>
      </p:sp>
      <p:grpSp>
        <p:nvGrpSpPr>
          <p:cNvPr id="5" name="Group 4">
            <a:extLst>
              <a:ext uri="{FF2B5EF4-FFF2-40B4-BE49-F238E27FC236}">
                <a16:creationId xmlns:a16="http://schemas.microsoft.com/office/drawing/2014/main" xmlns="" id="{669673AD-35E7-46C5-877E-2CA0E89A81AB}"/>
              </a:ext>
            </a:extLst>
          </p:cNvPr>
          <p:cNvGrpSpPr/>
          <p:nvPr/>
        </p:nvGrpSpPr>
        <p:grpSpPr>
          <a:xfrm>
            <a:off x="314793" y="1340768"/>
            <a:ext cx="8372007" cy="2457034"/>
            <a:chOff x="314793" y="1764054"/>
            <a:chExt cx="8372007" cy="3943128"/>
          </a:xfrm>
        </p:grpSpPr>
        <p:sp>
          <p:nvSpPr>
            <p:cNvPr id="6" name="TextBox 5">
              <a:extLst>
                <a:ext uri="{FF2B5EF4-FFF2-40B4-BE49-F238E27FC236}">
                  <a16:creationId xmlns:a16="http://schemas.microsoft.com/office/drawing/2014/main" xmlns="" id="{2E22B23C-6490-47F2-87DA-C3C49989DA31}"/>
                </a:ext>
              </a:extLst>
            </p:cNvPr>
            <p:cNvSpPr txBox="1"/>
            <p:nvPr/>
          </p:nvSpPr>
          <p:spPr>
            <a:xfrm>
              <a:off x="314793" y="1764054"/>
              <a:ext cx="3809423" cy="296357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SEVERE ACUTE LIVER INJURY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No underlying chronic liver disease</a:t>
              </a:r>
            </a:p>
            <a:p>
              <a:pPr lvl="0" algn="ctr" defTabSz="457200"/>
              <a:r>
                <a:rPr lang="en-GB" sz="1400" kern="0" dirty="0">
                  <a:solidFill>
                    <a:prstClr val="black"/>
                  </a:solidFill>
                </a:rPr>
                <a:t>Hepatic-based coagulopathy:</a:t>
              </a:r>
            </a:p>
            <a:p>
              <a:pPr lvl="0" algn="ctr" defTabSz="457200"/>
              <a:r>
                <a:rPr lang="en-GB" sz="1400" kern="0" dirty="0">
                  <a:solidFill>
                    <a:prstClr val="black"/>
                  </a:solidFill>
                </a:rPr>
                <a:t>PT &gt;15 seconds or INR &gt;1.5 not corrected by</a:t>
              </a:r>
            </a:p>
            <a:p>
              <a:pPr lvl="0" algn="ctr" defTabSz="457200"/>
              <a:r>
                <a:rPr lang="en-GB" sz="1400" kern="0" dirty="0">
                  <a:solidFill>
                    <a:prstClr val="black"/>
                  </a:solidFill>
                </a:rPr>
                <a:t>vitamin K in the presence of clinical HE, </a:t>
              </a:r>
              <a:br>
                <a:rPr lang="en-GB" sz="1400" kern="0" dirty="0">
                  <a:solidFill>
                    <a:prstClr val="black"/>
                  </a:solidFill>
                </a:rPr>
              </a:br>
              <a:r>
                <a:rPr lang="en-GB" sz="1400" kern="0" dirty="0">
                  <a:solidFill>
                    <a:prstClr val="black"/>
                  </a:solidFill>
                </a:rPr>
                <a:t>or a PT &gt;20 seconds or INR &gt;2.0 regardless of the presence or absence of HE</a:t>
              </a:r>
              <a:br>
                <a:rPr lang="en-GB" sz="1400" kern="0" dirty="0">
                  <a:solidFill>
                    <a:prstClr val="black"/>
                  </a:solidFill>
                </a:rPr>
              </a:br>
              <a:endParaRPr kumimoji="0" lang="en-GB" sz="1400" b="0" i="0" u="none" strike="noStrike" kern="0" cap="none" spc="0" normalizeH="0" baseline="0" noProof="0" dirty="0">
                <a:ln>
                  <a:noFill/>
                </a:ln>
                <a:solidFill>
                  <a:prstClr val="black"/>
                </a:solidFill>
                <a:effectLst/>
                <a:uLnTx/>
                <a:uFillTx/>
              </a:endParaRPr>
            </a:p>
          </p:txBody>
        </p:sp>
        <p:sp>
          <p:nvSpPr>
            <p:cNvPr id="8" name="TextBox 7">
              <a:extLst>
                <a:ext uri="{FF2B5EF4-FFF2-40B4-BE49-F238E27FC236}">
                  <a16:creationId xmlns:a16="http://schemas.microsoft.com/office/drawing/2014/main" xmlns="" id="{1D673B2E-AEB7-430F-AFE8-0A212B2C1227}"/>
                </a:ext>
              </a:extLst>
            </p:cNvPr>
            <p:cNvSpPr txBox="1"/>
            <p:nvPr/>
          </p:nvSpPr>
          <p:spPr>
            <a:xfrm>
              <a:off x="5073739" y="2771760"/>
              <a:ext cx="3613061" cy="133361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HEPATIC ENCEPHALOPATHY</a:t>
              </a:r>
            </a:p>
            <a:p>
              <a:pPr marL="0" marR="0" lvl="0" indent="0" algn="ctr" defTabSz="457200" eaLnBrk="1" fontAlgn="auto" latinLnBrk="0" hangingPunct="1">
                <a:lnSpc>
                  <a:spcPct val="100000"/>
                </a:lnSpc>
                <a:spcBef>
                  <a:spcPts val="0"/>
                </a:spcBef>
                <a:spcAft>
                  <a:spcPts val="0"/>
                </a:spcAft>
                <a:buClrTx/>
                <a:buSzTx/>
                <a:buFontTx/>
                <a:buNone/>
                <a:tabLst/>
                <a:defRPr/>
              </a:pPr>
              <a:r>
                <a:rPr lang="en-GB" sz="1600" kern="0" dirty="0">
                  <a:solidFill>
                    <a:prstClr val="black"/>
                  </a:solidFill>
                </a:rPr>
                <a:t>Non-essential component of ALF </a:t>
              </a:r>
              <a:br>
                <a:rPr lang="en-GB" sz="1600" kern="0" dirty="0">
                  <a:solidFill>
                    <a:prstClr val="black"/>
                  </a:solidFill>
                </a:rPr>
              </a:br>
              <a:r>
                <a:rPr lang="en-GB" sz="1600" kern="0" dirty="0">
                  <a:solidFill>
                    <a:prstClr val="black"/>
                  </a:solidFill>
                </a:rPr>
                <a:t>in children</a:t>
              </a:r>
              <a:endParaRPr kumimoji="0" lang="en-GB" sz="1600" i="0" u="none" strike="noStrike" kern="0" cap="none" spc="0" normalizeH="0" baseline="0" noProof="0" dirty="0">
                <a:ln>
                  <a:noFill/>
                </a:ln>
                <a:solidFill>
                  <a:prstClr val="black"/>
                </a:solidFill>
                <a:effectLst/>
                <a:uLnTx/>
                <a:uFillTx/>
              </a:endParaRPr>
            </a:p>
          </p:txBody>
        </p:sp>
        <p:sp>
          <p:nvSpPr>
            <p:cNvPr id="9" name="TextBox 8">
              <a:extLst>
                <a:ext uri="{FF2B5EF4-FFF2-40B4-BE49-F238E27FC236}">
                  <a16:creationId xmlns:a16="http://schemas.microsoft.com/office/drawing/2014/main" xmlns="" id="{2EE0D2DB-C104-413E-9A50-34707B981CF4}"/>
                </a:ext>
              </a:extLst>
            </p:cNvPr>
            <p:cNvSpPr txBox="1"/>
            <p:nvPr/>
          </p:nvSpPr>
          <p:spPr>
            <a:xfrm>
              <a:off x="4159339" y="5183962"/>
              <a:ext cx="914400"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rPr>
                <a:t>ALF</a:t>
              </a:r>
            </a:p>
          </p:txBody>
        </p:sp>
        <p:grpSp>
          <p:nvGrpSpPr>
            <p:cNvPr id="10" name="Group 9">
              <a:extLst>
                <a:ext uri="{FF2B5EF4-FFF2-40B4-BE49-F238E27FC236}">
                  <a16:creationId xmlns:a16="http://schemas.microsoft.com/office/drawing/2014/main" xmlns="" id="{FBE1FE48-444C-456C-A7D4-A16EA3A7FB20}"/>
                </a:ext>
              </a:extLst>
            </p:cNvPr>
            <p:cNvGrpSpPr/>
            <p:nvPr/>
          </p:nvGrpSpPr>
          <p:grpSpPr>
            <a:xfrm>
              <a:off x="4149736" y="1888763"/>
              <a:ext cx="923372" cy="3060780"/>
              <a:chOff x="4244819" y="2494912"/>
              <a:chExt cx="923372" cy="1708879"/>
            </a:xfrm>
          </p:grpSpPr>
          <p:sp>
            <p:nvSpPr>
              <p:cNvPr id="13" name="Arrow: Bent 12">
                <a:extLst>
                  <a:ext uri="{FF2B5EF4-FFF2-40B4-BE49-F238E27FC236}">
                    <a16:creationId xmlns:a16="http://schemas.microsoft.com/office/drawing/2014/main" xmlns="" id="{1FB16153-FE0E-401C-ADD1-0DA65B71B35A}"/>
                  </a:ext>
                </a:extLst>
              </p:cNvPr>
              <p:cNvSpPr/>
              <p:nvPr/>
            </p:nvSpPr>
            <p:spPr>
              <a:xfrm rot="16200000" flipH="1">
                <a:off x="4295494" y="3331092"/>
                <a:ext cx="1143001" cy="602393"/>
              </a:xfrm>
              <a:prstGeom prst="bentArrow">
                <a:avLst/>
              </a:prstGeom>
              <a:solidFill>
                <a:schemeClr val="accent1"/>
              </a:solidFill>
              <a:ln w="9525" cap="flat" cmpd="sng" algn="ctr">
                <a:solidFill>
                  <a:schemeClr val="accent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Arrow: Bent 11">
                <a:extLst>
                  <a:ext uri="{FF2B5EF4-FFF2-40B4-BE49-F238E27FC236}">
                    <a16:creationId xmlns:a16="http://schemas.microsoft.com/office/drawing/2014/main" xmlns="" id="{85D851CB-16E1-421C-BC63-DCD3C4BA8E51}"/>
                  </a:ext>
                </a:extLst>
              </p:cNvPr>
              <p:cNvSpPr/>
              <p:nvPr/>
            </p:nvSpPr>
            <p:spPr>
              <a:xfrm rot="5400000">
                <a:off x="3696379" y="3043352"/>
                <a:ext cx="1708879" cy="612000"/>
              </a:xfrm>
              <a:prstGeom prst="bentArrow">
                <a:avLst>
                  <a:gd name="adj1" fmla="val 25000"/>
                  <a:gd name="adj2" fmla="val 23283"/>
                  <a:gd name="adj3" fmla="val 25000"/>
                  <a:gd name="adj4" fmla="val 43750"/>
                </a:avLst>
              </a:prstGeom>
              <a:solidFill>
                <a:srgbClr val="6692B6"/>
              </a:solidFill>
              <a:ln w="9525" cap="flat" cmpd="sng" algn="ctr">
                <a:solidFill>
                  <a:srgbClr val="6692B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 name="Text Placeholder 6">
            <a:extLst>
              <a:ext uri="{FF2B5EF4-FFF2-40B4-BE49-F238E27FC236}">
                <a16:creationId xmlns:a16="http://schemas.microsoft.com/office/drawing/2014/main" xmlns="" id="{71C56F32-7568-4612-A0A1-9FFA455526C6}"/>
              </a:ext>
            </a:extLst>
          </p:cNvPr>
          <p:cNvSpPr>
            <a:spLocks noGrp="1"/>
          </p:cNvSpPr>
          <p:nvPr>
            <p:ph type="body" sz="quarter" idx="10"/>
          </p:nvPr>
        </p:nvSpPr>
        <p:spPr>
          <a:xfrm>
            <a:off x="4925" y="6578611"/>
            <a:ext cx="7519403" cy="278310"/>
          </a:xfrm>
        </p:spPr>
        <p:txBody>
          <a:bodyPr/>
          <a:lstStyle/>
          <a:p>
            <a:r>
              <a:rPr lang="en-GB" dirty="0"/>
              <a:t>EASL CPG ALF. J </a:t>
            </a:r>
            <a:r>
              <a:rPr lang="en-GB" dirty="0" err="1"/>
              <a:t>Hepatol</a:t>
            </a:r>
            <a:r>
              <a:rPr lang="en-GB" dirty="0"/>
              <a:t> 2017;66:1047–81</a:t>
            </a:r>
          </a:p>
        </p:txBody>
      </p:sp>
      <p:pic>
        <p:nvPicPr>
          <p:cNvPr id="14" name="Picture 13">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33" name="Table 32">
            <a:extLst>
              <a:ext uri="{FF2B5EF4-FFF2-40B4-BE49-F238E27FC236}">
                <a16:creationId xmlns:a16="http://schemas.microsoft.com/office/drawing/2014/main" xmlns="" id="{2F0C1F17-C4DA-4E8F-8A5C-3C10562B4881}"/>
              </a:ext>
            </a:extLst>
          </p:cNvPr>
          <p:cNvGraphicFramePr>
            <a:graphicFrameLocks noGrp="1"/>
          </p:cNvGraphicFramePr>
          <p:nvPr>
            <p:extLst>
              <p:ext uri="{D42A27DB-BD31-4B8C-83A1-F6EECF244321}">
                <p14:modId xmlns:p14="http://schemas.microsoft.com/office/powerpoint/2010/main" val="2062525120"/>
              </p:ext>
            </p:extLst>
          </p:nvPr>
        </p:nvGraphicFramePr>
        <p:xfrm>
          <a:off x="755576" y="4099051"/>
          <a:ext cx="7308774" cy="1706213"/>
        </p:xfrm>
        <a:graphic>
          <a:graphicData uri="http://schemas.openxmlformats.org/drawingml/2006/table">
            <a:tbl>
              <a:tblPr firstRow="1" bandRow="1"/>
              <a:tblGrid>
                <a:gridCol w="5572036">
                  <a:extLst>
                    <a:ext uri="{9D8B030D-6E8A-4147-A177-3AD203B41FA5}">
                      <a16:colId xmlns:a16="http://schemas.microsoft.com/office/drawing/2014/main" xmlns="" val="20001"/>
                    </a:ext>
                  </a:extLst>
                </a:gridCol>
                <a:gridCol w="868369">
                  <a:extLst>
                    <a:ext uri="{9D8B030D-6E8A-4147-A177-3AD203B41FA5}">
                      <a16:colId xmlns:a16="http://schemas.microsoft.com/office/drawing/2014/main" xmlns="" val="20002"/>
                    </a:ext>
                  </a:extLst>
                </a:gridCol>
                <a:gridCol w="868369">
                  <a:extLst>
                    <a:ext uri="{9D8B030D-6E8A-4147-A177-3AD203B41FA5}">
                      <a16:colId xmlns:a16="http://schemas.microsoft.com/office/drawing/2014/main" xmlns=""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algn="l"/>
                      <a:r>
                        <a:rPr lang="en-GB" sz="1400" dirty="0">
                          <a:latin typeface="Arial" panose="020B0604020202020204" pitchFamily="34" charset="0"/>
                          <a:cs typeface="Arial" panose="020B0604020202020204" pitchFamily="34" charset="0"/>
                        </a:rPr>
                        <a:t>The definition of ALF in paediatrics is not dependent upon the presence of encephalopathy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0001"/>
                  </a:ext>
                </a:extLst>
              </a:tr>
              <a:tr h="365093">
                <a:tc>
                  <a:txBody>
                    <a:bodyPr/>
                    <a:lstStyle/>
                    <a:p>
                      <a:pPr algn="l"/>
                      <a:r>
                        <a:rPr lang="en-GB" sz="1400" dirty="0">
                          <a:latin typeface="Arial" panose="020B0604020202020204" pitchFamily="34" charset="0"/>
                          <a:cs typeface="Arial" panose="020B0604020202020204" pitchFamily="34" charset="0"/>
                        </a:rPr>
                        <a:t>Some aetiologies are specific to paediatric patients – notably metabolic disorders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496013152"/>
                  </a:ext>
                </a:extLst>
              </a:tr>
              <a:tr h="365093">
                <a:tc>
                  <a:txBody>
                    <a:bodyPr/>
                    <a:lstStyle/>
                    <a:p>
                      <a:pPr algn="l"/>
                      <a:r>
                        <a:rPr lang="en-GB" sz="1400" dirty="0">
                          <a:latin typeface="Arial" panose="020B0604020202020204" pitchFamily="34" charset="0"/>
                          <a:cs typeface="Arial" panose="020B0604020202020204" pitchFamily="34" charset="0"/>
                        </a:rPr>
                        <a:t>Transplantation criteria are different to those in adults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xmlns="" val="1970998682"/>
                  </a:ext>
                </a:extLst>
              </a:tr>
            </a:tbl>
          </a:graphicData>
        </a:graphic>
      </p:graphicFrame>
      <p:grpSp>
        <p:nvGrpSpPr>
          <p:cNvPr id="34" name="Group 33">
            <a:extLst>
              <a:ext uri="{FF2B5EF4-FFF2-40B4-BE49-F238E27FC236}">
                <a16:creationId xmlns:a16="http://schemas.microsoft.com/office/drawing/2014/main" xmlns="" id="{D2196B17-BDBC-40B2-9489-781ED87B5BF0}"/>
              </a:ext>
            </a:extLst>
          </p:cNvPr>
          <p:cNvGrpSpPr/>
          <p:nvPr/>
        </p:nvGrpSpPr>
        <p:grpSpPr>
          <a:xfrm>
            <a:off x="4247927" y="4108061"/>
            <a:ext cx="3693418" cy="276999"/>
            <a:chOff x="4262958" y="3212976"/>
            <a:chExt cx="3693418" cy="276999"/>
          </a:xfrm>
        </p:grpSpPr>
        <p:sp>
          <p:nvSpPr>
            <p:cNvPr id="35" name="Rectangle 34">
              <a:extLst>
                <a:ext uri="{FF2B5EF4-FFF2-40B4-BE49-F238E27FC236}">
                  <a16:creationId xmlns:a16="http://schemas.microsoft.com/office/drawing/2014/main" xmlns="" id="{8918EF4F-3350-4DB5-B8CE-E326BB193A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Rectangle 35">
              <a:extLst>
                <a:ext uri="{FF2B5EF4-FFF2-40B4-BE49-F238E27FC236}">
                  <a16:creationId xmlns:a16="http://schemas.microsoft.com/office/drawing/2014/main" xmlns="" id="{CE8414A7-56FC-4C38-BCF2-190325D5290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TextBox 36">
              <a:extLst>
                <a:ext uri="{FF2B5EF4-FFF2-40B4-BE49-F238E27FC236}">
                  <a16:creationId xmlns:a16="http://schemas.microsoft.com/office/drawing/2014/main" xmlns="" id="{CA04735C-F9D5-44BF-9E56-EAB94B885CE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38" name="TextBox 37">
              <a:extLst>
                <a:ext uri="{FF2B5EF4-FFF2-40B4-BE49-F238E27FC236}">
                  <a16:creationId xmlns:a16="http://schemas.microsoft.com/office/drawing/2014/main" xmlns="" id="{6DBD328E-C79F-42D8-9004-2325E1DA9C8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611641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ABFA6434-F1C5-4567-8D37-F3F417281A86}"/>
              </a:ext>
            </a:extLst>
          </p:cNvPr>
          <p:cNvSpPr>
            <a:spLocks noGrp="1"/>
          </p:cNvSpPr>
          <p:nvPr>
            <p:ph type="title"/>
          </p:nvPr>
        </p:nvSpPr>
        <p:spPr/>
        <p:txBody>
          <a:bodyPr>
            <a:normAutofit/>
          </a:bodyPr>
          <a:lstStyle/>
          <a:p>
            <a:r>
              <a:rPr lang="en-GB" dirty="0"/>
              <a:t>Most common aetiologies of ALF in children</a:t>
            </a:r>
          </a:p>
        </p:txBody>
      </p:sp>
      <p:sp>
        <p:nvSpPr>
          <p:cNvPr id="2" name="Text Placeholder 1">
            <a:extLst>
              <a:ext uri="{FF2B5EF4-FFF2-40B4-BE49-F238E27FC236}">
                <a16:creationId xmlns:a16="http://schemas.microsoft.com/office/drawing/2014/main" xmlns="" id="{2515CF20-4AC7-4987-A75B-DDFBE1C0F63E}"/>
              </a:ext>
            </a:extLst>
          </p:cNvPr>
          <p:cNvSpPr>
            <a:spLocks noGrp="1"/>
          </p:cNvSpPr>
          <p:nvPr>
            <p:ph type="body" sz="quarter" idx="10"/>
          </p:nvPr>
        </p:nvSpPr>
        <p:spPr/>
        <p:txBody>
          <a:bodyPr/>
          <a:lstStyle/>
          <a:p>
            <a:endParaRPr lang="en-GB"/>
          </a:p>
        </p:txBody>
      </p:sp>
      <p:pic>
        <p:nvPicPr>
          <p:cNvPr id="17" name="Picture 16">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31" name="Group 30">
            <a:extLst>
              <a:ext uri="{FF2B5EF4-FFF2-40B4-BE49-F238E27FC236}">
                <a16:creationId xmlns:a16="http://schemas.microsoft.com/office/drawing/2014/main" xmlns="" id="{E1A48D36-B304-4B28-9854-C1E0E46B62A1}"/>
              </a:ext>
            </a:extLst>
          </p:cNvPr>
          <p:cNvGrpSpPr/>
          <p:nvPr/>
        </p:nvGrpSpPr>
        <p:grpSpPr>
          <a:xfrm>
            <a:off x="451829" y="1418858"/>
            <a:ext cx="8158411" cy="4818454"/>
            <a:chOff x="451829" y="1282210"/>
            <a:chExt cx="8158411" cy="4818454"/>
          </a:xfrm>
        </p:grpSpPr>
        <p:sp>
          <p:nvSpPr>
            <p:cNvPr id="4" name="TextBox 3">
              <a:extLst>
                <a:ext uri="{FF2B5EF4-FFF2-40B4-BE49-F238E27FC236}">
                  <a16:creationId xmlns:a16="http://schemas.microsoft.com/office/drawing/2014/main" xmlns="" id="{B8BF1BCC-5B9D-4D05-AD27-1AFAEA265E2A}"/>
                </a:ext>
              </a:extLst>
            </p:cNvPr>
            <p:cNvSpPr txBox="1"/>
            <p:nvPr/>
          </p:nvSpPr>
          <p:spPr>
            <a:xfrm>
              <a:off x="3702570" y="3169747"/>
              <a:ext cx="1738859" cy="707886"/>
            </a:xfrm>
            <a:prstGeom prst="rect">
              <a:avLst/>
            </a:prstGeom>
            <a:noFill/>
          </p:spPr>
          <p:txBody>
            <a:bodyPr wrap="square" rtlCol="0">
              <a:spAutoFit/>
            </a:bodyPr>
            <a:lstStyle/>
            <a:p>
              <a:pPr algn="ctr"/>
              <a:r>
                <a:rPr lang="en-GB" sz="4000" b="1" dirty="0"/>
                <a:t>ALF</a:t>
              </a:r>
            </a:p>
          </p:txBody>
        </p:sp>
        <p:sp>
          <p:nvSpPr>
            <p:cNvPr id="5" name="TextBox 4">
              <a:extLst>
                <a:ext uri="{FF2B5EF4-FFF2-40B4-BE49-F238E27FC236}">
                  <a16:creationId xmlns:a16="http://schemas.microsoft.com/office/drawing/2014/main" xmlns="" id="{7C23A98B-38A5-42EE-85FE-148A1B2D1280}"/>
                </a:ext>
              </a:extLst>
            </p:cNvPr>
            <p:cNvSpPr txBox="1"/>
            <p:nvPr/>
          </p:nvSpPr>
          <p:spPr>
            <a:xfrm>
              <a:off x="3459645" y="1282210"/>
              <a:ext cx="2315704" cy="800219"/>
            </a:xfrm>
            <a:prstGeom prst="rect">
              <a:avLst/>
            </a:prstGeom>
            <a:noFill/>
          </p:spPr>
          <p:txBody>
            <a:bodyPr wrap="square" rtlCol="0">
              <a:spAutoFit/>
            </a:bodyPr>
            <a:lstStyle/>
            <a:p>
              <a:pPr algn="ctr"/>
              <a:r>
                <a:rPr lang="en-GB" b="1" dirty="0"/>
                <a:t>Viral</a:t>
              </a:r>
            </a:p>
            <a:p>
              <a:pPr algn="ctr"/>
              <a:r>
                <a:rPr lang="en-GB" sz="1400" dirty="0"/>
                <a:t>Most common aetiology in Asia and South America</a:t>
              </a:r>
            </a:p>
          </p:txBody>
        </p:sp>
        <p:sp>
          <p:nvSpPr>
            <p:cNvPr id="6" name="TextBox 5">
              <a:extLst>
                <a:ext uri="{FF2B5EF4-FFF2-40B4-BE49-F238E27FC236}">
                  <a16:creationId xmlns:a16="http://schemas.microsoft.com/office/drawing/2014/main" xmlns="" id="{5DED1584-CF27-43F3-9DA1-E72B9EC14756}"/>
                </a:ext>
              </a:extLst>
            </p:cNvPr>
            <p:cNvSpPr txBox="1"/>
            <p:nvPr/>
          </p:nvSpPr>
          <p:spPr>
            <a:xfrm>
              <a:off x="565357" y="1795966"/>
              <a:ext cx="2203554" cy="584775"/>
            </a:xfrm>
            <a:prstGeom prst="rect">
              <a:avLst/>
            </a:prstGeom>
            <a:noFill/>
          </p:spPr>
          <p:txBody>
            <a:bodyPr wrap="square" rtlCol="0">
              <a:spAutoFit/>
            </a:bodyPr>
            <a:lstStyle/>
            <a:p>
              <a:pPr algn="ctr"/>
              <a:r>
                <a:rPr lang="en-GB" b="1" dirty="0"/>
                <a:t>Drugs</a:t>
              </a:r>
            </a:p>
            <a:p>
              <a:pPr algn="ctr"/>
              <a:r>
                <a:rPr lang="en-GB" sz="1400" dirty="0"/>
                <a:t>Paracetamol</a:t>
              </a:r>
              <a:endParaRPr lang="en-GB" dirty="0"/>
            </a:p>
          </p:txBody>
        </p:sp>
        <p:sp>
          <p:nvSpPr>
            <p:cNvPr id="7" name="TextBox 6">
              <a:extLst>
                <a:ext uri="{FF2B5EF4-FFF2-40B4-BE49-F238E27FC236}">
                  <a16:creationId xmlns:a16="http://schemas.microsoft.com/office/drawing/2014/main" xmlns="" id="{6E815E91-E455-42A6-AE44-5C6E4460A082}"/>
                </a:ext>
              </a:extLst>
            </p:cNvPr>
            <p:cNvSpPr txBox="1"/>
            <p:nvPr/>
          </p:nvSpPr>
          <p:spPr>
            <a:xfrm>
              <a:off x="451829" y="3886812"/>
              <a:ext cx="2317082" cy="2092881"/>
            </a:xfrm>
            <a:prstGeom prst="rect">
              <a:avLst/>
            </a:prstGeom>
            <a:noFill/>
          </p:spPr>
          <p:txBody>
            <a:bodyPr wrap="square" rtlCol="0">
              <a:spAutoFit/>
            </a:bodyPr>
            <a:lstStyle/>
            <a:p>
              <a:pPr algn="ctr"/>
              <a:r>
                <a:rPr lang="en-GB" b="1" dirty="0"/>
                <a:t>Indeterminate</a:t>
              </a:r>
            </a:p>
            <a:p>
              <a:pPr algn="ctr"/>
              <a:r>
                <a:rPr lang="en-GB" sz="1400" dirty="0"/>
                <a:t>Around 50% of cases in Europe and North America</a:t>
              </a:r>
            </a:p>
            <a:p>
              <a:pPr algn="ctr"/>
              <a:r>
                <a:rPr lang="en-GB" sz="1400" dirty="0"/>
                <a:t>tend to have severe disease and a high fatality rate without </a:t>
              </a:r>
              <a:r>
                <a:rPr lang="en-GB" sz="1400" dirty="0" err="1"/>
                <a:t>LTx</a:t>
              </a:r>
              <a:r>
                <a:rPr lang="en-GB" sz="1400" dirty="0"/>
                <a:t>.</a:t>
              </a:r>
            </a:p>
            <a:p>
              <a:pPr algn="ctr"/>
              <a:r>
                <a:rPr lang="en-GB" sz="1400" dirty="0"/>
                <a:t>~10% of these patients develop bone </a:t>
              </a:r>
              <a:br>
                <a:rPr lang="en-GB" sz="1400" dirty="0"/>
              </a:br>
              <a:r>
                <a:rPr lang="en-GB" sz="1400" dirty="0"/>
                <a:t>marrow failure</a:t>
              </a:r>
            </a:p>
          </p:txBody>
        </p:sp>
        <p:sp>
          <p:nvSpPr>
            <p:cNvPr id="8" name="TextBox 7">
              <a:extLst>
                <a:ext uri="{FF2B5EF4-FFF2-40B4-BE49-F238E27FC236}">
                  <a16:creationId xmlns:a16="http://schemas.microsoft.com/office/drawing/2014/main" xmlns="" id="{E4C624E0-33A1-4D3B-9718-FBB569BEBFB9}"/>
                </a:ext>
              </a:extLst>
            </p:cNvPr>
            <p:cNvSpPr txBox="1"/>
            <p:nvPr/>
          </p:nvSpPr>
          <p:spPr>
            <a:xfrm>
              <a:off x="3358073" y="5085001"/>
              <a:ext cx="2448272" cy="1015663"/>
            </a:xfrm>
            <a:prstGeom prst="rect">
              <a:avLst/>
            </a:prstGeom>
            <a:noFill/>
          </p:spPr>
          <p:txBody>
            <a:bodyPr wrap="square" rtlCol="0">
              <a:spAutoFit/>
            </a:bodyPr>
            <a:lstStyle/>
            <a:p>
              <a:pPr algn="ctr"/>
              <a:r>
                <a:rPr lang="en-GB" b="1" dirty="0"/>
                <a:t>Neonatal</a:t>
              </a:r>
            </a:p>
            <a:p>
              <a:pPr algn="ctr"/>
              <a:r>
                <a:rPr lang="en-GB" sz="1400" dirty="0"/>
                <a:t>Gestational </a:t>
              </a:r>
              <a:r>
                <a:rPr lang="en-GB" sz="1400" dirty="0" err="1"/>
                <a:t>alloimmune</a:t>
              </a:r>
              <a:r>
                <a:rPr lang="en-GB" sz="1400" dirty="0"/>
                <a:t> liver disease (neonatal</a:t>
              </a:r>
            </a:p>
            <a:p>
              <a:pPr algn="ctr"/>
              <a:r>
                <a:rPr lang="en-GB" sz="1400" dirty="0"/>
                <a:t>haemochromatosis)</a:t>
              </a:r>
            </a:p>
          </p:txBody>
        </p:sp>
        <p:sp>
          <p:nvSpPr>
            <p:cNvPr id="11" name="TextBox 10">
              <a:extLst>
                <a:ext uri="{FF2B5EF4-FFF2-40B4-BE49-F238E27FC236}">
                  <a16:creationId xmlns:a16="http://schemas.microsoft.com/office/drawing/2014/main" xmlns="" id="{A452C5F0-84D9-4F88-87A6-3ACE6D47F32A}"/>
                </a:ext>
              </a:extLst>
            </p:cNvPr>
            <p:cNvSpPr txBox="1"/>
            <p:nvPr/>
          </p:nvSpPr>
          <p:spPr>
            <a:xfrm>
              <a:off x="6432161" y="1789744"/>
              <a:ext cx="1877878" cy="1723549"/>
            </a:xfrm>
            <a:prstGeom prst="rect">
              <a:avLst/>
            </a:prstGeom>
            <a:noFill/>
          </p:spPr>
          <p:txBody>
            <a:bodyPr wrap="square" rtlCol="0">
              <a:spAutoFit/>
            </a:bodyPr>
            <a:lstStyle/>
            <a:p>
              <a:pPr algn="ctr"/>
              <a:r>
                <a:rPr lang="en-GB" b="1" dirty="0"/>
                <a:t>Other</a:t>
              </a:r>
            </a:p>
            <a:p>
              <a:pPr algn="ctr"/>
              <a:r>
                <a:rPr lang="en-GB" sz="1400" dirty="0"/>
                <a:t>Haemophagocytic </a:t>
              </a:r>
              <a:r>
                <a:rPr lang="en-GB" sz="1400" dirty="0" err="1"/>
                <a:t>lymphohistiocytosis</a:t>
              </a:r>
              <a:r>
                <a:rPr lang="en-GB" sz="1400" dirty="0"/>
                <a:t> </a:t>
              </a:r>
            </a:p>
            <a:p>
              <a:pPr algn="ctr"/>
              <a:r>
                <a:rPr lang="en-GB" sz="1400" dirty="0"/>
                <a:t>Autoimmune</a:t>
              </a:r>
            </a:p>
            <a:p>
              <a:pPr algn="ctr"/>
              <a:r>
                <a:rPr lang="en-GB" sz="1400" dirty="0"/>
                <a:t>Mitochondrial hepatopathy</a:t>
              </a:r>
            </a:p>
            <a:p>
              <a:pPr algn="ctr"/>
              <a:endParaRPr lang="en-GB" dirty="0"/>
            </a:p>
          </p:txBody>
        </p:sp>
        <p:cxnSp>
          <p:nvCxnSpPr>
            <p:cNvPr id="16" name="Straight Arrow Connector 15">
              <a:extLst>
                <a:ext uri="{FF2B5EF4-FFF2-40B4-BE49-F238E27FC236}">
                  <a16:creationId xmlns:a16="http://schemas.microsoft.com/office/drawing/2014/main" xmlns="" id="{5652D42F-95F5-4963-83DC-411EF918F0C8}"/>
                </a:ext>
              </a:extLst>
            </p:cNvPr>
            <p:cNvCxnSpPr>
              <a:cxnSpLocks/>
            </p:cNvCxnSpPr>
            <p:nvPr/>
          </p:nvCxnSpPr>
          <p:spPr>
            <a:xfrm flipH="1">
              <a:off x="4582209" y="2132856"/>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xmlns="" id="{5D334FF0-149F-4B2C-BD30-5D6F746CA2D8}"/>
                </a:ext>
              </a:extLst>
            </p:cNvPr>
            <p:cNvCxnSpPr>
              <a:cxnSpLocks/>
            </p:cNvCxnSpPr>
            <p:nvPr/>
          </p:nvCxnSpPr>
          <p:spPr>
            <a:xfrm flipH="1" flipV="1">
              <a:off x="5200367" y="3886812"/>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xmlns="" id="{43770083-09FB-41D0-A3FC-A994DFD3657F}"/>
                </a:ext>
              </a:extLst>
            </p:cNvPr>
            <p:cNvSpPr txBox="1"/>
            <p:nvPr/>
          </p:nvSpPr>
          <p:spPr>
            <a:xfrm>
              <a:off x="6294536" y="4561969"/>
              <a:ext cx="2315704" cy="584775"/>
            </a:xfrm>
            <a:prstGeom prst="rect">
              <a:avLst/>
            </a:prstGeom>
            <a:noFill/>
          </p:spPr>
          <p:txBody>
            <a:bodyPr wrap="square" rtlCol="0">
              <a:spAutoFit/>
            </a:bodyPr>
            <a:lstStyle/>
            <a:p>
              <a:pPr algn="ctr"/>
              <a:r>
                <a:rPr lang="en-GB" b="1" dirty="0"/>
                <a:t>Metabolic disease</a:t>
              </a:r>
            </a:p>
            <a:p>
              <a:pPr algn="ctr"/>
              <a:r>
                <a:rPr lang="en-GB" sz="1400" dirty="0"/>
                <a:t>E.g. Wilson disease</a:t>
              </a:r>
            </a:p>
          </p:txBody>
        </p:sp>
        <p:cxnSp>
          <p:nvCxnSpPr>
            <p:cNvPr id="22" name="Straight Arrow Connector 21">
              <a:extLst>
                <a:ext uri="{FF2B5EF4-FFF2-40B4-BE49-F238E27FC236}">
                  <a16:creationId xmlns:a16="http://schemas.microsoft.com/office/drawing/2014/main" xmlns="" id="{2DEE2737-CD73-4551-B93E-2E822E2C4931}"/>
                </a:ext>
              </a:extLst>
            </p:cNvPr>
            <p:cNvCxnSpPr>
              <a:cxnSpLocks/>
            </p:cNvCxnSpPr>
            <p:nvPr/>
          </p:nvCxnSpPr>
          <p:spPr>
            <a:xfrm flipV="1">
              <a:off x="2901731" y="3866244"/>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xmlns="" id="{E99E1D75-6C07-4365-B5AE-71C102B38B0F}"/>
                </a:ext>
              </a:extLst>
            </p:cNvPr>
            <p:cNvCxnSpPr>
              <a:cxnSpLocks/>
            </p:cNvCxnSpPr>
            <p:nvPr/>
          </p:nvCxnSpPr>
          <p:spPr>
            <a:xfrm flipH="1">
              <a:off x="5321097" y="2609496"/>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28D2113A-0110-4D7C-A4E3-00DC3785B164}"/>
                </a:ext>
              </a:extLst>
            </p:cNvPr>
            <p:cNvCxnSpPr>
              <a:cxnSpLocks/>
            </p:cNvCxnSpPr>
            <p:nvPr/>
          </p:nvCxnSpPr>
          <p:spPr>
            <a:xfrm>
              <a:off x="2818992" y="2575470"/>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xmlns="" id="{59926B23-B3B3-4CE5-8989-FA914E5D5E46}"/>
                </a:ext>
              </a:extLst>
            </p:cNvPr>
            <p:cNvCxnSpPr>
              <a:cxnSpLocks/>
            </p:cNvCxnSpPr>
            <p:nvPr/>
          </p:nvCxnSpPr>
          <p:spPr>
            <a:xfrm flipV="1">
              <a:off x="4580843" y="3973769"/>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72368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9275A23-272B-4E1B-9716-3318177D420F}"/>
              </a:ext>
            </a:extLst>
          </p:cNvPr>
          <p:cNvSpPr>
            <a:spLocks noGrp="1"/>
          </p:cNvSpPr>
          <p:nvPr>
            <p:ph type="title"/>
          </p:nvPr>
        </p:nvSpPr>
        <p:spPr/>
        <p:txBody>
          <a:bodyPr>
            <a:normAutofit/>
          </a:bodyPr>
          <a:lstStyle/>
          <a:p>
            <a:r>
              <a:rPr lang="en-GB" dirty="0"/>
              <a:t>Most common aetiologies of ALF in children</a:t>
            </a:r>
          </a:p>
        </p:txBody>
      </p:sp>
      <p:sp>
        <p:nvSpPr>
          <p:cNvPr id="5" name="Text Placeholder 4">
            <a:extLst>
              <a:ext uri="{FF2B5EF4-FFF2-40B4-BE49-F238E27FC236}">
                <a16:creationId xmlns:a16="http://schemas.microsoft.com/office/drawing/2014/main" xmlns="" id="{4B243B4A-EA42-4A56-8FB8-18598E424187}"/>
              </a:ext>
            </a:extLst>
          </p:cNvPr>
          <p:cNvSpPr>
            <a:spLocks noGrp="1"/>
          </p:cNvSpPr>
          <p:nvPr>
            <p:ph type="body" sz="quarter" idx="10"/>
          </p:nvPr>
        </p:nvSpPr>
        <p:spPr>
          <a:xfrm>
            <a:off x="4925" y="6479931"/>
            <a:ext cx="7519403" cy="376990"/>
          </a:xfrm>
        </p:spPr>
        <p:txBody>
          <a:bodyPr/>
          <a:lstStyle/>
          <a:p>
            <a:r>
              <a:rPr lang="en-GB" dirty="0"/>
              <a:t>Dhawan A. Liver </a:t>
            </a:r>
            <a:r>
              <a:rPr lang="en-GB" dirty="0" err="1"/>
              <a:t>Transpl</a:t>
            </a:r>
            <a:r>
              <a:rPr lang="en-GB" dirty="0"/>
              <a:t>. 2008;14 </a:t>
            </a:r>
            <a:r>
              <a:rPr lang="en-GB" dirty="0" err="1"/>
              <a:t>Suppl</a:t>
            </a:r>
            <a:r>
              <a:rPr lang="en-GB" dirty="0"/>
              <a:t> 2:S80-4.</a:t>
            </a:r>
          </a:p>
        </p:txBody>
      </p:sp>
      <p:pic>
        <p:nvPicPr>
          <p:cNvPr id="7" name="Picture 6">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2" name="TextBox 21">
            <a:extLst>
              <a:ext uri="{FF2B5EF4-FFF2-40B4-BE49-F238E27FC236}">
                <a16:creationId xmlns:a16="http://schemas.microsoft.com/office/drawing/2014/main" xmlns="" id="{72798D3E-282C-422A-A309-FC71A6EAA274}"/>
              </a:ext>
            </a:extLst>
          </p:cNvPr>
          <p:cNvSpPr txBox="1"/>
          <p:nvPr/>
        </p:nvSpPr>
        <p:spPr>
          <a:xfrm>
            <a:off x="784235" y="1306096"/>
            <a:ext cx="7575535" cy="646331"/>
          </a:xfrm>
          <a:prstGeom prst="rect">
            <a:avLst/>
          </a:prstGeom>
          <a:noFill/>
        </p:spPr>
        <p:txBody>
          <a:bodyPr wrap="none" rtlCol="0">
            <a:spAutoFit/>
          </a:bodyPr>
          <a:lstStyle/>
          <a:p>
            <a:pPr algn="ctr"/>
            <a:r>
              <a:rPr lang="en-GB" b="1" dirty="0"/>
              <a:t>331 patients with acute liver failure, data from the USA and Canada </a:t>
            </a:r>
            <a:br>
              <a:rPr lang="en-GB" b="1" dirty="0"/>
            </a:br>
            <a:r>
              <a:rPr lang="en-GB" b="1" dirty="0"/>
              <a:t>(PALFSG data set)</a:t>
            </a:r>
          </a:p>
        </p:txBody>
      </p:sp>
      <p:pic>
        <p:nvPicPr>
          <p:cNvPr id="8" name="Picture 7" hidden="1">
            <a:extLst>
              <a:ext uri="{FF2B5EF4-FFF2-40B4-BE49-F238E27FC236}">
                <a16:creationId xmlns:a16="http://schemas.microsoft.com/office/drawing/2014/main" xmlns="" id="{AB2BFB72-E97F-45D2-9F59-504A9909247E}"/>
              </a:ext>
            </a:extLst>
          </p:cNvPr>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colorTemperature colorTemp="5944"/>
                    </a14:imgEffect>
                  </a14:imgLayer>
                </a14:imgProps>
              </a:ext>
              <a:ext uri="{28A0092B-C50C-407E-A947-70E740481C1C}">
                <a14:useLocalDpi xmlns:a14="http://schemas.microsoft.com/office/drawing/2010/main" val="0"/>
              </a:ext>
            </a:extLst>
          </a:blip>
          <a:stretch>
            <a:fillRect/>
          </a:stretch>
        </p:blipFill>
        <p:spPr>
          <a:xfrm>
            <a:off x="1475656" y="1556792"/>
            <a:ext cx="5184576" cy="5184576"/>
          </a:xfrm>
          <a:prstGeom prst="rect">
            <a:avLst/>
          </a:prstGeom>
        </p:spPr>
      </p:pic>
      <p:pic>
        <p:nvPicPr>
          <p:cNvPr id="41" name="basic man" hidden="1">
            <a:extLst>
              <a:ext uri="{FF2B5EF4-FFF2-40B4-BE49-F238E27FC236}">
                <a16:creationId xmlns:a16="http://schemas.microsoft.com/office/drawing/2014/main" xmlns="" id="{9E49736A-A229-4ACA-A21E-4E35CABF562F}"/>
              </a:ext>
            </a:extLst>
          </p:cNvPr>
          <p:cNvPicPr>
            <a:picLocks noChangeAspect="1"/>
          </p:cNvPicPr>
          <p:nvPr/>
        </p:nvPicPr>
        <p:blipFill>
          <a:blip r:embed="rId7">
            <a:clrChange>
              <a:clrFrom>
                <a:srgbClr val="000000"/>
              </a:clrFrom>
              <a:clrTo>
                <a:srgbClr val="000000">
                  <a:alpha val="0"/>
                </a:srgbClr>
              </a:clrTo>
            </a:clrChange>
            <a:extLst>
              <a:ext uri="{BEBA8EAE-BF5A-486C-A8C5-ECC9F3942E4B}">
                <a14:imgProps xmlns:a14="http://schemas.microsoft.com/office/drawing/2010/main">
                  <a14:imgLayer r:embed="rId8">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659960" y="1955800"/>
            <a:ext cx="2323790" cy="4647580"/>
          </a:xfrm>
          <a:prstGeom prst="rect">
            <a:avLst/>
          </a:prstGeom>
        </p:spPr>
      </p:pic>
      <p:pic>
        <p:nvPicPr>
          <p:cNvPr id="14" name="mr man" hidden="1">
            <a:extLst>
              <a:ext uri="{FF2B5EF4-FFF2-40B4-BE49-F238E27FC236}">
                <a16:creationId xmlns:a16="http://schemas.microsoft.com/office/drawing/2014/main" xmlns="" id="{4B8EB26A-6624-4455-8D4C-B4A924F56BE2}"/>
              </a:ext>
            </a:extLst>
          </p:cNvPr>
          <p:cNvPicPr>
            <a:picLocks noChangeAspect="1"/>
          </p:cNvPicPr>
          <p:nvPr/>
        </p:nvPicPr>
        <p:blipFill>
          <a:blip r:embed="rId9">
            <a:clrChange>
              <a:clrFrom>
                <a:srgbClr val="000000"/>
              </a:clrFrom>
              <a:clrTo>
                <a:srgbClr val="000000">
                  <a:alpha val="0"/>
                </a:srgbClr>
              </a:clrTo>
            </a:clrChange>
            <a:extLst>
              <a:ext uri="{BEBA8EAE-BF5A-486C-A8C5-ECC9F3942E4B}">
                <a14:imgProps xmlns:a14="http://schemas.microsoft.com/office/drawing/2010/main">
                  <a14:imgLayer r:embed="rId10">
                    <a14:imgEffect>
                      <a14:sharpenSoften amount="100000"/>
                    </a14:imgEffect>
                    <a14:imgEffect>
                      <a14:saturation sat="400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32528" y="1626136"/>
            <a:ext cx="5157072" cy="5157072"/>
          </a:xfrm>
          <a:prstGeom prst="rect">
            <a:avLst/>
          </a:prstGeom>
        </p:spPr>
      </p:pic>
      <p:grpSp>
        <p:nvGrpSpPr>
          <p:cNvPr id="98" name="Group 97">
            <a:extLst>
              <a:ext uri="{FF2B5EF4-FFF2-40B4-BE49-F238E27FC236}">
                <a16:creationId xmlns:a16="http://schemas.microsoft.com/office/drawing/2014/main" xmlns="" id="{70F9F7FA-6417-4D71-A3CF-1429606D9C94}"/>
              </a:ext>
            </a:extLst>
          </p:cNvPr>
          <p:cNvGrpSpPr/>
          <p:nvPr/>
        </p:nvGrpSpPr>
        <p:grpSpPr>
          <a:xfrm>
            <a:off x="5328776" y="2622205"/>
            <a:ext cx="2165521" cy="3097297"/>
            <a:chOff x="4240762" y="2292112"/>
            <a:chExt cx="2165521" cy="3097297"/>
          </a:xfrm>
        </p:grpSpPr>
        <p:sp>
          <p:nvSpPr>
            <p:cNvPr id="61" name="TextBox 60">
              <a:extLst>
                <a:ext uri="{FF2B5EF4-FFF2-40B4-BE49-F238E27FC236}">
                  <a16:creationId xmlns:a16="http://schemas.microsoft.com/office/drawing/2014/main" xmlns="" id="{0D723138-1037-4CEB-831A-495DA2A0FC70}"/>
                </a:ext>
              </a:extLst>
            </p:cNvPr>
            <p:cNvSpPr txBox="1"/>
            <p:nvPr/>
          </p:nvSpPr>
          <p:spPr>
            <a:xfrm>
              <a:off x="4499992" y="5081632"/>
              <a:ext cx="931665" cy="307777"/>
            </a:xfrm>
            <a:prstGeom prst="rect">
              <a:avLst/>
            </a:prstGeom>
            <a:noFill/>
          </p:spPr>
          <p:txBody>
            <a:bodyPr wrap="none" rtlCol="0">
              <a:spAutoFit/>
            </a:bodyPr>
            <a:lstStyle/>
            <a:p>
              <a:r>
                <a:rPr lang="en-GB" sz="1400" dirty="0"/>
                <a:t>Unknown</a:t>
              </a:r>
            </a:p>
          </p:txBody>
        </p:sp>
        <p:sp>
          <p:nvSpPr>
            <p:cNvPr id="62" name="TextBox 61">
              <a:extLst>
                <a:ext uri="{FF2B5EF4-FFF2-40B4-BE49-F238E27FC236}">
                  <a16:creationId xmlns:a16="http://schemas.microsoft.com/office/drawing/2014/main" xmlns="" id="{16C71B54-D9A1-4815-BB61-70D3DBA76219}"/>
                </a:ext>
              </a:extLst>
            </p:cNvPr>
            <p:cNvSpPr txBox="1"/>
            <p:nvPr/>
          </p:nvSpPr>
          <p:spPr>
            <a:xfrm>
              <a:off x="4499992" y="4771688"/>
              <a:ext cx="1189749" cy="307777"/>
            </a:xfrm>
            <a:prstGeom prst="rect">
              <a:avLst/>
            </a:prstGeom>
            <a:noFill/>
          </p:spPr>
          <p:txBody>
            <a:bodyPr wrap="none" rtlCol="0">
              <a:spAutoFit/>
            </a:bodyPr>
            <a:lstStyle/>
            <a:p>
              <a:r>
                <a:rPr lang="en-GB" sz="1400" dirty="0"/>
                <a:t>Paracetamol</a:t>
              </a:r>
            </a:p>
          </p:txBody>
        </p:sp>
        <p:sp>
          <p:nvSpPr>
            <p:cNvPr id="63" name="TextBox 62">
              <a:extLst>
                <a:ext uri="{FF2B5EF4-FFF2-40B4-BE49-F238E27FC236}">
                  <a16:creationId xmlns:a16="http://schemas.microsoft.com/office/drawing/2014/main" xmlns="" id="{407E0312-BCAD-43F4-B0F0-6C442DC590C0}"/>
                </a:ext>
              </a:extLst>
            </p:cNvPr>
            <p:cNvSpPr txBox="1"/>
            <p:nvPr/>
          </p:nvSpPr>
          <p:spPr>
            <a:xfrm>
              <a:off x="4499992" y="4461741"/>
              <a:ext cx="1178528" cy="307777"/>
            </a:xfrm>
            <a:prstGeom prst="rect">
              <a:avLst/>
            </a:prstGeom>
            <a:noFill/>
          </p:spPr>
          <p:txBody>
            <a:bodyPr wrap="none" rtlCol="0">
              <a:spAutoFit/>
            </a:bodyPr>
            <a:lstStyle/>
            <a:p>
              <a:r>
                <a:rPr lang="en-GB" sz="1400" dirty="0"/>
                <a:t>Drug-related</a:t>
              </a:r>
            </a:p>
          </p:txBody>
        </p:sp>
        <p:sp>
          <p:nvSpPr>
            <p:cNvPr id="64" name="TextBox 63">
              <a:extLst>
                <a:ext uri="{FF2B5EF4-FFF2-40B4-BE49-F238E27FC236}">
                  <a16:creationId xmlns:a16="http://schemas.microsoft.com/office/drawing/2014/main" xmlns="" id="{E8808B63-2688-4975-8FB8-FE14BBC12B6F}"/>
                </a:ext>
              </a:extLst>
            </p:cNvPr>
            <p:cNvSpPr txBox="1"/>
            <p:nvPr/>
          </p:nvSpPr>
          <p:spPr>
            <a:xfrm>
              <a:off x="4499992" y="3221953"/>
              <a:ext cx="1906291" cy="307777"/>
            </a:xfrm>
            <a:prstGeom prst="rect">
              <a:avLst/>
            </a:prstGeom>
            <a:noFill/>
          </p:spPr>
          <p:txBody>
            <a:bodyPr wrap="none" rtlCol="0">
              <a:spAutoFit/>
            </a:bodyPr>
            <a:lstStyle/>
            <a:p>
              <a:r>
                <a:rPr lang="en-GB" sz="1400" dirty="0"/>
                <a:t>Autoimmune hepatitis</a:t>
              </a:r>
            </a:p>
          </p:txBody>
        </p:sp>
        <p:sp>
          <p:nvSpPr>
            <p:cNvPr id="65" name="TextBox 64">
              <a:extLst>
                <a:ext uri="{FF2B5EF4-FFF2-40B4-BE49-F238E27FC236}">
                  <a16:creationId xmlns:a16="http://schemas.microsoft.com/office/drawing/2014/main" xmlns="" id="{AC4B739E-01B5-48FB-8E0D-AB8FB6F3BFEC}"/>
                </a:ext>
              </a:extLst>
            </p:cNvPr>
            <p:cNvSpPr txBox="1"/>
            <p:nvPr/>
          </p:nvSpPr>
          <p:spPr>
            <a:xfrm>
              <a:off x="4499992" y="4151794"/>
              <a:ext cx="1042017" cy="307777"/>
            </a:xfrm>
            <a:prstGeom prst="rect">
              <a:avLst/>
            </a:prstGeom>
            <a:noFill/>
          </p:spPr>
          <p:txBody>
            <a:bodyPr wrap="none" rtlCol="0">
              <a:spAutoFit/>
            </a:bodyPr>
            <a:lstStyle/>
            <a:p>
              <a:r>
                <a:rPr lang="en-GB" sz="1400" dirty="0"/>
                <a:t>Hepatitis A</a:t>
              </a:r>
            </a:p>
          </p:txBody>
        </p:sp>
        <p:sp>
          <p:nvSpPr>
            <p:cNvPr id="66" name="TextBox 65">
              <a:extLst>
                <a:ext uri="{FF2B5EF4-FFF2-40B4-BE49-F238E27FC236}">
                  <a16:creationId xmlns:a16="http://schemas.microsoft.com/office/drawing/2014/main" xmlns="" id="{3A73A2B2-EFBD-4D84-90B2-53B4E618C4CD}"/>
                </a:ext>
              </a:extLst>
            </p:cNvPr>
            <p:cNvSpPr txBox="1"/>
            <p:nvPr/>
          </p:nvSpPr>
          <p:spPr>
            <a:xfrm>
              <a:off x="4499992" y="3841847"/>
              <a:ext cx="1127168" cy="307777"/>
            </a:xfrm>
            <a:prstGeom prst="rect">
              <a:avLst/>
            </a:prstGeom>
            <a:noFill/>
          </p:spPr>
          <p:txBody>
            <a:bodyPr wrap="none" rtlCol="0">
              <a:spAutoFit/>
            </a:bodyPr>
            <a:lstStyle/>
            <a:p>
              <a:r>
                <a:rPr lang="en-GB" sz="1400" dirty="0"/>
                <a:t>Viral (not B)</a:t>
              </a:r>
            </a:p>
          </p:txBody>
        </p:sp>
        <p:sp>
          <p:nvSpPr>
            <p:cNvPr id="67" name="TextBox 66">
              <a:extLst>
                <a:ext uri="{FF2B5EF4-FFF2-40B4-BE49-F238E27FC236}">
                  <a16:creationId xmlns:a16="http://schemas.microsoft.com/office/drawing/2014/main" xmlns="" id="{AAC338E7-668F-4623-93CE-E4E4B12F4E45}"/>
                </a:ext>
              </a:extLst>
            </p:cNvPr>
            <p:cNvSpPr txBox="1"/>
            <p:nvPr/>
          </p:nvSpPr>
          <p:spPr>
            <a:xfrm>
              <a:off x="4499992" y="3531900"/>
              <a:ext cx="683200" cy="307777"/>
            </a:xfrm>
            <a:prstGeom prst="rect">
              <a:avLst/>
            </a:prstGeom>
            <a:noFill/>
          </p:spPr>
          <p:txBody>
            <a:bodyPr wrap="none" rtlCol="0">
              <a:spAutoFit/>
            </a:bodyPr>
            <a:lstStyle/>
            <a:p>
              <a:r>
                <a:rPr lang="en-GB" sz="1400" dirty="0"/>
                <a:t>Shock</a:t>
              </a:r>
            </a:p>
          </p:txBody>
        </p:sp>
        <p:sp>
          <p:nvSpPr>
            <p:cNvPr id="68" name="TextBox 67">
              <a:extLst>
                <a:ext uri="{FF2B5EF4-FFF2-40B4-BE49-F238E27FC236}">
                  <a16:creationId xmlns:a16="http://schemas.microsoft.com/office/drawing/2014/main" xmlns="" id="{C3AFCB94-4F00-4353-8A74-6E2652D4D9C9}"/>
                </a:ext>
              </a:extLst>
            </p:cNvPr>
            <p:cNvSpPr txBox="1"/>
            <p:nvPr/>
          </p:nvSpPr>
          <p:spPr>
            <a:xfrm>
              <a:off x="4499992" y="2912006"/>
              <a:ext cx="1390124" cy="307777"/>
            </a:xfrm>
            <a:prstGeom prst="rect">
              <a:avLst/>
            </a:prstGeom>
            <a:noFill/>
          </p:spPr>
          <p:txBody>
            <a:bodyPr wrap="none" rtlCol="0">
              <a:spAutoFit/>
            </a:bodyPr>
            <a:lstStyle/>
            <a:p>
              <a:r>
                <a:rPr lang="en-GB" sz="1400" dirty="0"/>
                <a:t>Wilson disease</a:t>
              </a:r>
            </a:p>
          </p:txBody>
        </p:sp>
        <p:sp>
          <p:nvSpPr>
            <p:cNvPr id="69" name="TextBox 68">
              <a:extLst>
                <a:ext uri="{FF2B5EF4-FFF2-40B4-BE49-F238E27FC236}">
                  <a16:creationId xmlns:a16="http://schemas.microsoft.com/office/drawing/2014/main" xmlns="" id="{2C0B8BE4-FFC5-400B-B9FF-47AA85E3BD9B}"/>
                </a:ext>
              </a:extLst>
            </p:cNvPr>
            <p:cNvSpPr txBox="1"/>
            <p:nvPr/>
          </p:nvSpPr>
          <p:spPr>
            <a:xfrm>
              <a:off x="4499992" y="2602059"/>
              <a:ext cx="950901" cy="307777"/>
            </a:xfrm>
            <a:prstGeom prst="rect">
              <a:avLst/>
            </a:prstGeom>
            <a:noFill/>
          </p:spPr>
          <p:txBody>
            <a:bodyPr wrap="none" rtlCol="0">
              <a:spAutoFit/>
            </a:bodyPr>
            <a:lstStyle/>
            <a:p>
              <a:r>
                <a:rPr lang="en-GB" sz="1400" dirty="0"/>
                <a:t>Metabolic</a:t>
              </a:r>
            </a:p>
          </p:txBody>
        </p:sp>
        <p:sp>
          <p:nvSpPr>
            <p:cNvPr id="70" name="TextBox 69">
              <a:extLst>
                <a:ext uri="{FF2B5EF4-FFF2-40B4-BE49-F238E27FC236}">
                  <a16:creationId xmlns:a16="http://schemas.microsoft.com/office/drawing/2014/main" xmlns="" id="{BC6103A9-7B6D-4716-AB2A-8138CF292209}"/>
                </a:ext>
              </a:extLst>
            </p:cNvPr>
            <p:cNvSpPr txBox="1"/>
            <p:nvPr/>
          </p:nvSpPr>
          <p:spPr>
            <a:xfrm>
              <a:off x="4499992" y="2292112"/>
              <a:ext cx="631904" cy="307777"/>
            </a:xfrm>
            <a:prstGeom prst="rect">
              <a:avLst/>
            </a:prstGeom>
            <a:noFill/>
          </p:spPr>
          <p:txBody>
            <a:bodyPr wrap="none" rtlCol="0">
              <a:spAutoFit/>
            </a:bodyPr>
            <a:lstStyle/>
            <a:p>
              <a:r>
                <a:rPr lang="en-GB" sz="1400" dirty="0"/>
                <a:t>Other</a:t>
              </a:r>
            </a:p>
          </p:txBody>
        </p:sp>
        <p:sp>
          <p:nvSpPr>
            <p:cNvPr id="88" name="Rectangle 87">
              <a:extLst>
                <a:ext uri="{FF2B5EF4-FFF2-40B4-BE49-F238E27FC236}">
                  <a16:creationId xmlns:a16="http://schemas.microsoft.com/office/drawing/2014/main" xmlns="" id="{A92D941E-CF22-4850-A8A6-865F4A9D39C7}"/>
                </a:ext>
              </a:extLst>
            </p:cNvPr>
            <p:cNvSpPr/>
            <p:nvPr/>
          </p:nvSpPr>
          <p:spPr>
            <a:xfrm>
              <a:off x="4240762" y="2356000"/>
              <a:ext cx="180000" cy="180000"/>
            </a:xfrm>
            <a:prstGeom prst="rect">
              <a:avLst/>
            </a:prstGeom>
            <a:solidFill>
              <a:srgbClr val="66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xmlns="" id="{E46ACC61-13D2-46BA-A62B-88457C8DC07F}"/>
                </a:ext>
              </a:extLst>
            </p:cNvPr>
            <p:cNvSpPr/>
            <p:nvPr/>
          </p:nvSpPr>
          <p:spPr>
            <a:xfrm>
              <a:off x="4240762" y="2665947"/>
              <a:ext cx="180000" cy="180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xmlns="" id="{541ADF13-15B5-4630-A5CC-5232C963876B}"/>
                </a:ext>
              </a:extLst>
            </p:cNvPr>
            <p:cNvSpPr/>
            <p:nvPr/>
          </p:nvSpPr>
          <p:spPr>
            <a:xfrm>
              <a:off x="4240762" y="2975894"/>
              <a:ext cx="180000"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xmlns="" id="{AFEEB0B8-B2FE-4DB4-A10F-AF3DDE97532E}"/>
                </a:ext>
              </a:extLst>
            </p:cNvPr>
            <p:cNvSpPr/>
            <p:nvPr/>
          </p:nvSpPr>
          <p:spPr>
            <a:xfrm>
              <a:off x="4240762" y="3285841"/>
              <a:ext cx="180000" cy="1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xmlns="" id="{5EF6E904-67EE-4AD0-B422-E643F0663082}"/>
                </a:ext>
              </a:extLst>
            </p:cNvPr>
            <p:cNvSpPr/>
            <p:nvPr/>
          </p:nvSpPr>
          <p:spPr>
            <a:xfrm>
              <a:off x="4240762" y="3595788"/>
              <a:ext cx="180000" cy="18000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xmlns="" id="{71761E52-796E-42F4-931C-A6E6506B7456}"/>
                </a:ext>
              </a:extLst>
            </p:cNvPr>
            <p:cNvSpPr/>
            <p:nvPr/>
          </p:nvSpPr>
          <p:spPr>
            <a:xfrm>
              <a:off x="4240762" y="3905735"/>
              <a:ext cx="180000" cy="180000"/>
            </a:xfrm>
            <a:prstGeom prst="rect">
              <a:avLst/>
            </a:prstGeom>
            <a:solidFill>
              <a:srgbClr val="25A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xmlns="" id="{E360D57B-D527-445B-854A-3EFEC1BD3856}"/>
                </a:ext>
              </a:extLst>
            </p:cNvPr>
            <p:cNvSpPr/>
            <p:nvPr/>
          </p:nvSpPr>
          <p:spPr>
            <a:xfrm>
              <a:off x="4240762" y="4215682"/>
              <a:ext cx="180000" cy="18000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xmlns="" id="{034B6324-EA88-45CD-9DA8-43629DD43A58}"/>
                </a:ext>
              </a:extLst>
            </p:cNvPr>
            <p:cNvSpPr/>
            <p:nvPr/>
          </p:nvSpPr>
          <p:spPr>
            <a:xfrm>
              <a:off x="4240762" y="452562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xmlns="" id="{28AE3CD4-9700-4B3E-86F2-A5D22B3E5BC8}"/>
                </a:ext>
              </a:extLst>
            </p:cNvPr>
            <p:cNvSpPr/>
            <p:nvPr/>
          </p:nvSpPr>
          <p:spPr>
            <a:xfrm>
              <a:off x="4240762" y="4835576"/>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xmlns="" id="{219A8F99-FD75-4AFB-A5F0-F376B868A39D}"/>
                </a:ext>
              </a:extLst>
            </p:cNvPr>
            <p:cNvSpPr/>
            <p:nvPr/>
          </p:nvSpPr>
          <p:spPr>
            <a:xfrm>
              <a:off x="4240762" y="5145520"/>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xmlns="" id="{CB4A7AD9-28C4-4F80-AC9A-15C0CC97F397}"/>
              </a:ext>
            </a:extLst>
          </p:cNvPr>
          <p:cNvGrpSpPr/>
          <p:nvPr/>
        </p:nvGrpSpPr>
        <p:grpSpPr>
          <a:xfrm>
            <a:off x="2091874" y="1975272"/>
            <a:ext cx="2131762" cy="4121658"/>
            <a:chOff x="1838348" y="1975153"/>
            <a:chExt cx="2358352" cy="4559759"/>
          </a:xfrm>
        </p:grpSpPr>
        <p:grpSp>
          <p:nvGrpSpPr>
            <p:cNvPr id="57" name="Group 56">
              <a:extLst>
                <a:ext uri="{FF2B5EF4-FFF2-40B4-BE49-F238E27FC236}">
                  <a16:creationId xmlns:a16="http://schemas.microsoft.com/office/drawing/2014/main" xmlns="" id="{C29E9F29-F6EA-4E69-9F87-96BF1B78EFCF}"/>
                </a:ext>
              </a:extLst>
            </p:cNvPr>
            <p:cNvGrpSpPr/>
            <p:nvPr/>
          </p:nvGrpSpPr>
          <p:grpSpPr>
            <a:xfrm>
              <a:off x="1838524" y="2003946"/>
              <a:ext cx="2358000" cy="4529658"/>
              <a:chOff x="-2124744" y="1965846"/>
              <a:chExt cx="3312368" cy="4529658"/>
            </a:xfrm>
          </p:grpSpPr>
          <p:sp>
            <p:nvSpPr>
              <p:cNvPr id="42" name="Rectangle 41">
                <a:extLst>
                  <a:ext uri="{FF2B5EF4-FFF2-40B4-BE49-F238E27FC236}">
                    <a16:creationId xmlns:a16="http://schemas.microsoft.com/office/drawing/2014/main" xmlns="" id="{58490FA7-D5E9-482F-96F7-1990ECBC8DA9}"/>
                  </a:ext>
                </a:extLst>
              </p:cNvPr>
              <p:cNvSpPr/>
              <p:nvPr/>
            </p:nvSpPr>
            <p:spPr>
              <a:xfrm>
                <a:off x="-2124744" y="4313904"/>
                <a:ext cx="3312368" cy="218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xmlns="" id="{C405095C-40D4-4212-AF8F-4A02D265D28F}"/>
                  </a:ext>
                </a:extLst>
              </p:cNvPr>
              <p:cNvSpPr/>
              <p:nvPr/>
            </p:nvSpPr>
            <p:spPr>
              <a:xfrm>
                <a:off x="-2124744" y="3660264"/>
                <a:ext cx="3312368" cy="65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xmlns="" id="{553B171D-C042-400D-AF9C-4CF3E8E91278}"/>
                  </a:ext>
                </a:extLst>
              </p:cNvPr>
              <p:cNvSpPr/>
              <p:nvPr/>
            </p:nvSpPr>
            <p:spPr>
              <a:xfrm>
                <a:off x="-2124744" y="3482241"/>
                <a:ext cx="3312368" cy="17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xmlns="" id="{F29D1E6C-BADB-48EE-98FA-789DE3CB5018}"/>
                  </a:ext>
                </a:extLst>
              </p:cNvPr>
              <p:cNvSpPr/>
              <p:nvPr/>
            </p:nvSpPr>
            <p:spPr>
              <a:xfrm>
                <a:off x="-2124744" y="3432438"/>
                <a:ext cx="3312368" cy="5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xmlns="" id="{8B2713F7-16F7-49F5-9474-8DAAB8A24E75}"/>
                  </a:ext>
                </a:extLst>
              </p:cNvPr>
              <p:cNvSpPr/>
              <p:nvPr/>
            </p:nvSpPr>
            <p:spPr>
              <a:xfrm>
                <a:off x="-2124744" y="3256816"/>
                <a:ext cx="3312368" cy="176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xmlns="" id="{0370DDE0-C8D6-462E-BEA4-BBB6083463CB}"/>
                  </a:ext>
                </a:extLst>
              </p:cNvPr>
              <p:cNvSpPr/>
              <p:nvPr/>
            </p:nvSpPr>
            <p:spPr>
              <a:xfrm>
                <a:off x="-2124744" y="3067308"/>
                <a:ext cx="3312368" cy="19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xmlns="" id="{9E603A2A-C16C-4F46-82E9-D1DC84D315A5}"/>
                  </a:ext>
                </a:extLst>
              </p:cNvPr>
              <p:cNvSpPr/>
              <p:nvPr/>
            </p:nvSpPr>
            <p:spPr>
              <a:xfrm>
                <a:off x="-2124744" y="2790453"/>
                <a:ext cx="3312368" cy="27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xmlns="" id="{4FFC9C8C-BE09-424C-B179-362E9937806F}"/>
                  </a:ext>
                </a:extLst>
              </p:cNvPr>
              <p:cNvSpPr/>
              <p:nvPr/>
            </p:nvSpPr>
            <p:spPr>
              <a:xfrm>
                <a:off x="-2124744" y="2684031"/>
                <a:ext cx="3312368" cy="1152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xmlns="" id="{86E92A4A-F05D-49C6-B3EE-0FBCE5CD2973}"/>
                  </a:ext>
                </a:extLst>
              </p:cNvPr>
              <p:cNvSpPr/>
              <p:nvPr/>
            </p:nvSpPr>
            <p:spPr>
              <a:xfrm>
                <a:off x="-2124744" y="2292112"/>
                <a:ext cx="3312368" cy="3924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xmlns="" id="{2BAD109C-A31B-41B6-B602-6279C3CA7981}"/>
                  </a:ext>
                </a:extLst>
              </p:cNvPr>
              <p:cNvSpPr/>
              <p:nvPr/>
            </p:nvSpPr>
            <p:spPr>
              <a:xfrm>
                <a:off x="-2124744" y="1965846"/>
                <a:ext cx="3312368" cy="327600"/>
              </a:xfrm>
              <a:prstGeom prst="rect">
                <a:avLst/>
              </a:prstGeom>
              <a:solidFill>
                <a:srgbClr val="66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girl and boy">
              <a:extLst>
                <a:ext uri="{FF2B5EF4-FFF2-40B4-BE49-F238E27FC236}">
                  <a16:creationId xmlns:a16="http://schemas.microsoft.com/office/drawing/2014/main" xmlns="" id="{097FB2B2-326A-4FC7-99B0-044766EEEB52}"/>
                </a:ext>
              </a:extLst>
            </p:cNvPr>
            <p:cNvPicPr>
              <a:picLocks noChangeAspect="1"/>
            </p:cNvPicPr>
            <p:nvPr/>
          </p:nvPicPr>
          <p:blipFill>
            <a:blip r:embed="rId11" cstate="print">
              <a:clrChange>
                <a:clrFrom>
                  <a:srgbClr val="000000"/>
                </a:clrFrom>
                <a:clrTo>
                  <a:srgbClr val="000000">
                    <a:alpha val="0"/>
                  </a:srgbClr>
                </a:clrTo>
              </a:clrChange>
              <a:extLst>
                <a:ext uri="{BEBA8EAE-BF5A-486C-A8C5-ECC9F3942E4B}">
                  <a14:imgProps xmlns:a14="http://schemas.microsoft.com/office/drawing/2010/main">
                    <a14:imgLayer r:embed="rId12">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838348" y="1975153"/>
              <a:ext cx="2358352" cy="4559759"/>
            </a:xfrm>
            <a:prstGeom prst="rect">
              <a:avLst/>
            </a:prstGeom>
          </p:spPr>
        </p:pic>
      </p:grpSp>
    </p:spTree>
    <p:extLst>
      <p:ext uri="{BB962C8B-B14F-4D97-AF65-F5344CB8AC3E}">
        <p14:creationId xmlns:p14="http://schemas.microsoft.com/office/powerpoint/2010/main" val="1001675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9830E-F50F-4A3E-8C9D-DEDE63847910}"/>
              </a:ext>
            </a:extLst>
          </p:cNvPr>
          <p:cNvSpPr>
            <a:spLocks noGrp="1"/>
          </p:cNvSpPr>
          <p:nvPr>
            <p:ph type="title"/>
          </p:nvPr>
        </p:nvSpPr>
        <p:spPr/>
        <p:txBody>
          <a:bodyPr/>
          <a:lstStyle/>
          <a:p>
            <a:r>
              <a:rPr lang="en-GB" dirty="0"/>
              <a:t>Liver transplantation in children with ALF</a:t>
            </a:r>
          </a:p>
        </p:txBody>
      </p:sp>
      <p:sp>
        <p:nvSpPr>
          <p:cNvPr id="3" name="Text Placeholder 2">
            <a:extLst>
              <a:ext uri="{FF2B5EF4-FFF2-40B4-BE49-F238E27FC236}">
                <a16:creationId xmlns:a16="http://schemas.microsoft.com/office/drawing/2014/main" xmlns="" id="{83693809-5CB6-4649-B930-5A8307C825A5}"/>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8" name="Content Placeholder 5">
            <a:extLst>
              <a:ext uri="{FF2B5EF4-FFF2-40B4-BE49-F238E27FC236}">
                <a16:creationId xmlns:a16="http://schemas.microsoft.com/office/drawing/2014/main" xmlns="" id="{6FA16326-C1F4-4CF7-872D-2FB113A70116}"/>
              </a:ext>
            </a:extLst>
          </p:cNvPr>
          <p:cNvSpPr txBox="1">
            <a:spLocks/>
          </p:cNvSpPr>
          <p:nvPr/>
        </p:nvSpPr>
        <p:spPr>
          <a:xfrm>
            <a:off x="315687" y="1340769"/>
            <a:ext cx="8508999" cy="4622400"/>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LTx is the only proven treatment that has improved outcomes in children with ALF who fulfil poor prognostic criteria</a:t>
            </a:r>
          </a:p>
          <a:p>
            <a:endParaRPr lang="en-GB" sz="1800" dirty="0"/>
          </a:p>
        </p:txBody>
      </p:sp>
      <p:pic>
        <p:nvPicPr>
          <p:cNvPr id="6" name="Picture 5">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xmlns="" id="{DE05CEF6-36CB-4D21-8777-A8078A048168}"/>
              </a:ext>
            </a:extLst>
          </p:cNvPr>
          <p:cNvGraphicFramePr>
            <a:graphicFrameLocks noGrp="1"/>
          </p:cNvGraphicFramePr>
          <p:nvPr>
            <p:extLst>
              <p:ext uri="{D42A27DB-BD31-4B8C-83A1-F6EECF244321}">
                <p14:modId xmlns:p14="http://schemas.microsoft.com/office/powerpoint/2010/main" val="2323466033"/>
              </p:ext>
            </p:extLst>
          </p:nvPr>
        </p:nvGraphicFramePr>
        <p:xfrm>
          <a:off x="755576" y="2276872"/>
          <a:ext cx="7344816" cy="3139440"/>
        </p:xfrm>
        <a:graphic>
          <a:graphicData uri="http://schemas.openxmlformats.org/drawingml/2006/table">
            <a:tbl>
              <a:tblPr firstRow="1" bandRow="1"/>
              <a:tblGrid>
                <a:gridCol w="7344816">
                  <a:extLst>
                    <a:ext uri="{9D8B030D-6E8A-4147-A177-3AD203B41FA5}">
                      <a16:colId xmlns:a16="http://schemas.microsoft.com/office/drawing/2014/main" xmlns="" val="20001"/>
                    </a:ext>
                  </a:extLst>
                </a:gridCol>
              </a:tblGrid>
              <a:tr h="254066">
                <a:tc>
                  <a:txBody>
                    <a:bodyPr/>
                    <a:lstStyle/>
                    <a:p>
                      <a:r>
                        <a:rPr lang="en-GB" sz="1400" b="1" dirty="0">
                          <a:solidFill>
                            <a:schemeClr val="bg1"/>
                          </a:solidFill>
                        </a:rPr>
                        <a:t>Liver transplantation criteria in paediatric ALF</a:t>
                      </a:r>
                    </a:p>
                  </a:txBody>
                  <a:tcPr marL="91457" marR="91457">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xmlns="" val="10001"/>
                  </a:ext>
                </a:extLst>
              </a:tr>
              <a:tr h="318904">
                <a:tc>
                  <a:txBody>
                    <a:bodyPr/>
                    <a:lstStyle/>
                    <a:p>
                      <a:r>
                        <a:rPr lang="en-GB" sz="1400" b="1" dirty="0"/>
                        <a:t>Indications</a:t>
                      </a:r>
                      <a:r>
                        <a:rPr lang="en-GB" sz="1400" dirty="0"/>
                        <a:t> (accepted, not validated)</a:t>
                      </a:r>
                    </a:p>
                    <a:p>
                      <a:pPr marL="285750" indent="-285750">
                        <a:buFont typeface="Arial" panose="020B0604020202020204" pitchFamily="34" charset="0"/>
                        <a:buChar char="•"/>
                      </a:pPr>
                      <a:r>
                        <a:rPr lang="en-GB" sz="1400" dirty="0"/>
                        <a:t>INR &gt;4 and total bilirubin &gt;300 </a:t>
                      </a:r>
                      <a:r>
                        <a:rPr lang="en-GB" sz="1400" dirty="0" err="1"/>
                        <a:t>μmol</a:t>
                      </a:r>
                      <a:r>
                        <a:rPr lang="en-GB" sz="1400" dirty="0"/>
                        <a:t>/L (17.6 mg/dl) irrespective of HE</a:t>
                      </a:r>
                    </a:p>
                  </a:txBody>
                  <a:tcPr marL="91457" marR="91457">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968240305"/>
                  </a:ext>
                </a:extLst>
              </a:tr>
              <a:tr h="318904">
                <a:tc>
                  <a:txBody>
                    <a:bodyPr/>
                    <a:lstStyle/>
                    <a:p>
                      <a:r>
                        <a:rPr lang="en-GB" sz="1400" b="1" dirty="0"/>
                        <a:t>Contraindications</a:t>
                      </a:r>
                    </a:p>
                    <a:p>
                      <a:pPr marL="285750" indent="-285750">
                        <a:buFont typeface="Arial" panose="020B0604020202020204" pitchFamily="34" charset="0"/>
                        <a:buChar char="•"/>
                      </a:pPr>
                      <a:r>
                        <a:rPr lang="en-GB" sz="1400" dirty="0"/>
                        <a:t>Fixed and dilated pupils</a:t>
                      </a:r>
                    </a:p>
                    <a:p>
                      <a:pPr marL="285750" indent="-285750">
                        <a:buFont typeface="Arial" panose="020B0604020202020204" pitchFamily="34" charset="0"/>
                        <a:buChar char="•"/>
                      </a:pPr>
                      <a:r>
                        <a:rPr lang="en-GB" sz="1400" dirty="0"/>
                        <a:t>Uncontrolled sepsis</a:t>
                      </a:r>
                    </a:p>
                    <a:p>
                      <a:pPr marL="285750" indent="-285750">
                        <a:buFont typeface="Arial" panose="020B0604020202020204" pitchFamily="34" charset="0"/>
                        <a:buChar char="•"/>
                      </a:pPr>
                      <a:r>
                        <a:rPr lang="en-GB" sz="1400" dirty="0"/>
                        <a:t>Severe respiratory failure (ARDS)</a:t>
                      </a:r>
                    </a:p>
                  </a:txBody>
                  <a:tcPr marL="91457" marR="91457">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657772965"/>
                  </a:ext>
                </a:extLst>
              </a:tr>
              <a:tr h="318904">
                <a:tc>
                  <a:txBody>
                    <a:bodyPr/>
                    <a:lstStyle/>
                    <a:p>
                      <a:r>
                        <a:rPr lang="en-GB" sz="1400" b="1" dirty="0"/>
                        <a:t>Relative contraindications</a:t>
                      </a:r>
                    </a:p>
                    <a:p>
                      <a:pPr marL="285750" indent="-285750">
                        <a:buFont typeface="Arial" panose="020B0604020202020204" pitchFamily="34" charset="0"/>
                        <a:buChar char="•"/>
                      </a:pPr>
                      <a:r>
                        <a:rPr lang="en-GB" sz="1400" dirty="0"/>
                        <a:t>Accelerating inotropic requirements</a:t>
                      </a:r>
                    </a:p>
                    <a:p>
                      <a:pPr marL="285750" indent="-285750">
                        <a:buFont typeface="Arial" panose="020B0604020202020204" pitchFamily="34" charset="0"/>
                        <a:buChar char="•"/>
                      </a:pPr>
                      <a:r>
                        <a:rPr lang="en-GB" sz="1400" dirty="0"/>
                        <a:t>Infection unresponsive to treatment</a:t>
                      </a:r>
                    </a:p>
                    <a:p>
                      <a:pPr marL="285750" indent="-285750">
                        <a:buFont typeface="Arial" panose="020B0604020202020204" pitchFamily="34" charset="0"/>
                        <a:buChar char="•"/>
                      </a:pPr>
                      <a:r>
                        <a:rPr lang="en-GB" sz="1400" dirty="0"/>
                        <a:t>History of progressive or severe neurological problems in which the ultimate neurological outcome may not be acceptable</a:t>
                      </a:r>
                    </a:p>
                    <a:p>
                      <a:pPr marL="285750" indent="-285750">
                        <a:buFont typeface="Arial" panose="020B0604020202020204" pitchFamily="34" charset="0"/>
                        <a:buChar char="•"/>
                      </a:pPr>
                      <a:r>
                        <a:rPr lang="en-GB" sz="1400" dirty="0"/>
                        <a:t>Systemic disorders such as HLH, where LTx is not curative</a:t>
                      </a:r>
                    </a:p>
                  </a:txBody>
                  <a:tcPr marL="91457" marR="91457">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558253718"/>
                  </a:ext>
                </a:extLst>
              </a:tr>
            </a:tbl>
          </a:graphicData>
        </a:graphic>
      </p:graphicFrame>
    </p:spTree>
    <p:extLst>
      <p:ext uri="{BB962C8B-B14F-4D97-AF65-F5344CB8AC3E}">
        <p14:creationId xmlns:p14="http://schemas.microsoft.com/office/powerpoint/2010/main" val="522290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852ECF8-C8F3-41DB-B690-E80D6036185F}"/>
              </a:ext>
            </a:extLst>
          </p:cNvPr>
          <p:cNvSpPr>
            <a:spLocks noGrp="1"/>
          </p:cNvSpPr>
          <p:nvPr>
            <p:ph type="title"/>
          </p:nvPr>
        </p:nvSpPr>
        <p:spPr/>
        <p:txBody>
          <a:bodyPr/>
          <a:lstStyle/>
          <a:p>
            <a:r>
              <a:rPr lang="en-GB" dirty="0"/>
              <a:t>The future for ALF</a:t>
            </a:r>
          </a:p>
        </p:txBody>
      </p:sp>
      <p:sp>
        <p:nvSpPr>
          <p:cNvPr id="6" name="Text Placeholder 5">
            <a:extLst>
              <a:ext uri="{FF2B5EF4-FFF2-40B4-BE49-F238E27FC236}">
                <a16:creationId xmlns:a16="http://schemas.microsoft.com/office/drawing/2014/main" xmlns="" id="{00B714F2-E2B0-47F2-8473-74B5CD60D7BA}"/>
              </a:ext>
            </a:extLst>
          </p:cNvPr>
          <p:cNvSpPr>
            <a:spLocks noGrp="1"/>
          </p:cNvSpPr>
          <p:nvPr>
            <p:ph type="body" idx="1"/>
          </p:nvPr>
        </p:nvSpPr>
        <p:spPr/>
        <p:txBody>
          <a:bodyPr/>
          <a:lstStyle/>
          <a:p>
            <a:r>
              <a:rPr lang="en-GB" dirty="0"/>
              <a:t>Considerations for future studies</a:t>
            </a:r>
          </a:p>
        </p:txBody>
      </p:sp>
    </p:spTree>
    <p:extLst>
      <p:ext uri="{BB962C8B-B14F-4D97-AF65-F5344CB8AC3E}">
        <p14:creationId xmlns:p14="http://schemas.microsoft.com/office/powerpoint/2010/main" val="1687390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C23A98B-38A5-42EE-85FE-148A1B2D1280}"/>
              </a:ext>
            </a:extLst>
          </p:cNvPr>
          <p:cNvSpPr txBox="1"/>
          <p:nvPr/>
        </p:nvSpPr>
        <p:spPr>
          <a:xfrm>
            <a:off x="4671435" y="1384970"/>
            <a:ext cx="4104456" cy="1908000"/>
          </a:xfrm>
          <a:prstGeom prst="rect">
            <a:avLst/>
          </a:prstGeom>
          <a:solidFill>
            <a:schemeClr val="accent2">
              <a:lumMod val="20000"/>
              <a:lumOff val="80000"/>
            </a:schemeClr>
          </a:solidFill>
          <a:ln w="3175">
            <a:solidFill>
              <a:schemeClr val="accent1"/>
            </a:solidFill>
          </a:ln>
        </p:spPr>
        <p:txBody>
          <a:bodyPr wrap="square" rtlCol="0" anchor="ctr" anchorCtr="0">
            <a:noAutofit/>
          </a:bodyPr>
          <a:lstStyle/>
          <a:p>
            <a:pPr algn="ctr">
              <a:spcAft>
                <a:spcPts val="600"/>
              </a:spcAft>
            </a:pPr>
            <a:r>
              <a:rPr lang="en-GB" sz="1400" b="1"/>
              <a:t>Definitions and main clinical features </a:t>
            </a:r>
          </a:p>
          <a:p>
            <a:pPr marL="171450" indent="-171450">
              <a:spcAft>
                <a:spcPts val="600"/>
              </a:spcAft>
              <a:buFont typeface="Arial" panose="020B0604020202020204" pitchFamily="34" charset="0"/>
              <a:buChar char="•"/>
            </a:pPr>
            <a:r>
              <a:rPr lang="en-GB" sz="1200"/>
              <a:t>Biomarkers to help predict progression from ALI to ALF</a:t>
            </a:r>
          </a:p>
          <a:p>
            <a:pPr marL="171450" indent="-171450">
              <a:spcAft>
                <a:spcPts val="600"/>
              </a:spcAft>
              <a:buFont typeface="Arial" panose="020B0604020202020204" pitchFamily="34" charset="0"/>
              <a:buChar char="•"/>
            </a:pPr>
            <a:r>
              <a:rPr lang="en-GB" sz="1200"/>
              <a:t>Improved tests for subtle HE</a:t>
            </a:r>
          </a:p>
          <a:p>
            <a:pPr marL="171450" indent="-171450">
              <a:spcAft>
                <a:spcPts val="600"/>
              </a:spcAft>
              <a:buFont typeface="Arial" panose="020B0604020202020204" pitchFamily="34" charset="0"/>
              <a:buChar char="•"/>
            </a:pPr>
            <a:r>
              <a:rPr lang="en-GB" sz="1200"/>
              <a:t>Review of INR/PT cut-off for definition of ALF in the context of hyperacute, acute and subacute liver failure</a:t>
            </a:r>
            <a:endParaRPr lang="en-GB" sz="1200" dirty="0"/>
          </a:p>
        </p:txBody>
      </p:sp>
      <p:sp>
        <p:nvSpPr>
          <p:cNvPr id="6" name="TextBox 5">
            <a:extLst>
              <a:ext uri="{FF2B5EF4-FFF2-40B4-BE49-F238E27FC236}">
                <a16:creationId xmlns:a16="http://schemas.microsoft.com/office/drawing/2014/main" xmlns="" id="{5DED1584-CF27-43F3-9DA1-E72B9EC14756}"/>
              </a:ext>
            </a:extLst>
          </p:cNvPr>
          <p:cNvSpPr txBox="1"/>
          <p:nvPr/>
        </p:nvSpPr>
        <p:spPr>
          <a:xfrm>
            <a:off x="335677" y="1384969"/>
            <a:ext cx="4149791" cy="1908000"/>
          </a:xfrm>
          <a:prstGeom prst="rect">
            <a:avLst/>
          </a:prstGeom>
          <a:solidFill>
            <a:schemeClr val="accent1">
              <a:lumMod val="20000"/>
              <a:lumOff val="80000"/>
            </a:schemeClr>
          </a:solidFill>
          <a:ln w="3175">
            <a:solidFill>
              <a:schemeClr val="accent1"/>
            </a:solidFill>
          </a:ln>
        </p:spPr>
        <p:txBody>
          <a:bodyPr wrap="square" rtlCol="0" anchor="ctr" anchorCtr="0">
            <a:noAutofit/>
          </a:bodyPr>
          <a:lstStyle/>
          <a:p>
            <a:pPr lvl="0" algn="ctr">
              <a:spcAft>
                <a:spcPts val="600"/>
              </a:spcAft>
            </a:pPr>
            <a:r>
              <a:rPr lang="en-GB" sz="1400" b="1" dirty="0">
                <a:solidFill>
                  <a:prstClr val="black"/>
                </a:solidFill>
              </a:rPr>
              <a:t>Burden of ALF within Europe </a:t>
            </a:r>
          </a:p>
          <a:p>
            <a:pPr marL="171450" lvl="0" indent="-171450">
              <a:spcAft>
                <a:spcPts val="600"/>
              </a:spcAft>
              <a:buFont typeface="Arial" panose="020B0604020202020204" pitchFamily="34" charset="0"/>
              <a:buChar char="•"/>
            </a:pPr>
            <a:r>
              <a:rPr lang="en-GB" sz="1200" dirty="0">
                <a:solidFill>
                  <a:prstClr val="black"/>
                </a:solidFill>
              </a:rPr>
              <a:t>Enrolment of all patients with ALF into a common </a:t>
            </a:r>
            <a:br>
              <a:rPr lang="en-GB" sz="1200" dirty="0">
                <a:solidFill>
                  <a:prstClr val="black"/>
                </a:solidFill>
              </a:rPr>
            </a:br>
            <a:r>
              <a:rPr lang="en-GB" sz="1200" dirty="0">
                <a:solidFill>
                  <a:prstClr val="black"/>
                </a:solidFill>
              </a:rPr>
              <a:t>web-based database with internationally agreed definitions of ALF and sub-classification</a:t>
            </a:r>
          </a:p>
          <a:p>
            <a:pPr marL="171450" lvl="0" indent="-171450">
              <a:spcAft>
                <a:spcPts val="600"/>
              </a:spcAft>
              <a:buFont typeface="Arial" panose="020B0604020202020204" pitchFamily="34" charset="0"/>
              <a:buChar char="•"/>
            </a:pPr>
            <a:r>
              <a:rPr lang="en-GB" sz="1200" dirty="0">
                <a:solidFill>
                  <a:prstClr val="black"/>
                </a:solidFill>
              </a:rPr>
              <a:t>Internationally accepted assessment of coagulation abnormalities in ALF</a:t>
            </a:r>
          </a:p>
          <a:p>
            <a:pPr marL="171450" lvl="0" indent="-171450">
              <a:spcAft>
                <a:spcPts val="600"/>
              </a:spcAft>
              <a:buFont typeface="Arial" panose="020B0604020202020204" pitchFamily="34" charset="0"/>
              <a:buChar char="•"/>
            </a:pPr>
            <a:r>
              <a:rPr lang="en-GB" sz="1200" dirty="0">
                <a:solidFill>
                  <a:prstClr val="black"/>
                </a:solidFill>
              </a:rPr>
              <a:t>Development of EU-wide epidemiological studies to define ALF and ALI prevalence and incidence</a:t>
            </a:r>
          </a:p>
        </p:txBody>
      </p:sp>
      <p:sp>
        <p:nvSpPr>
          <p:cNvPr id="9" name="TextBox 8">
            <a:extLst>
              <a:ext uri="{FF2B5EF4-FFF2-40B4-BE49-F238E27FC236}">
                <a16:creationId xmlns:a16="http://schemas.microsoft.com/office/drawing/2014/main" xmlns="" id="{42FD5612-2478-4B4E-8036-318D2A3507C8}"/>
              </a:ext>
            </a:extLst>
          </p:cNvPr>
          <p:cNvSpPr txBox="1"/>
          <p:nvPr/>
        </p:nvSpPr>
        <p:spPr>
          <a:xfrm>
            <a:off x="4716016" y="4330379"/>
            <a:ext cx="4104455" cy="1645200"/>
          </a:xfrm>
          <a:prstGeom prst="rect">
            <a:avLst/>
          </a:prstGeom>
          <a:solidFill>
            <a:schemeClr val="accent6">
              <a:lumMod val="20000"/>
              <a:lumOff val="80000"/>
            </a:schemeClr>
          </a:solidFill>
          <a:ln w="3175">
            <a:solidFill>
              <a:schemeClr val="accent1"/>
            </a:solidFill>
          </a:ln>
        </p:spPr>
        <p:txBody>
          <a:bodyPr wrap="square" rtlCol="0" anchor="ctr" anchorCtr="0">
            <a:noAutofit/>
          </a:bodyPr>
          <a:lstStyle/>
          <a:p>
            <a:pPr algn="ctr">
              <a:spcAft>
                <a:spcPts val="600"/>
              </a:spcAft>
            </a:pPr>
            <a:r>
              <a:rPr lang="en-GB" sz="1400" b="1" dirty="0"/>
              <a:t>General support management outside ICU </a:t>
            </a:r>
          </a:p>
          <a:p>
            <a:pPr marL="171450" indent="-171450">
              <a:spcAft>
                <a:spcPts val="600"/>
              </a:spcAft>
              <a:buFont typeface="Arial" panose="020B0604020202020204" pitchFamily="34" charset="0"/>
              <a:buChar char="•"/>
            </a:pPr>
            <a:r>
              <a:rPr lang="en-GB" sz="1200" dirty="0"/>
              <a:t>Biomarkers to help predict deterioration and likely progression of disease</a:t>
            </a:r>
          </a:p>
          <a:p>
            <a:pPr marL="171450" indent="-171450">
              <a:spcAft>
                <a:spcPts val="600"/>
              </a:spcAft>
              <a:buFont typeface="Arial" panose="020B0604020202020204" pitchFamily="34" charset="0"/>
              <a:buChar char="•"/>
            </a:pPr>
            <a:r>
              <a:rPr lang="en-GB" sz="1200" dirty="0"/>
              <a:t>Assessment of volume status and appropriate fluids in a ward setting.</a:t>
            </a:r>
          </a:p>
          <a:p>
            <a:pPr marL="171450" indent="-171450">
              <a:spcAft>
                <a:spcPts val="600"/>
              </a:spcAft>
              <a:buFont typeface="Arial" panose="020B0604020202020204" pitchFamily="34" charset="0"/>
              <a:buChar char="•"/>
            </a:pPr>
            <a:r>
              <a:rPr lang="en-GB" sz="1200" dirty="0"/>
              <a:t>Point of care assessment for sepsis</a:t>
            </a:r>
          </a:p>
        </p:txBody>
      </p:sp>
      <p:sp>
        <p:nvSpPr>
          <p:cNvPr id="11" name="TextBox 10">
            <a:extLst>
              <a:ext uri="{FF2B5EF4-FFF2-40B4-BE49-F238E27FC236}">
                <a16:creationId xmlns:a16="http://schemas.microsoft.com/office/drawing/2014/main" xmlns="" id="{A452C5F0-84D9-4F88-87A6-3ACE6D47F32A}"/>
              </a:ext>
            </a:extLst>
          </p:cNvPr>
          <p:cNvSpPr txBox="1"/>
          <p:nvPr/>
        </p:nvSpPr>
        <p:spPr>
          <a:xfrm>
            <a:off x="380259" y="4337301"/>
            <a:ext cx="4105210" cy="1646605"/>
          </a:xfrm>
          <a:prstGeom prst="rect">
            <a:avLst/>
          </a:prstGeom>
          <a:solidFill>
            <a:schemeClr val="accent4">
              <a:lumMod val="20000"/>
              <a:lumOff val="80000"/>
            </a:schemeClr>
          </a:solidFill>
          <a:ln w="3175">
            <a:solidFill>
              <a:schemeClr val="accent1"/>
            </a:solidFill>
          </a:ln>
        </p:spPr>
        <p:txBody>
          <a:bodyPr wrap="square" rtlCol="0" anchor="ctr" anchorCtr="0">
            <a:noAutofit/>
          </a:bodyPr>
          <a:lstStyle/>
          <a:p>
            <a:pPr algn="ctr">
              <a:spcAft>
                <a:spcPts val="600"/>
              </a:spcAft>
            </a:pPr>
            <a:r>
              <a:rPr lang="en-GB" sz="1400" b="1" dirty="0"/>
              <a:t>Assessment and management at presentation</a:t>
            </a:r>
          </a:p>
          <a:p>
            <a:pPr marL="171450" indent="-171450">
              <a:spcAft>
                <a:spcPts val="600"/>
              </a:spcAft>
              <a:buFont typeface="Arial" panose="020B0604020202020204" pitchFamily="34" charset="0"/>
              <a:buChar char="•"/>
            </a:pPr>
            <a:r>
              <a:rPr lang="en-GB" sz="1200" dirty="0"/>
              <a:t>Further continuous update of the EALFR</a:t>
            </a:r>
          </a:p>
          <a:p>
            <a:pPr marL="171450" indent="-171450">
              <a:spcAft>
                <a:spcPts val="600"/>
              </a:spcAft>
              <a:buFont typeface="Arial" panose="020B0604020202020204" pitchFamily="34" charset="0"/>
              <a:buChar char="•"/>
            </a:pPr>
            <a:r>
              <a:rPr lang="en-GB" sz="1200" dirty="0"/>
              <a:t>Review of criteria defining poor prognosis in the context of modern critical care and support</a:t>
            </a:r>
          </a:p>
          <a:p>
            <a:pPr marL="171450" indent="-171450">
              <a:spcAft>
                <a:spcPts val="600"/>
              </a:spcAft>
              <a:buFont typeface="Arial" panose="020B0604020202020204" pitchFamily="34" charset="0"/>
              <a:buChar char="•"/>
            </a:pPr>
            <a:r>
              <a:rPr lang="en-GB" sz="1200" dirty="0"/>
              <a:t>Application of biomarkers to further delineate cofactors in the development of ALF (e.g. paracetamol adducts, viral nucleic acid testing)</a:t>
            </a:r>
            <a:endParaRPr lang="en-GB" sz="1600" dirty="0"/>
          </a:p>
        </p:txBody>
      </p:sp>
      <p:sp>
        <p:nvSpPr>
          <p:cNvPr id="12" name="Title 11">
            <a:extLst>
              <a:ext uri="{FF2B5EF4-FFF2-40B4-BE49-F238E27FC236}">
                <a16:creationId xmlns:a16="http://schemas.microsoft.com/office/drawing/2014/main" xmlns="" id="{ABFA6434-F1C5-4567-8D37-F3F417281A86}"/>
              </a:ext>
            </a:extLst>
          </p:cNvPr>
          <p:cNvSpPr>
            <a:spLocks noGrp="1"/>
          </p:cNvSpPr>
          <p:nvPr>
            <p:ph type="title"/>
          </p:nvPr>
        </p:nvSpPr>
        <p:spPr/>
        <p:txBody>
          <a:bodyPr>
            <a:normAutofit fontScale="90000"/>
          </a:bodyPr>
          <a:lstStyle/>
          <a:p>
            <a:r>
              <a:rPr lang="en-GB" dirty="0"/>
              <a:t>Burden, definition, assessment, and management</a:t>
            </a:r>
          </a:p>
        </p:txBody>
      </p:sp>
      <p:sp>
        <p:nvSpPr>
          <p:cNvPr id="3" name="Text Placeholder 2">
            <a:extLst>
              <a:ext uri="{FF2B5EF4-FFF2-40B4-BE49-F238E27FC236}">
                <a16:creationId xmlns:a16="http://schemas.microsoft.com/office/drawing/2014/main" xmlns="" id="{98F0B88E-4136-402B-9595-045C026C8A49}"/>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pic>
        <p:nvPicPr>
          <p:cNvPr id="13" name="Picture 12">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4" name="TextBox 13">
            <a:extLst>
              <a:ext uri="{FF2B5EF4-FFF2-40B4-BE49-F238E27FC236}">
                <a16:creationId xmlns:a16="http://schemas.microsoft.com/office/drawing/2014/main" xmlns="" id="{55B3D2A5-1901-4D94-A009-628C4F71D4BA}"/>
              </a:ext>
            </a:extLst>
          </p:cNvPr>
          <p:cNvSpPr txBox="1"/>
          <p:nvPr/>
        </p:nvSpPr>
        <p:spPr>
          <a:xfrm>
            <a:off x="2753543" y="3483271"/>
            <a:ext cx="3636915" cy="646331"/>
          </a:xfrm>
          <a:prstGeom prst="rect">
            <a:avLst/>
          </a:prstGeom>
          <a:solidFill>
            <a:schemeClr val="accent1"/>
          </a:solidFill>
        </p:spPr>
        <p:txBody>
          <a:bodyPr wrap="square" rtlCol="0" anchor="ctr" anchorCtr="0">
            <a:spAutoFit/>
          </a:bodyPr>
          <a:lstStyle/>
          <a:p>
            <a:pPr algn="ctr"/>
            <a:r>
              <a:rPr lang="en-GB" b="1" dirty="0">
                <a:solidFill>
                  <a:schemeClr val="bg1"/>
                </a:solidFill>
              </a:rPr>
              <a:t>Considerations for </a:t>
            </a:r>
            <a:br>
              <a:rPr lang="en-GB" b="1" dirty="0">
                <a:solidFill>
                  <a:schemeClr val="bg1"/>
                </a:solidFill>
              </a:rPr>
            </a:br>
            <a:r>
              <a:rPr lang="en-GB" b="1" dirty="0">
                <a:solidFill>
                  <a:schemeClr val="bg1"/>
                </a:solidFill>
              </a:rPr>
              <a:t>future studies</a:t>
            </a:r>
          </a:p>
        </p:txBody>
      </p:sp>
    </p:spTree>
    <p:extLst>
      <p:ext uri="{BB962C8B-B14F-4D97-AF65-F5344CB8AC3E}">
        <p14:creationId xmlns:p14="http://schemas.microsoft.com/office/powerpoint/2010/main" val="84015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5B7D0-A1C4-4C65-A8DF-99A1BE458FEC}"/>
              </a:ext>
            </a:extLst>
          </p:cNvPr>
          <p:cNvSpPr>
            <a:spLocks noGrp="1"/>
          </p:cNvSpPr>
          <p:nvPr>
            <p:ph type="title"/>
          </p:nvPr>
        </p:nvSpPr>
        <p:spPr/>
        <p:txBody>
          <a:bodyPr/>
          <a:lstStyle/>
          <a:p>
            <a:r>
              <a:rPr lang="en-GB"/>
              <a:t>Organ-specific management</a:t>
            </a:r>
            <a:endParaRPr lang="en-GB" dirty="0"/>
          </a:p>
        </p:txBody>
      </p:sp>
      <p:sp>
        <p:nvSpPr>
          <p:cNvPr id="14" name="Text Placeholder 13">
            <a:extLst>
              <a:ext uri="{FF2B5EF4-FFF2-40B4-BE49-F238E27FC236}">
                <a16:creationId xmlns:a16="http://schemas.microsoft.com/office/drawing/2014/main" xmlns="" id="{697886D1-64B9-41F4-AD43-FAD001BE1709}"/>
              </a:ext>
            </a:extLst>
          </p:cNvPr>
          <p:cNvSpPr>
            <a:spLocks noGrp="1"/>
          </p:cNvSpPr>
          <p:nvPr>
            <p:ph type="body" sz="quarter" idx="10"/>
          </p:nvPr>
        </p:nvSpPr>
        <p:spPr/>
        <p:txBody>
          <a:bodyPr/>
          <a:lstStyle/>
          <a:p>
            <a:r>
              <a:rPr lang="en-GB"/>
              <a:t>EASL CPG ALF. J Hepatol 2017;66:1047–81</a:t>
            </a:r>
            <a:endParaRPr lang="en-GB" dirty="0"/>
          </a:p>
        </p:txBody>
      </p:sp>
      <p:sp>
        <p:nvSpPr>
          <p:cNvPr id="3" name="TextBox 2">
            <a:extLst>
              <a:ext uri="{FF2B5EF4-FFF2-40B4-BE49-F238E27FC236}">
                <a16:creationId xmlns:a16="http://schemas.microsoft.com/office/drawing/2014/main" xmlns="" id="{41E0AE01-707B-483A-A5BD-9D448A011FA5}"/>
              </a:ext>
            </a:extLst>
          </p:cNvPr>
          <p:cNvSpPr txBox="1"/>
          <p:nvPr/>
        </p:nvSpPr>
        <p:spPr>
          <a:xfrm>
            <a:off x="4629873" y="1261200"/>
            <a:ext cx="4071567" cy="1414800"/>
          </a:xfrm>
          <a:prstGeom prst="rect">
            <a:avLst/>
          </a:prstGeom>
          <a:solidFill>
            <a:schemeClr val="accent6">
              <a:lumMod val="20000"/>
              <a:lumOff val="80000"/>
            </a:schemeClr>
          </a:solidFill>
          <a:ln>
            <a:solidFill>
              <a:schemeClr val="accent1"/>
            </a:solidFill>
          </a:ln>
        </p:spPr>
        <p:txBody>
          <a:bodyPr wrap="square" rtlCol="0" anchor="ctr" anchorCtr="0">
            <a:noAutofit/>
          </a:bodyPr>
          <a:lstStyle/>
          <a:p>
            <a:pPr algn="ctr"/>
            <a:r>
              <a:rPr lang="en-GB" sz="1400" b="1" dirty="0"/>
              <a:t>The brain in ALF</a:t>
            </a:r>
          </a:p>
          <a:p>
            <a:pPr marL="171450" indent="-171450">
              <a:buFont typeface="Arial" panose="020B0604020202020204" pitchFamily="34" charset="0"/>
              <a:buChar char="•"/>
            </a:pPr>
            <a:r>
              <a:rPr lang="en-GB" sz="1200" dirty="0"/>
              <a:t>Accurate non-invasive assessment of ICP should be developed and validated</a:t>
            </a:r>
          </a:p>
          <a:p>
            <a:pPr marL="171450" indent="-171450">
              <a:buFont typeface="Arial" panose="020B0604020202020204" pitchFamily="34" charset="0"/>
              <a:buChar char="•"/>
            </a:pPr>
            <a:r>
              <a:rPr lang="en-GB" sz="1200" dirty="0"/>
              <a:t>Relationship between inflammation and cerebral irritation</a:t>
            </a:r>
          </a:p>
          <a:p>
            <a:pPr marL="171450" indent="-171450">
              <a:buFont typeface="Arial" panose="020B0604020202020204" pitchFamily="34" charset="0"/>
              <a:buChar char="•"/>
            </a:pPr>
            <a:r>
              <a:rPr lang="en-GB" sz="1200" dirty="0"/>
              <a:t>Modulators of cerebral inflammation need to be studied</a:t>
            </a:r>
          </a:p>
        </p:txBody>
      </p:sp>
      <p:sp>
        <p:nvSpPr>
          <p:cNvPr id="4" name="TextBox 3">
            <a:extLst>
              <a:ext uri="{FF2B5EF4-FFF2-40B4-BE49-F238E27FC236}">
                <a16:creationId xmlns:a16="http://schemas.microsoft.com/office/drawing/2014/main" xmlns="" id="{93376933-CD47-420F-A587-E64E19915D3E}"/>
              </a:ext>
            </a:extLst>
          </p:cNvPr>
          <p:cNvSpPr txBox="1"/>
          <p:nvPr/>
        </p:nvSpPr>
        <p:spPr>
          <a:xfrm>
            <a:off x="611188" y="1261200"/>
            <a:ext cx="3960812" cy="1415772"/>
          </a:xfrm>
          <a:prstGeom prst="rect">
            <a:avLst/>
          </a:prstGeom>
          <a:solidFill>
            <a:schemeClr val="accent1">
              <a:lumMod val="20000"/>
              <a:lumOff val="80000"/>
            </a:schemeClr>
          </a:solidFill>
          <a:ln>
            <a:solidFill>
              <a:schemeClr val="accent1"/>
            </a:solidFill>
          </a:ln>
        </p:spPr>
        <p:txBody>
          <a:bodyPr wrap="square" rtlCol="0" anchor="ctr" anchorCtr="0">
            <a:noAutofit/>
          </a:bodyPr>
          <a:lstStyle/>
          <a:p>
            <a:pPr algn="ctr"/>
            <a:r>
              <a:rPr lang="en-GB" sz="1400" b="1" dirty="0"/>
              <a:t>Cardiovascular</a:t>
            </a:r>
          </a:p>
          <a:p>
            <a:pPr marL="180975" lvl="1" indent="-171450">
              <a:buFont typeface="Arial" panose="020B0604020202020204" pitchFamily="34" charset="0"/>
              <a:buChar char="•"/>
            </a:pPr>
            <a:r>
              <a:rPr lang="en-GB" sz="1200" dirty="0"/>
              <a:t>Accurate assessment of volume status with biomarkers for congestion and depletion</a:t>
            </a:r>
          </a:p>
          <a:p>
            <a:pPr marL="180975" lvl="1" indent="-171450">
              <a:buFont typeface="Arial" panose="020B0604020202020204" pitchFamily="34" charset="0"/>
              <a:buChar char="•"/>
            </a:pPr>
            <a:r>
              <a:rPr lang="en-GB" sz="1200" dirty="0"/>
              <a:t>Studies of microcirculatory status as an endpoint for resuscitation as opposed to pressures</a:t>
            </a:r>
          </a:p>
          <a:p>
            <a:pPr marL="180975" lvl="1" indent="-171450">
              <a:buFont typeface="Arial" panose="020B0604020202020204" pitchFamily="34" charset="0"/>
              <a:buChar char="•"/>
            </a:pPr>
            <a:r>
              <a:rPr lang="en-GB" sz="1200" dirty="0"/>
              <a:t>Appropriate utilization of VA ECMO in subgroups of patients with ALF and hypoxic hepatitis</a:t>
            </a:r>
            <a:endParaRPr lang="en-GB" sz="2000" dirty="0"/>
          </a:p>
        </p:txBody>
      </p:sp>
      <p:grpSp>
        <p:nvGrpSpPr>
          <p:cNvPr id="12" name="Group 11">
            <a:extLst>
              <a:ext uri="{FF2B5EF4-FFF2-40B4-BE49-F238E27FC236}">
                <a16:creationId xmlns:a16="http://schemas.microsoft.com/office/drawing/2014/main" xmlns="" id="{A672DC05-01BE-45E6-8D6A-FA97CA050558}"/>
              </a:ext>
            </a:extLst>
          </p:cNvPr>
          <p:cNvGrpSpPr/>
          <p:nvPr/>
        </p:nvGrpSpPr>
        <p:grpSpPr>
          <a:xfrm>
            <a:off x="611560" y="2749048"/>
            <a:ext cx="2736304" cy="1613212"/>
            <a:chOff x="611560" y="2664580"/>
            <a:chExt cx="2736304" cy="1613212"/>
          </a:xfrm>
        </p:grpSpPr>
        <p:sp>
          <p:nvSpPr>
            <p:cNvPr id="5" name="TextBox 4">
              <a:extLst>
                <a:ext uri="{FF2B5EF4-FFF2-40B4-BE49-F238E27FC236}">
                  <a16:creationId xmlns:a16="http://schemas.microsoft.com/office/drawing/2014/main" xmlns="" id="{646088B0-99B3-4320-B987-EF645220A558}"/>
                </a:ext>
              </a:extLst>
            </p:cNvPr>
            <p:cNvSpPr txBox="1"/>
            <p:nvPr/>
          </p:nvSpPr>
          <p:spPr>
            <a:xfrm>
              <a:off x="611560" y="2664580"/>
              <a:ext cx="2736304" cy="861774"/>
            </a:xfrm>
            <a:prstGeom prst="rect">
              <a:avLst/>
            </a:prstGeom>
            <a:solidFill>
              <a:schemeClr val="accent3">
                <a:lumMod val="20000"/>
                <a:lumOff val="80000"/>
              </a:schemeClr>
            </a:solidFill>
            <a:ln>
              <a:solidFill>
                <a:schemeClr val="accent1"/>
              </a:solidFill>
            </a:ln>
          </p:spPr>
          <p:txBody>
            <a:bodyPr wrap="square" rtlCol="0" anchor="ctr" anchorCtr="0">
              <a:noAutofit/>
            </a:bodyPr>
            <a:lstStyle/>
            <a:p>
              <a:pPr algn="ctr"/>
              <a:r>
                <a:rPr lang="en-GB" sz="1400" b="1" dirty="0"/>
                <a:t>Respiratory</a:t>
              </a:r>
            </a:p>
            <a:p>
              <a:pPr marL="180975" lvl="1" indent="-171450">
                <a:buFont typeface="Arial" panose="020B0604020202020204" pitchFamily="34" charset="0"/>
                <a:buChar char="•"/>
              </a:pPr>
              <a:r>
                <a:rPr lang="en-GB" sz="1200" dirty="0"/>
                <a:t>Application of extracorporeal lung support techniques to address risk/ benefit in highly specific subgroups</a:t>
              </a:r>
            </a:p>
          </p:txBody>
        </p:sp>
        <p:sp>
          <p:nvSpPr>
            <p:cNvPr id="6" name="TextBox 5">
              <a:extLst>
                <a:ext uri="{FF2B5EF4-FFF2-40B4-BE49-F238E27FC236}">
                  <a16:creationId xmlns:a16="http://schemas.microsoft.com/office/drawing/2014/main" xmlns="" id="{26813B04-30D3-4888-9D90-8013BE8B73E8}"/>
                </a:ext>
              </a:extLst>
            </p:cNvPr>
            <p:cNvSpPr txBox="1"/>
            <p:nvPr/>
          </p:nvSpPr>
          <p:spPr>
            <a:xfrm>
              <a:off x="611560" y="3600684"/>
              <a:ext cx="2736304" cy="677108"/>
            </a:xfrm>
            <a:prstGeom prst="rect">
              <a:avLst/>
            </a:prstGeom>
            <a:solidFill>
              <a:schemeClr val="accent4">
                <a:lumMod val="20000"/>
                <a:lumOff val="80000"/>
              </a:schemeClr>
            </a:solidFill>
            <a:ln>
              <a:solidFill>
                <a:schemeClr val="accent1"/>
              </a:solidFill>
            </a:ln>
          </p:spPr>
          <p:txBody>
            <a:bodyPr wrap="square" rtlCol="0" anchor="ctr" anchorCtr="0">
              <a:noAutofit/>
            </a:bodyPr>
            <a:lstStyle/>
            <a:p>
              <a:pPr algn="ctr"/>
              <a:r>
                <a:rPr lang="en-GB" sz="1400" b="1" dirty="0"/>
                <a:t>Gastrointestinal</a:t>
              </a:r>
            </a:p>
            <a:p>
              <a:pPr marL="180975" lvl="1" indent="-171450">
                <a:buFont typeface="Arial" panose="020B0604020202020204" pitchFamily="34" charset="0"/>
                <a:buChar char="•"/>
              </a:pPr>
              <a:r>
                <a:rPr lang="en-GB" sz="1200" dirty="0"/>
                <a:t>Biomarkers for small bowel ileus and failure</a:t>
              </a:r>
            </a:p>
          </p:txBody>
        </p:sp>
      </p:grpSp>
      <p:sp>
        <p:nvSpPr>
          <p:cNvPr id="7" name="TextBox 6">
            <a:extLst>
              <a:ext uri="{FF2B5EF4-FFF2-40B4-BE49-F238E27FC236}">
                <a16:creationId xmlns:a16="http://schemas.microsoft.com/office/drawing/2014/main" xmlns="" id="{DAC6F7DD-92F3-4FF2-932D-9239507CE4C5}"/>
              </a:ext>
            </a:extLst>
          </p:cNvPr>
          <p:cNvSpPr txBox="1"/>
          <p:nvPr/>
        </p:nvSpPr>
        <p:spPr>
          <a:xfrm>
            <a:off x="5745981" y="2749460"/>
            <a:ext cx="2955459" cy="1612800"/>
          </a:xfrm>
          <a:prstGeom prst="rect">
            <a:avLst/>
          </a:prstGeom>
          <a:solidFill>
            <a:schemeClr val="accent5">
              <a:lumMod val="20000"/>
              <a:lumOff val="80000"/>
            </a:schemeClr>
          </a:solidFill>
          <a:ln>
            <a:solidFill>
              <a:schemeClr val="accent1"/>
            </a:solidFill>
          </a:ln>
        </p:spPr>
        <p:txBody>
          <a:bodyPr wrap="square" rtlCol="0" anchor="ctr" anchorCtr="0">
            <a:noAutofit/>
          </a:bodyPr>
          <a:lstStyle/>
          <a:p>
            <a:pPr algn="ctr"/>
            <a:r>
              <a:rPr lang="en-GB" sz="1400" b="1" dirty="0"/>
              <a:t>Renal</a:t>
            </a:r>
          </a:p>
          <a:p>
            <a:pPr marL="180975" lvl="1" indent="-171450">
              <a:buFont typeface="Arial" panose="020B0604020202020204" pitchFamily="34" charset="0"/>
              <a:buChar char="•"/>
            </a:pPr>
            <a:r>
              <a:rPr lang="en-GB" sz="1200" dirty="0"/>
              <a:t>Monitoring and management of anticoagulation of extracorporeal circuits</a:t>
            </a:r>
          </a:p>
          <a:p>
            <a:pPr marL="180975" lvl="1" indent="-171450">
              <a:buFont typeface="Arial" panose="020B0604020202020204" pitchFamily="34" charset="0"/>
              <a:buChar char="•"/>
            </a:pPr>
            <a:r>
              <a:rPr lang="en-GB" sz="1200" dirty="0"/>
              <a:t>Appropriate indications for commencing RRT</a:t>
            </a:r>
          </a:p>
          <a:p>
            <a:pPr marL="180975" lvl="1" indent="-171450">
              <a:buFont typeface="Arial" panose="020B0604020202020204" pitchFamily="34" charset="0"/>
              <a:buChar char="•"/>
            </a:pPr>
            <a:r>
              <a:rPr lang="en-GB" sz="1200" dirty="0"/>
              <a:t>Biomarkers for the prediction of and recovery from AKI</a:t>
            </a:r>
          </a:p>
        </p:txBody>
      </p:sp>
      <p:sp>
        <p:nvSpPr>
          <p:cNvPr id="8" name="TextBox 7">
            <a:extLst>
              <a:ext uri="{FF2B5EF4-FFF2-40B4-BE49-F238E27FC236}">
                <a16:creationId xmlns:a16="http://schemas.microsoft.com/office/drawing/2014/main" xmlns="" id="{7743E07D-BB71-4088-80E6-383B9E5E5704}"/>
              </a:ext>
            </a:extLst>
          </p:cNvPr>
          <p:cNvSpPr txBox="1"/>
          <p:nvPr/>
        </p:nvSpPr>
        <p:spPr>
          <a:xfrm>
            <a:off x="611189" y="4434268"/>
            <a:ext cx="3960812" cy="1548000"/>
          </a:xfrm>
          <a:prstGeom prst="rect">
            <a:avLst/>
          </a:prstGeom>
          <a:solidFill>
            <a:srgbClr val="FF0000">
              <a:alpha val="18824"/>
            </a:srgbClr>
          </a:solidFill>
          <a:ln>
            <a:solidFill>
              <a:schemeClr val="accent1"/>
            </a:solidFill>
          </a:ln>
        </p:spPr>
        <p:txBody>
          <a:bodyPr wrap="square" rtlCol="0" anchor="ctr" anchorCtr="0">
            <a:noAutofit/>
          </a:bodyPr>
          <a:lstStyle/>
          <a:p>
            <a:pPr algn="ctr"/>
            <a:r>
              <a:rPr lang="en-GB" sz="1400" b="1" dirty="0"/>
              <a:t>Coagulation</a:t>
            </a:r>
          </a:p>
          <a:p>
            <a:pPr marL="180975" lvl="1" indent="-171450">
              <a:buFont typeface="Arial" panose="020B0604020202020204" pitchFamily="34" charset="0"/>
              <a:buChar char="•"/>
            </a:pPr>
            <a:r>
              <a:rPr lang="en-GB" sz="1200" dirty="0"/>
              <a:t>Role of anticoagulation to improve microcirculation and decrease liver injury</a:t>
            </a:r>
          </a:p>
          <a:p>
            <a:pPr marL="180975" lvl="1" indent="-171450">
              <a:buFont typeface="Arial" panose="020B0604020202020204" pitchFamily="34" charset="0"/>
              <a:buChar char="•"/>
            </a:pPr>
            <a:r>
              <a:rPr lang="en-GB" sz="1200" dirty="0"/>
              <a:t>Further understanding of coagulation disturbances and critically ill patients with ALF, as well as point of care monitoring</a:t>
            </a:r>
          </a:p>
          <a:p>
            <a:pPr marL="180975" lvl="1" indent="-171450">
              <a:buFont typeface="Arial" panose="020B0604020202020204" pitchFamily="34" charset="0"/>
              <a:buChar char="•"/>
            </a:pPr>
            <a:r>
              <a:rPr lang="en-GB" sz="1200" dirty="0"/>
              <a:t>Risk of thrombotic complications in the context of ALF and appropriate therapeutic interventions</a:t>
            </a:r>
          </a:p>
        </p:txBody>
      </p:sp>
      <p:sp>
        <p:nvSpPr>
          <p:cNvPr id="9" name="TextBox 8">
            <a:extLst>
              <a:ext uri="{FF2B5EF4-FFF2-40B4-BE49-F238E27FC236}">
                <a16:creationId xmlns:a16="http://schemas.microsoft.com/office/drawing/2014/main" xmlns="" id="{8C9A194D-079C-4DD7-AF3C-9F784762A96A}"/>
              </a:ext>
            </a:extLst>
          </p:cNvPr>
          <p:cNvSpPr txBox="1"/>
          <p:nvPr/>
        </p:nvSpPr>
        <p:spPr>
          <a:xfrm>
            <a:off x="4629873" y="4434268"/>
            <a:ext cx="4091374" cy="1548000"/>
          </a:xfrm>
          <a:prstGeom prst="rect">
            <a:avLst/>
          </a:prstGeom>
          <a:solidFill>
            <a:schemeClr val="accent2">
              <a:lumMod val="20000"/>
              <a:lumOff val="80000"/>
            </a:schemeClr>
          </a:solidFill>
          <a:ln>
            <a:solidFill>
              <a:schemeClr val="accent1"/>
            </a:solidFill>
          </a:ln>
        </p:spPr>
        <p:txBody>
          <a:bodyPr wrap="square" rtlCol="0" anchor="ctr" anchorCtr="0">
            <a:noAutofit/>
          </a:bodyPr>
          <a:lstStyle/>
          <a:p>
            <a:pPr algn="ctr"/>
            <a:r>
              <a:rPr lang="en-GB" sz="1400" b="1" dirty="0"/>
              <a:t>Sepsis, inflammation and anti-inflammatory</a:t>
            </a:r>
          </a:p>
          <a:p>
            <a:pPr marL="171450" indent="-171450">
              <a:buFont typeface="Arial" panose="020B0604020202020204" pitchFamily="34" charset="0"/>
              <a:buChar char="•"/>
            </a:pPr>
            <a:r>
              <a:rPr lang="en-GB" sz="1200" dirty="0"/>
              <a:t>Integration of inflammatory biomarkers with biochemical and functional markers of liver function</a:t>
            </a:r>
          </a:p>
          <a:p>
            <a:pPr marL="171450" indent="-171450">
              <a:buFont typeface="Arial" panose="020B0604020202020204" pitchFamily="34" charset="0"/>
              <a:buChar char="•"/>
            </a:pPr>
            <a:r>
              <a:rPr lang="en-GB" sz="1200" dirty="0"/>
              <a:t>Biomarkers to separate infection and inflammation</a:t>
            </a:r>
          </a:p>
          <a:p>
            <a:pPr marL="171450" indent="-171450">
              <a:buFont typeface="Arial" panose="020B0604020202020204" pitchFamily="34" charset="0"/>
              <a:buChar char="•"/>
            </a:pPr>
            <a:r>
              <a:rPr lang="en-GB" sz="1200" dirty="0"/>
              <a:t>Immunomodulatory therapy to promote liver regeneration and decrease nosocomial sepsis</a:t>
            </a:r>
          </a:p>
        </p:txBody>
      </p:sp>
      <p:sp>
        <p:nvSpPr>
          <p:cNvPr id="10" name="TextBox 9">
            <a:extLst>
              <a:ext uri="{FF2B5EF4-FFF2-40B4-BE49-F238E27FC236}">
                <a16:creationId xmlns:a16="http://schemas.microsoft.com/office/drawing/2014/main" xmlns="" id="{B6C2A4EA-3D43-49F8-85CC-3F4AE76305FE}"/>
              </a:ext>
            </a:extLst>
          </p:cNvPr>
          <p:cNvSpPr txBox="1"/>
          <p:nvPr/>
        </p:nvSpPr>
        <p:spPr>
          <a:xfrm>
            <a:off x="3527373" y="3091672"/>
            <a:ext cx="2089254" cy="972000"/>
          </a:xfrm>
          <a:prstGeom prst="rect">
            <a:avLst/>
          </a:prstGeom>
          <a:solidFill>
            <a:schemeClr val="accent1"/>
          </a:solidFill>
        </p:spPr>
        <p:txBody>
          <a:bodyPr wrap="square" rtlCol="0" anchor="ctr" anchorCtr="0">
            <a:spAutoFit/>
          </a:bodyPr>
          <a:lstStyle/>
          <a:p>
            <a:pPr algn="ctr"/>
            <a:r>
              <a:rPr lang="en-GB" b="1" dirty="0">
                <a:solidFill>
                  <a:schemeClr val="bg1"/>
                </a:solidFill>
              </a:rPr>
              <a:t>Considerations for future studies</a:t>
            </a:r>
          </a:p>
        </p:txBody>
      </p:sp>
      <p:pic>
        <p:nvPicPr>
          <p:cNvPr id="11" name="Picture 10">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511397"/>
            <a:ext cx="381237" cy="377560"/>
          </a:xfrm>
          <a:prstGeom prst="rect">
            <a:avLst/>
          </a:prstGeom>
        </p:spPr>
      </p:pic>
    </p:spTree>
    <p:extLst>
      <p:ext uri="{BB962C8B-B14F-4D97-AF65-F5344CB8AC3E}">
        <p14:creationId xmlns:p14="http://schemas.microsoft.com/office/powerpoint/2010/main" val="826331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E815E91-E455-42A6-AE44-5C6E4460A082}"/>
              </a:ext>
            </a:extLst>
          </p:cNvPr>
          <p:cNvSpPr txBox="1"/>
          <p:nvPr/>
        </p:nvSpPr>
        <p:spPr>
          <a:xfrm>
            <a:off x="319314" y="4667397"/>
            <a:ext cx="8432761" cy="1152000"/>
          </a:xfrm>
          <a:prstGeom prst="rect">
            <a:avLst/>
          </a:prstGeom>
          <a:solidFill>
            <a:schemeClr val="accent4">
              <a:lumMod val="20000"/>
              <a:lumOff val="80000"/>
            </a:schemeClr>
          </a:solidFill>
          <a:ln>
            <a:solidFill>
              <a:schemeClr val="accent1"/>
            </a:solidFill>
          </a:ln>
        </p:spPr>
        <p:txBody>
          <a:bodyPr wrap="square" rtlCol="0" anchor="ctr" anchorCtr="0">
            <a:noAutofit/>
          </a:bodyPr>
          <a:lstStyle/>
          <a:p>
            <a:pPr algn="ctr"/>
            <a:r>
              <a:rPr lang="en-GB" sz="1600" b="1" dirty="0"/>
              <a:t>Artificial and bioartificial liver devices</a:t>
            </a:r>
          </a:p>
          <a:p>
            <a:pPr marL="171450" indent="-171450">
              <a:buFont typeface="Arial" panose="020B0604020202020204" pitchFamily="34" charset="0"/>
              <a:buChar char="•"/>
            </a:pPr>
            <a:r>
              <a:rPr lang="en-GB" sz="1400" dirty="0"/>
              <a:t>Well-designed RCTs of new liver support systems in well-defined patient cohorts</a:t>
            </a:r>
          </a:p>
          <a:p>
            <a:pPr marL="171450" indent="-171450">
              <a:buFont typeface="Arial" panose="020B0604020202020204" pitchFamily="34" charset="0"/>
              <a:buChar char="•"/>
            </a:pPr>
            <a:r>
              <a:rPr lang="en-GB" sz="1400" dirty="0"/>
              <a:t>Development of dynamic measures of liver function to assess metabolic and synthetic capacity</a:t>
            </a:r>
          </a:p>
          <a:p>
            <a:pPr marL="171450" indent="-171450">
              <a:buFont typeface="Arial" panose="020B0604020202020204" pitchFamily="34" charset="0"/>
              <a:buChar char="•"/>
            </a:pPr>
            <a:r>
              <a:rPr lang="en-GB" sz="1400" dirty="0"/>
              <a:t>Antimicrobial clearance and dosing when utilizing various liver support systems such as PE</a:t>
            </a:r>
          </a:p>
        </p:txBody>
      </p:sp>
      <p:sp>
        <p:nvSpPr>
          <p:cNvPr id="12" name="Title 11">
            <a:extLst>
              <a:ext uri="{FF2B5EF4-FFF2-40B4-BE49-F238E27FC236}">
                <a16:creationId xmlns:a16="http://schemas.microsoft.com/office/drawing/2014/main" xmlns="" id="{ABFA6434-F1C5-4567-8D37-F3F417281A86}"/>
              </a:ext>
            </a:extLst>
          </p:cNvPr>
          <p:cNvSpPr>
            <a:spLocks noGrp="1"/>
          </p:cNvSpPr>
          <p:nvPr>
            <p:ph type="title"/>
          </p:nvPr>
        </p:nvSpPr>
        <p:spPr/>
        <p:txBody>
          <a:bodyPr/>
          <a:lstStyle/>
          <a:p>
            <a:r>
              <a:rPr lang="en-GB"/>
              <a:t>Liver transplantation and artificial liver devices</a:t>
            </a:r>
            <a:endParaRPr lang="en-GB" dirty="0"/>
          </a:p>
        </p:txBody>
      </p:sp>
      <p:sp>
        <p:nvSpPr>
          <p:cNvPr id="4" name="Text Placeholder 3">
            <a:extLst>
              <a:ext uri="{FF2B5EF4-FFF2-40B4-BE49-F238E27FC236}">
                <a16:creationId xmlns:a16="http://schemas.microsoft.com/office/drawing/2014/main" xmlns="" id="{DF103195-CD55-4BC4-8C13-1BBEC2F3D862}"/>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6" name="TextBox 35">
            <a:extLst>
              <a:ext uri="{FF2B5EF4-FFF2-40B4-BE49-F238E27FC236}">
                <a16:creationId xmlns:a16="http://schemas.microsoft.com/office/drawing/2014/main" xmlns="" id="{DAD87E70-8A04-4BB2-8A9C-9035E9F5E3E0}"/>
              </a:ext>
            </a:extLst>
          </p:cNvPr>
          <p:cNvSpPr txBox="1"/>
          <p:nvPr/>
        </p:nvSpPr>
        <p:spPr>
          <a:xfrm>
            <a:off x="319314" y="2187464"/>
            <a:ext cx="8432761" cy="2340000"/>
          </a:xfrm>
          <a:prstGeom prst="rect">
            <a:avLst/>
          </a:prstGeom>
          <a:solidFill>
            <a:schemeClr val="accent2">
              <a:lumMod val="20000"/>
              <a:lumOff val="80000"/>
            </a:schemeClr>
          </a:solidFill>
          <a:ln>
            <a:solidFill>
              <a:schemeClr val="accent1"/>
            </a:solidFill>
          </a:ln>
        </p:spPr>
        <p:txBody>
          <a:bodyPr wrap="square" rtlCol="0" anchor="ctr" anchorCtr="0">
            <a:noAutofit/>
          </a:bodyPr>
          <a:lstStyle/>
          <a:p>
            <a:pPr algn="ctr"/>
            <a:r>
              <a:rPr lang="en-GB" sz="1600" b="1" dirty="0"/>
              <a:t>Liver transplantation</a:t>
            </a:r>
          </a:p>
          <a:p>
            <a:pPr marL="171450" indent="-171450">
              <a:buFont typeface="Arial" panose="020B0604020202020204" pitchFamily="34" charset="0"/>
              <a:buChar char="•"/>
            </a:pPr>
            <a:r>
              <a:rPr lang="en-GB" sz="1400" dirty="0"/>
              <a:t>Prospective studies of high methodological quality and sufficient size, enrolling from multiple centres, to assess the current natural history of ALF</a:t>
            </a:r>
          </a:p>
          <a:p>
            <a:pPr marL="171450" indent="-171450">
              <a:buFont typeface="Arial" panose="020B0604020202020204" pitchFamily="34" charset="0"/>
              <a:buChar char="•"/>
            </a:pPr>
            <a:r>
              <a:rPr lang="en-GB" sz="1400" dirty="0"/>
              <a:t>Avoid the assumption that transplantation equals non-survival for prognostic modelling purposes</a:t>
            </a:r>
          </a:p>
          <a:p>
            <a:pPr marL="171450" indent="-171450">
              <a:buFont typeface="Arial" panose="020B0604020202020204" pitchFamily="34" charset="0"/>
              <a:buChar char="•"/>
            </a:pPr>
            <a:r>
              <a:rPr lang="en-GB" sz="1400" dirty="0"/>
              <a:t>Definition and validation of contraindications to transplant in patients with ALF</a:t>
            </a:r>
          </a:p>
          <a:p>
            <a:pPr marL="171450" indent="-171450">
              <a:buFont typeface="Arial" panose="020B0604020202020204" pitchFamily="34" charset="0"/>
              <a:buChar char="•"/>
            </a:pPr>
            <a:r>
              <a:rPr lang="en-GB" sz="1400" dirty="0"/>
              <a:t>Definition and validation of futility of </a:t>
            </a:r>
            <a:r>
              <a:rPr lang="en-GB" sz="1400" dirty="0" err="1"/>
              <a:t>LTx</a:t>
            </a:r>
            <a:r>
              <a:rPr lang="en-GB" sz="1400" dirty="0"/>
              <a:t> in patients with ALF</a:t>
            </a:r>
          </a:p>
          <a:p>
            <a:pPr marL="171450" indent="-171450">
              <a:buFont typeface="Arial" panose="020B0604020202020204" pitchFamily="34" charset="0"/>
              <a:buChar char="•"/>
            </a:pPr>
            <a:r>
              <a:rPr lang="en-GB" sz="1400" dirty="0"/>
              <a:t>Clarification of the role of auxiliary </a:t>
            </a:r>
            <a:r>
              <a:rPr lang="en-GB" sz="1400" dirty="0" err="1"/>
              <a:t>LTx</a:t>
            </a:r>
            <a:r>
              <a:rPr lang="en-GB" sz="1400" dirty="0"/>
              <a:t> in patients with ALF</a:t>
            </a:r>
          </a:p>
          <a:p>
            <a:pPr marL="171450" indent="-171450">
              <a:buFont typeface="Arial" panose="020B0604020202020204" pitchFamily="34" charset="0"/>
              <a:buChar char="•"/>
            </a:pPr>
            <a:r>
              <a:rPr lang="en-GB" sz="1400" dirty="0"/>
              <a:t>Definition of long-term outcomes including quality of life in both transplant recipients and </a:t>
            </a:r>
            <a:br>
              <a:rPr lang="en-GB" sz="1400" dirty="0"/>
            </a:br>
            <a:r>
              <a:rPr lang="en-GB" sz="1400" dirty="0"/>
              <a:t>spontaneous survivors</a:t>
            </a:r>
          </a:p>
          <a:p>
            <a:pPr marL="171450" indent="-171450">
              <a:buFont typeface="Arial" panose="020B0604020202020204" pitchFamily="34" charset="0"/>
              <a:buChar char="•"/>
            </a:pPr>
            <a:r>
              <a:rPr lang="en-GB" sz="1400" dirty="0"/>
              <a:t>Biomarkers of regenerative capacity</a:t>
            </a:r>
          </a:p>
        </p:txBody>
      </p:sp>
      <p:pic>
        <p:nvPicPr>
          <p:cNvPr id="8" name="Picture 7">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9" name="TextBox 8">
            <a:extLst>
              <a:ext uri="{FF2B5EF4-FFF2-40B4-BE49-F238E27FC236}">
                <a16:creationId xmlns:a16="http://schemas.microsoft.com/office/drawing/2014/main" xmlns="" id="{4BC4C6EE-C36B-4264-ABC4-BEFDD4D64915}"/>
              </a:ext>
            </a:extLst>
          </p:cNvPr>
          <p:cNvSpPr txBox="1"/>
          <p:nvPr/>
        </p:nvSpPr>
        <p:spPr>
          <a:xfrm>
            <a:off x="2862457" y="1412776"/>
            <a:ext cx="3636915" cy="646331"/>
          </a:xfrm>
          <a:prstGeom prst="rect">
            <a:avLst/>
          </a:prstGeom>
          <a:solidFill>
            <a:schemeClr val="accent1"/>
          </a:solidFill>
        </p:spPr>
        <p:txBody>
          <a:bodyPr wrap="square" rtlCol="0" anchor="ctr" anchorCtr="0">
            <a:spAutoFit/>
          </a:bodyPr>
          <a:lstStyle/>
          <a:p>
            <a:pPr algn="ctr"/>
            <a:r>
              <a:rPr lang="en-GB" b="1" dirty="0">
                <a:solidFill>
                  <a:schemeClr val="bg1"/>
                </a:solidFill>
              </a:rPr>
              <a:t>Considerations for </a:t>
            </a:r>
            <a:br>
              <a:rPr lang="en-GB" b="1" dirty="0">
                <a:solidFill>
                  <a:schemeClr val="bg1"/>
                </a:solidFill>
              </a:rPr>
            </a:br>
            <a:r>
              <a:rPr lang="en-GB" b="1" dirty="0">
                <a:solidFill>
                  <a:schemeClr val="bg1"/>
                </a:solidFill>
              </a:rPr>
              <a:t>future studies</a:t>
            </a:r>
          </a:p>
        </p:txBody>
      </p:sp>
    </p:spTree>
    <p:extLst>
      <p:ext uri="{BB962C8B-B14F-4D97-AF65-F5344CB8AC3E}">
        <p14:creationId xmlns:p14="http://schemas.microsoft.com/office/powerpoint/2010/main" val="43698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ALF. J </a:t>
            </a:r>
            <a:r>
              <a:rPr lang="en-GB" dirty="0" err="1"/>
              <a:t>Hepatol</a:t>
            </a:r>
            <a:r>
              <a:rPr lang="en-GB" dirty="0"/>
              <a:t> 2017;66:1047–81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32291408"/>
              </p:ext>
            </p:extLst>
          </p:nvPr>
        </p:nvGraphicFramePr>
        <p:xfrm>
          <a:off x="319088" y="1341438"/>
          <a:ext cx="8507412" cy="462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E33DF979-3C06-49E4-BC31-2267EA8DA49A}"/>
              </a:ext>
            </a:extLst>
          </p:cNvPr>
          <p:cNvSpPr txBox="1"/>
          <p:nvPr/>
        </p:nvSpPr>
        <p:spPr>
          <a:xfrm>
            <a:off x="6017280" y="2732070"/>
            <a:ext cx="2520280"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t>Disease burden</a:t>
            </a:r>
          </a:p>
          <a:p>
            <a:pPr marL="285750" lvl="0" indent="-285750">
              <a:buFont typeface="Arial" panose="020B0604020202020204" pitchFamily="34" charset="0"/>
              <a:buChar char="•"/>
            </a:pPr>
            <a:r>
              <a:rPr lang="en-GB" dirty="0"/>
              <a:t>Principal aetiologies</a:t>
            </a:r>
          </a:p>
        </p:txBody>
      </p:sp>
    </p:spTree>
    <p:extLst>
      <p:ext uri="{BB962C8B-B14F-4D97-AF65-F5344CB8AC3E}">
        <p14:creationId xmlns:p14="http://schemas.microsoft.com/office/powerpoint/2010/main" val="187534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t>Methods</a:t>
            </a:r>
          </a:p>
        </p:txBody>
      </p:sp>
      <p:sp>
        <p:nvSpPr>
          <p:cNvPr id="5" name="Text Placeholder 4">
            <a:extLst>
              <a:ext uri="{FF2B5EF4-FFF2-40B4-BE49-F238E27FC236}">
                <a16:creationId xmlns:a16="http://schemas.microsoft.com/office/drawing/2014/main" xmlns=""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219719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52821-F5CF-490E-BCB3-80F0AA9F233C}"/>
              </a:ext>
            </a:extLst>
          </p:cNvPr>
          <p:cNvSpPr>
            <a:spLocks noGrp="1"/>
          </p:cNvSpPr>
          <p:nvPr>
            <p:ph type="title"/>
          </p:nvPr>
        </p:nvSpPr>
        <p:spPr/>
        <p:txBody>
          <a:bodyPr>
            <a:normAutofit/>
          </a:bodyPr>
          <a:lstStyle/>
          <a:p>
            <a:r>
              <a:rPr lang="en-GB" dirty="0"/>
              <a:t>Grading evidence and recommendations </a:t>
            </a:r>
          </a:p>
        </p:txBody>
      </p:sp>
      <p:sp>
        <p:nvSpPr>
          <p:cNvPr id="12" name="Content Placeholder 11">
            <a:extLst>
              <a:ext uri="{FF2B5EF4-FFF2-40B4-BE49-F238E27FC236}">
                <a16:creationId xmlns:a16="http://schemas.microsoft.com/office/drawing/2014/main" xmlns="" id="{91E247EB-892F-4CCD-BBF1-4FF215F6DD27}"/>
              </a:ext>
            </a:extLst>
          </p:cNvPr>
          <p:cNvSpPr>
            <a:spLocks noGrp="1"/>
          </p:cNvSpPr>
          <p:nvPr>
            <p:ph idx="1"/>
          </p:nvPr>
        </p:nvSpPr>
        <p:spPr/>
        <p:txBody>
          <a:bodyPr>
            <a:normAutofit/>
          </a:bodyPr>
          <a:lstStyle/>
          <a:p>
            <a:r>
              <a:rPr lang="en-GB" sz="1800" dirty="0">
                <a:latin typeface="Arial" panose="020B0604020202020204" pitchFamily="34" charset="0"/>
                <a:cs typeface="Arial" panose="020B0604020202020204" pitchFamily="34" charset="0"/>
              </a:rPr>
              <a:t>Grading is adapted from the GRADE system</a:t>
            </a:r>
            <a:r>
              <a:rPr lang="en-GB" sz="1800" baseline="30000" dirty="0">
                <a:latin typeface="Arial" panose="020B0604020202020204" pitchFamily="34" charset="0"/>
                <a:cs typeface="Arial" panose="020B0604020202020204" pitchFamily="34" charset="0"/>
              </a:rPr>
              <a:t>1</a:t>
            </a:r>
          </a:p>
        </p:txBody>
      </p:sp>
      <p:sp>
        <p:nvSpPr>
          <p:cNvPr id="7" name="Text Placeholder 6">
            <a:extLst>
              <a:ext uri="{FF2B5EF4-FFF2-40B4-BE49-F238E27FC236}">
                <a16:creationId xmlns:a16="http://schemas.microsoft.com/office/drawing/2014/main" xmlns="" id="{5167C6B2-A00F-4129-B505-E956013AA345}"/>
              </a:ext>
            </a:extLst>
          </p:cNvPr>
          <p:cNvSpPr>
            <a:spLocks noGrp="1"/>
          </p:cNvSpPr>
          <p:nvPr>
            <p:ph type="body" sz="quarter" idx="10"/>
          </p:nvPr>
        </p:nvSpPr>
        <p:spPr/>
        <p:txBody>
          <a:bodyPr/>
          <a:lstStyle/>
          <a:p>
            <a:r>
              <a:rPr lang="en-GB" dirty="0"/>
              <a:t>1. </a:t>
            </a:r>
            <a:r>
              <a:rPr lang="en-GB" dirty="0" err="1"/>
              <a:t>Guyatt</a:t>
            </a:r>
            <a:r>
              <a:rPr lang="en-GB" dirty="0"/>
              <a:t> GH, et al. BMJ. 2008:336:924–6;</a:t>
            </a:r>
            <a:br>
              <a:rPr lang="en-GB" dirty="0"/>
            </a:br>
            <a:r>
              <a:rPr lang="en-GB" dirty="0"/>
              <a:t>EASL CPG ALF. J </a:t>
            </a:r>
            <a:r>
              <a:rPr lang="en-GB" dirty="0" err="1"/>
              <a:t>Hepatol</a:t>
            </a:r>
            <a:r>
              <a:rPr lang="en-GB" dirty="0"/>
              <a:t> 2017;66:1047–81</a:t>
            </a:r>
          </a:p>
        </p:txBody>
      </p:sp>
      <p:pic>
        <p:nvPicPr>
          <p:cNvPr id="6" name="Picture 5">
            <a:hlinkClick r:id="rId3" action="ppaction://hlinksldjump"/>
            <a:extLst>
              <a:ext uri="{FF2B5EF4-FFF2-40B4-BE49-F238E27FC236}">
                <a16:creationId xmlns:a16="http://schemas.microsoft.com/office/drawing/2014/main" xmlns=""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0" name="Table 9">
            <a:extLst>
              <a:ext uri="{FF2B5EF4-FFF2-40B4-BE49-F238E27FC236}">
                <a16:creationId xmlns:a16="http://schemas.microsoft.com/office/drawing/2014/main" xmlns="" id="{CE3EA033-4B47-4473-81AD-F4EEE216D9E0}"/>
              </a:ext>
            </a:extLst>
          </p:cNvPr>
          <p:cNvGraphicFramePr>
            <a:graphicFrameLocks noGrp="1"/>
          </p:cNvGraphicFramePr>
          <p:nvPr>
            <p:extLst>
              <p:ext uri="{D42A27DB-BD31-4B8C-83A1-F6EECF244321}">
                <p14:modId xmlns:p14="http://schemas.microsoft.com/office/powerpoint/2010/main" val="1362840393"/>
              </p:ext>
            </p:extLst>
          </p:nvPr>
        </p:nvGraphicFramePr>
        <p:xfrm>
          <a:off x="684000" y="2136582"/>
          <a:ext cx="7776000" cy="3383280"/>
        </p:xfrm>
        <a:graphic>
          <a:graphicData uri="http://schemas.openxmlformats.org/drawingml/2006/table">
            <a:tbl>
              <a:tblPr firstRow="1" bandRow="1"/>
              <a:tblGrid>
                <a:gridCol w="648000">
                  <a:extLst>
                    <a:ext uri="{9D8B030D-6E8A-4147-A177-3AD203B41FA5}">
                      <a16:colId xmlns:a16="http://schemas.microsoft.com/office/drawing/2014/main" xmlns="" val="20000"/>
                    </a:ext>
                  </a:extLst>
                </a:gridCol>
                <a:gridCol w="7128000">
                  <a:extLst>
                    <a:ext uri="{9D8B030D-6E8A-4147-A177-3AD203B41FA5}">
                      <a16:colId xmlns:a16="http://schemas.microsoft.com/office/drawing/2014/main" xmlns="" val="20001"/>
                    </a:ext>
                  </a:extLst>
                </a:gridCol>
              </a:tblGrid>
              <a:tr h="21883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2621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1"/>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II-1</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2"/>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II-2</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3"/>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II-3</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4"/>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III</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3891900948"/>
                  </a:ext>
                </a:extLst>
              </a:tr>
              <a:tr h="218836">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xmlns="" val="1012377105"/>
                  </a:ext>
                </a:extLst>
              </a:tr>
              <a:tr h="3720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1</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222392168"/>
                  </a:ext>
                </a:extLst>
              </a:tr>
              <a:tr h="5252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2</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4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8392469"/>
                  </a:ext>
                </a:extLst>
              </a:tr>
            </a:tbl>
          </a:graphicData>
        </a:graphic>
      </p:graphicFrame>
    </p:spTree>
    <p:extLst>
      <p:ext uri="{BB962C8B-B14F-4D97-AF65-F5344CB8AC3E}">
        <p14:creationId xmlns:p14="http://schemas.microsoft.com/office/powerpoint/2010/main" val="117713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t>Background</a:t>
            </a:r>
          </a:p>
        </p:txBody>
      </p:sp>
      <p:sp>
        <p:nvSpPr>
          <p:cNvPr id="5" name="Text Placeholder 4">
            <a:extLst>
              <a:ext uri="{FF2B5EF4-FFF2-40B4-BE49-F238E27FC236}">
                <a16:creationId xmlns:a16="http://schemas.microsoft.com/office/drawing/2014/main" xmlns="" id="{2279FE99-A9A5-4647-9BE1-77995AFADEEC}"/>
              </a:ext>
            </a:extLst>
          </p:cNvPr>
          <p:cNvSpPr>
            <a:spLocks noGrp="1"/>
          </p:cNvSpPr>
          <p:nvPr>
            <p:ph type="body" idx="1"/>
          </p:nvPr>
        </p:nvSpPr>
        <p:spPr/>
        <p:txBody>
          <a:bodyPr>
            <a:normAutofit fontScale="92500" lnSpcReduction="10000"/>
          </a:bodyPr>
          <a:lstStyle/>
          <a:p>
            <a:r>
              <a:rPr lang="en-GB" dirty="0"/>
              <a:t>Definition of ALF</a:t>
            </a:r>
          </a:p>
          <a:p>
            <a:r>
              <a:rPr lang="en-GB" dirty="0"/>
              <a:t>Sub-classifications</a:t>
            </a:r>
          </a:p>
          <a:p>
            <a:r>
              <a:rPr lang="en-GB" dirty="0"/>
              <a:t>Disease burden</a:t>
            </a:r>
          </a:p>
          <a:p>
            <a:r>
              <a:rPr lang="en-GB" dirty="0"/>
              <a:t>Principal aetiologies</a:t>
            </a:r>
          </a:p>
          <a:p>
            <a:endParaRPr lang="en-GB" dirty="0"/>
          </a:p>
        </p:txBody>
      </p:sp>
    </p:spTree>
    <p:extLst>
      <p:ext uri="{BB962C8B-B14F-4D97-AF65-F5344CB8AC3E}">
        <p14:creationId xmlns:p14="http://schemas.microsoft.com/office/powerpoint/2010/main" val="1142854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229bc01-4da0-42e7-9dcf-a7b7b981f63f"/>
</p:tagLst>
</file>

<file path=ppt/theme/theme1.xml><?xml version="1.0" encoding="utf-8"?>
<a:theme xmlns:a="http://schemas.openxmlformats.org/drawingml/2006/main" name="blank">
  <a:themeElements>
    <a:clrScheme name="Custom 34">
      <a:dk1>
        <a:sysClr val="windowText" lastClr="000000"/>
      </a:dk1>
      <a:lt1>
        <a:srgbClr val="FFFFFF"/>
      </a:lt1>
      <a:dk2>
        <a:srgbClr val="000000"/>
      </a:dk2>
      <a:lt2>
        <a:srgbClr val="FFFFFF"/>
      </a:lt2>
      <a:accent1>
        <a:srgbClr val="004B87"/>
      </a:accent1>
      <a:accent2>
        <a:srgbClr val="0DC5E8"/>
      </a:accent2>
      <a:accent3>
        <a:srgbClr val="253746"/>
      </a:accent3>
      <a:accent4>
        <a:srgbClr val="976CA4"/>
      </a:accent4>
      <a:accent5>
        <a:srgbClr val="25AD4F"/>
      </a:accent5>
      <a:accent6>
        <a:srgbClr val="FFA01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FF00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7" ma:contentTypeDescription="Create a new document." ma:contentTypeScope="" ma:versionID="5cca771620a6f1330cd5d4ad7f1369c5">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6456a9a9ee7b6772503e3caf6b164d1e"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DE50BB-47BF-4C59-AC4F-50603BB75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35E7AD-1A31-4E3E-9C72-FBE67FF6FB7A}">
  <ds:schemaRefs>
    <ds:schemaRef ds:uri="http://schemas.microsoft.com/sharepoint/v3/contenttype/forms"/>
  </ds:schemaRefs>
</ds:datastoreItem>
</file>

<file path=customXml/itemProps3.xml><?xml version="1.0" encoding="utf-8"?>
<ds:datastoreItem xmlns:ds="http://schemas.openxmlformats.org/officeDocument/2006/customXml" ds:itemID="{ACA102E8-752A-42D8-8945-A226FDA84E74}">
  <ds:schemaRefs>
    <ds:schemaRef ds:uri="http://purl.org/dc/elements/1.1/"/>
    <ds:schemaRef ds:uri="http://schemas.microsoft.com/office/2006/metadata/properties"/>
    <ds:schemaRef ds:uri="http://purl.org/dc/terms/"/>
    <ds:schemaRef ds:uri="8b4f0aa6-f811-4d6e-9450-92a67e22359a"/>
    <ds:schemaRef ds:uri="http://schemas.microsoft.com/office/infopath/2007/PartnerControls"/>
    <ds:schemaRef ds:uri="http://schemas.microsoft.com/office/2006/documentManagement/types"/>
    <ds:schemaRef ds:uri="http://schemas.openxmlformats.org/package/2006/metadata/core-properties"/>
    <ds:schemaRef ds:uri="7a3f0d49-cb9d-4d28-b6b4-cb24b88658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371</TotalTime>
  <Words>7299</Words>
  <Application>Microsoft Office PowerPoint</Application>
  <PresentationFormat>On-screen Show (4:3)</PresentationFormat>
  <Paragraphs>1213</Paragraphs>
  <Slides>58</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Symbol</vt:lpstr>
      <vt:lpstr>blank</vt:lpstr>
      <vt:lpstr>Clinical Practice Guidelines</vt:lpstr>
      <vt:lpstr>Hepatology journal club  dr gavidel tabriz</vt:lpstr>
      <vt:lpstr>About these slides</vt:lpstr>
      <vt:lpstr>About these slides</vt:lpstr>
      <vt:lpstr>Guideline panel</vt:lpstr>
      <vt:lpstr>Outline</vt:lpstr>
      <vt:lpstr>Methods</vt:lpstr>
      <vt:lpstr>Grading evidence and recommendations </vt:lpstr>
      <vt:lpstr>Background</vt:lpstr>
      <vt:lpstr>Definition and clinical course of ALF</vt:lpstr>
      <vt:lpstr>Sub-classifications of ALF</vt:lpstr>
      <vt:lpstr>Burden of ALF in Europe</vt:lpstr>
      <vt:lpstr>Principal aetiologies of ALF</vt:lpstr>
      <vt:lpstr>Aetiology of ALF varies with geography</vt:lpstr>
      <vt:lpstr>Guidelines</vt:lpstr>
      <vt:lpstr>Topics</vt:lpstr>
      <vt:lpstr>Assessment and management at presentation</vt:lpstr>
      <vt:lpstr>Assessment and management at presentation</vt:lpstr>
      <vt:lpstr>Assessment and management at presentation</vt:lpstr>
      <vt:lpstr>Differential diagnosis based on clinical features</vt:lpstr>
      <vt:lpstr>Aetiologies with no indication for LTx</vt:lpstr>
      <vt:lpstr>Aetiologies with possible indication for LTx</vt:lpstr>
      <vt:lpstr>Aetiologies with possible indication for LTx</vt:lpstr>
      <vt:lpstr>Aetiologies with possible indication for LTx</vt:lpstr>
      <vt:lpstr>General support outside ICU: anamnesis</vt:lpstr>
      <vt:lpstr>General support outside ICU</vt:lpstr>
      <vt:lpstr>General support outside ICU</vt:lpstr>
      <vt:lpstr>Assessment and management at presentation</vt:lpstr>
      <vt:lpstr>Assessment and management at presentation</vt:lpstr>
      <vt:lpstr>Organ-specific management</vt:lpstr>
      <vt:lpstr>Organ-specific management: cardiovascular</vt:lpstr>
      <vt:lpstr>Organ-specific management: respiratory</vt:lpstr>
      <vt:lpstr>Organ-specific management: gastrointestinal</vt:lpstr>
      <vt:lpstr>Organ-specific management: metabolic</vt:lpstr>
      <vt:lpstr>AKI and renal replacement therapy</vt:lpstr>
      <vt:lpstr>Coagulation: monitoring and management</vt:lpstr>
      <vt:lpstr>Coagulation: monitoring and management</vt:lpstr>
      <vt:lpstr>Sepsis, inflammation and anti-inflammatory management</vt:lpstr>
      <vt:lpstr>The brain in ALF: hepatic encephalopathy</vt:lpstr>
      <vt:lpstr>The brain in ALF: management of HE</vt:lpstr>
      <vt:lpstr>The brain in ALF: intracranial hypertension</vt:lpstr>
      <vt:lpstr>The brain in ALF</vt:lpstr>
      <vt:lpstr>The brain in ALF</vt:lpstr>
      <vt:lpstr>Artificial and bioartificial liver devices</vt:lpstr>
      <vt:lpstr>Impact of liver transplantation in ALF</vt:lpstr>
      <vt:lpstr>ALF poor prognosis criteria in use for selection of candidates for liver transplantation</vt:lpstr>
      <vt:lpstr>Criteria for emergency liver transplantation</vt:lpstr>
      <vt:lpstr>Comparison of traditional criteria for emergency liver transplantation compared with new alternatives</vt:lpstr>
      <vt:lpstr>Liver transplantation</vt:lpstr>
      <vt:lpstr>Liver transplantation</vt:lpstr>
      <vt:lpstr>Paediatric ALF</vt:lpstr>
      <vt:lpstr>Most common aetiologies of ALF in children</vt:lpstr>
      <vt:lpstr>Most common aetiologies of ALF in children</vt:lpstr>
      <vt:lpstr>Liver transplantation in children with ALF</vt:lpstr>
      <vt:lpstr>The future for ALF</vt:lpstr>
      <vt:lpstr>Burden, definition, assessment, and management</vt:lpstr>
      <vt:lpstr>Organ-specific management</vt:lpstr>
      <vt:lpstr>Liver transplantation and artificial liver devices</vt:lpstr>
    </vt:vector>
  </TitlesOfParts>
  <Company>Elements Communications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Windows User</cp:lastModifiedBy>
  <cp:revision>272</cp:revision>
  <cp:lastPrinted>2018-03-29T09:02:43Z</cp:lastPrinted>
  <dcterms:created xsi:type="dcterms:W3CDTF">2016-10-10T16:35:57Z</dcterms:created>
  <dcterms:modified xsi:type="dcterms:W3CDTF">2019-05-16T03:16:34Z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