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83" r:id="rId4"/>
    <p:sldId id="257" r:id="rId5"/>
    <p:sldId id="258" r:id="rId6"/>
    <p:sldId id="259" r:id="rId7"/>
    <p:sldId id="260" r:id="rId8"/>
    <p:sldId id="261" r:id="rId9"/>
    <p:sldId id="262" r:id="rId10"/>
    <p:sldId id="264" r:id="rId11"/>
    <p:sldId id="265"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p:cViewPr varScale="1">
        <p:scale>
          <a:sx n="87" d="100"/>
          <a:sy n="87" d="100"/>
        </p:scale>
        <p:origin x="624" y="66"/>
      </p:cViewPr>
      <p:guideLst/>
    </p:cSldViewPr>
  </p:slideViewPr>
  <p:notesTextViewPr>
    <p:cViewPr>
      <p:scale>
        <a:sx n="1" d="1"/>
        <a:sy n="1" d="1"/>
      </p:scale>
      <p:origin x="0" y="0"/>
    </p:cViewPr>
  </p:notesTextViewPr>
  <p:sorterViewPr>
    <p:cViewPr>
      <p:scale>
        <a:sx n="100" d="100"/>
        <a:sy n="100" d="100"/>
      </p:scale>
      <p:origin x="0" y="-9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167942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191047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02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96220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08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206312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178239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305027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752475" y="744538"/>
            <a:ext cx="10674350" cy="5349875"/>
            <a:chOff x="752858" y="744469"/>
            <a:chExt cx="10674117" cy="5349671"/>
          </a:xfrm>
        </p:grpSpPr>
        <p:sp>
          <p:nvSpPr>
            <p:cNvPr id="5" name="Freeform 6"/>
            <p:cNvSpPr>
              <a:spLocks/>
            </p:cNvSpPr>
            <p:nvPr/>
          </p:nvSpPr>
          <p:spPr bwMode="auto">
            <a:xfrm>
              <a:off x="8151962" y="1685652"/>
              <a:ext cx="3275013" cy="4408488"/>
            </a:xfrm>
            <a:custGeom>
              <a:avLst/>
              <a:gdLst/>
              <a:ahLst/>
              <a:cxnLst>
                <a:cxn ang="0">
                  <a:pos x="8761" y="0"/>
                </a:cxn>
                <a:cxn ang="0">
                  <a:pos x="10000" y="0"/>
                </a:cxn>
                <a:cxn ang="0">
                  <a:pos x="10000" y="10000"/>
                </a:cxn>
                <a:cxn ang="0">
                  <a:pos x="0" y="10000"/>
                </a:cxn>
                <a:cxn ang="0">
                  <a:pos x="0" y="9126"/>
                </a:cxn>
                <a:cxn ang="0">
                  <a:pos x="8761" y="9127"/>
                </a:cxn>
                <a:cxn ang="0">
                  <a:pos x="8761" y="0"/>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pPr algn="r" rtl="1" fontAlgn="base">
                <a:spcBef>
                  <a:spcPct val="0"/>
                </a:spcBef>
                <a:spcAft>
                  <a:spcPct val="0"/>
                </a:spcAft>
              </a:pPr>
              <a:endParaRPr lang="fa-IR">
                <a:solidFill>
                  <a:prstClr val="black"/>
                </a:solidFill>
                <a:latin typeface="Arial" charset="0"/>
                <a:cs typeface="Arial" charset="0"/>
              </a:endParaRPr>
            </a:p>
          </p:txBody>
        </p:sp>
        <p:sp>
          <p:nvSpPr>
            <p:cNvPr id="6" name="Freeform 6"/>
            <p:cNvSpPr>
              <a:spLocks/>
            </p:cNvSpPr>
            <p:nvPr/>
          </p:nvSpPr>
          <p:spPr bwMode="auto">
            <a:xfrm flipH="1" flipV="1">
              <a:off x="752858" y="744469"/>
              <a:ext cx="3275668" cy="4408488"/>
            </a:xfrm>
            <a:custGeom>
              <a:avLst/>
              <a:gdLst/>
              <a:ahLst/>
              <a:cxnLst>
                <a:cxn ang="0">
                  <a:pos x="8763" y="0"/>
                </a:cxn>
                <a:cxn ang="0">
                  <a:pos x="10002" y="0"/>
                </a:cxn>
                <a:cxn ang="0">
                  <a:pos x="10002" y="10000"/>
                </a:cxn>
                <a:cxn ang="0">
                  <a:pos x="2" y="10000"/>
                </a:cxn>
                <a:cxn ang="0">
                  <a:pos x="0" y="9125"/>
                </a:cxn>
                <a:cxn ang="0">
                  <a:pos x="8763" y="9128"/>
                </a:cxn>
                <a:cxn ang="0">
                  <a:pos x="8763" y="0"/>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pPr algn="r" rtl="1" fontAlgn="base">
                <a:spcBef>
                  <a:spcPct val="0"/>
                </a:spcBef>
                <a:spcAft>
                  <a:spcPct val="0"/>
                </a:spcAft>
              </a:pPr>
              <a:endParaRPr lang="fa-IR">
                <a:solidFill>
                  <a:prstClr val="black"/>
                </a:solidFill>
                <a:latin typeface="Arial" charset="0"/>
                <a:cs typeface="Arial" charset="0"/>
              </a:endParaRPr>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a:xfrm>
            <a:off x="752475" y="6453188"/>
            <a:ext cx="1608138" cy="404812"/>
          </a:xfrm>
        </p:spPr>
        <p:txBody>
          <a:bodyPr/>
          <a:lstStyle>
            <a:lvl1pPr>
              <a:defRPr baseline="0" smtClean="0">
                <a:solidFill>
                  <a:schemeClr val="tx2"/>
                </a:solidFill>
              </a:defRPr>
            </a:lvl1pPr>
          </a:lstStyle>
          <a:p>
            <a:pPr>
              <a:defRPr/>
            </a:pPr>
            <a:fld id="{399D4232-3909-48F3-A0BF-62B6E583258A}" type="datetime1">
              <a:rPr lang="en-US">
                <a:solidFill>
                  <a:srgbClr val="432A30"/>
                </a:solidFill>
              </a:rPr>
              <a:pPr>
                <a:defRPr/>
              </a:pPr>
              <a:t>2/14/2019</a:t>
            </a:fld>
            <a:endParaRPr lang="en-US">
              <a:solidFill>
                <a:srgbClr val="432A30"/>
              </a:solidFill>
            </a:endParaRPr>
          </a:p>
        </p:txBody>
      </p:sp>
      <p:sp>
        <p:nvSpPr>
          <p:cNvPr id="8" name="Footer Placeholder 4"/>
          <p:cNvSpPr>
            <a:spLocks noGrp="1"/>
          </p:cNvSpPr>
          <p:nvPr>
            <p:ph type="ftr" sz="quarter" idx="11"/>
          </p:nvPr>
        </p:nvSpPr>
        <p:spPr>
          <a:xfrm>
            <a:off x="2584450" y="6453188"/>
            <a:ext cx="7023100" cy="404812"/>
          </a:xfrm>
        </p:spPr>
        <p:txBody>
          <a:bodyPr/>
          <a:lstStyle>
            <a:lvl1pPr algn="ctr">
              <a:defRPr baseline="0">
                <a:solidFill>
                  <a:schemeClr val="tx2"/>
                </a:solidFill>
              </a:defRPr>
            </a:lvl1pPr>
          </a:lstStyle>
          <a:p>
            <a:pPr>
              <a:defRPr/>
            </a:pPr>
            <a:endParaRPr lang="en-US">
              <a:solidFill>
                <a:srgbClr val="432A30"/>
              </a:solidFill>
            </a:endParaRPr>
          </a:p>
        </p:txBody>
      </p:sp>
      <p:sp>
        <p:nvSpPr>
          <p:cNvPr id="9" name="Slide Number Placeholder 5"/>
          <p:cNvSpPr>
            <a:spLocks noGrp="1"/>
          </p:cNvSpPr>
          <p:nvPr>
            <p:ph type="sldNum" sz="quarter" idx="12"/>
          </p:nvPr>
        </p:nvSpPr>
        <p:spPr>
          <a:xfrm>
            <a:off x="9831388" y="6453188"/>
            <a:ext cx="1595437" cy="404812"/>
          </a:xfrm>
        </p:spPr>
        <p:txBody>
          <a:bodyPr/>
          <a:lstStyle>
            <a:lvl1pPr>
              <a:defRPr/>
            </a:lvl1pPr>
          </a:lstStyle>
          <a:p>
            <a:fld id="{78CF6778-B34C-4893-B044-F5E4A6FB21BD}"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00681579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A862D5-A90A-41E4-BBAC-BD56550C8B6F}" type="datetime1">
              <a:rPr lang="en-US">
                <a:solidFill>
                  <a:srgbClr val="432A30"/>
                </a:solidFill>
              </a:rPr>
              <a:pPr>
                <a:defRPr/>
              </a:pPr>
              <a:t>2/14/2019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D20B9866-7708-4523-92A9-6BACD967EF4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251953762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8151813" y="1685925"/>
            <a:ext cx="3275012" cy="4408488"/>
          </a:xfrm>
          <a:custGeom>
            <a:avLst/>
            <a:gdLst>
              <a:gd name="T0" fmla="*/ 0 w 4125"/>
              <a:gd name="T1" fmla="*/ 0 h 5554"/>
              <a:gd name="T2" fmla="*/ 4125 w 4125"/>
              <a:gd name="T3" fmla="*/ 5554 h 5554"/>
            </a:gdLst>
            <a:ahLst/>
            <a:cxnLst>
              <a:cxn ang="0">
                <a:pos x="3614" y="0"/>
              </a:cxn>
              <a:cxn ang="0">
                <a:pos x="4125" y="0"/>
              </a:cxn>
              <a:cxn ang="0">
                <a:pos x="4125" y="5554"/>
              </a:cxn>
              <a:cxn ang="0">
                <a:pos x="0" y="5554"/>
              </a:cxn>
              <a:cxn ang="0">
                <a:pos x="0" y="5074"/>
              </a:cxn>
              <a:cxn ang="0">
                <a:pos x="3614" y="5074"/>
              </a:cxn>
              <a:cxn ang="0">
                <a:pos x="3614" y="0"/>
              </a:cxn>
            </a:cxnLst>
            <a:rect l="T0" t="T1" r="T2" b="T3"/>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txBody>
          <a:bodyPr/>
          <a:lstStyle/>
          <a:p>
            <a:pPr algn="r" rtl="1" fontAlgn="base">
              <a:spcBef>
                <a:spcPct val="0"/>
              </a:spcBef>
              <a:spcAft>
                <a:spcPct val="0"/>
              </a:spcAft>
            </a:pPr>
            <a:endParaRPr lang="fa-IR">
              <a:solidFill>
                <a:prstClr val="white"/>
              </a:solidFill>
              <a:latin typeface="Arial" charset="0"/>
              <a:cs typeface="Arial" charset="0"/>
            </a:endParaRPr>
          </a:p>
        </p:txBody>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38188" y="6453188"/>
            <a:ext cx="1622425" cy="404812"/>
          </a:xfrm>
        </p:spPr>
        <p:txBody>
          <a:bodyPr/>
          <a:lstStyle>
            <a:lvl1pPr>
              <a:defRPr smtClean="0">
                <a:solidFill>
                  <a:schemeClr val="tx2"/>
                </a:solidFill>
              </a:defRPr>
            </a:lvl1pPr>
          </a:lstStyle>
          <a:p>
            <a:pPr>
              <a:defRPr/>
            </a:pPr>
            <a:fld id="{7E834FCC-F865-4B6D-A7F0-82C1C35827D4}" type="datetime1">
              <a:rPr lang="en-US">
                <a:solidFill>
                  <a:srgbClr val="F2F2F0"/>
                </a:solidFill>
              </a:rPr>
              <a:pPr>
                <a:defRPr/>
              </a:pPr>
              <a:t>2/14/2019</a:t>
            </a:fld>
            <a:endParaRPr lang="en-US">
              <a:solidFill>
                <a:srgbClr val="F2F2F0"/>
              </a:solidFill>
            </a:endParaRPr>
          </a:p>
        </p:txBody>
      </p:sp>
      <p:sp>
        <p:nvSpPr>
          <p:cNvPr id="6" name="Footer Placeholder 4"/>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solidFill>
                <a:srgbClr val="F2F2F0"/>
              </a:solidFill>
            </a:endParaRPr>
          </a:p>
        </p:txBody>
      </p:sp>
      <p:sp>
        <p:nvSpPr>
          <p:cNvPr id="7" name="Slide Number Placeholder 5"/>
          <p:cNvSpPr>
            <a:spLocks noGrp="1"/>
          </p:cNvSpPr>
          <p:nvPr>
            <p:ph type="sldNum" sz="quarter" idx="12"/>
          </p:nvPr>
        </p:nvSpPr>
        <p:spPr>
          <a:xfrm>
            <a:off x="9831388" y="6453188"/>
            <a:ext cx="1595437" cy="404812"/>
          </a:xfrm>
        </p:spPr>
        <p:txBody>
          <a:bodyPr/>
          <a:lstStyle>
            <a:lvl1pPr>
              <a:defRPr/>
            </a:lvl1pPr>
          </a:lstStyle>
          <a:p>
            <a:fld id="{E1872F7B-1BFB-45D8-817B-EAAC2FD03F8A}" type="slidenum">
              <a:rPr lang="ar-SA">
                <a:solidFill>
                  <a:srgbClr val="F2F2F0"/>
                </a:solidFill>
              </a:rPr>
              <a:pPr/>
              <a:t>‹#›</a:t>
            </a:fld>
            <a:endParaRPr lang="en-US">
              <a:solidFill>
                <a:srgbClr val="F2F2F0"/>
              </a:solidFill>
            </a:endParaRPr>
          </a:p>
        </p:txBody>
      </p:sp>
    </p:spTree>
    <p:extLst>
      <p:ext uri="{BB962C8B-B14F-4D97-AF65-F5344CB8AC3E}">
        <p14:creationId xmlns:p14="http://schemas.microsoft.com/office/powerpoint/2010/main" val="238855336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4024367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CC0A301-0F55-49AD-99D8-A3BA8703FB4C}" type="datetime1">
              <a:rPr lang="en-US">
                <a:solidFill>
                  <a:srgbClr val="432A30"/>
                </a:solidFill>
              </a:rPr>
              <a:pPr>
                <a:defRPr/>
              </a:pPr>
              <a:t>2/14/2019</a:t>
            </a:fld>
            <a:endParaRPr lang="en-US">
              <a:solidFill>
                <a:srgbClr val="432A3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7" name="Slide Number Placeholder 5"/>
          <p:cNvSpPr>
            <a:spLocks noGrp="1"/>
          </p:cNvSpPr>
          <p:nvPr>
            <p:ph type="sldNum" sz="quarter" idx="12"/>
          </p:nvPr>
        </p:nvSpPr>
        <p:spPr/>
        <p:txBody>
          <a:bodyPr/>
          <a:lstStyle>
            <a:lvl1pPr>
              <a:defRPr/>
            </a:lvl1pPr>
          </a:lstStyle>
          <a:p>
            <a:fld id="{2E73CEB3-7EDE-4839-BBE5-69F5CD7BB46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69580912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95B594B-0880-42B5-989D-2CBDDD8BEF6A}" type="datetime1">
              <a:rPr lang="en-US">
                <a:solidFill>
                  <a:srgbClr val="432A30"/>
                </a:solidFill>
              </a:rPr>
              <a:pPr>
                <a:defRPr/>
              </a:pPr>
              <a:t>2/14/2019</a:t>
            </a:fld>
            <a:endParaRPr lang="en-US">
              <a:solidFill>
                <a:srgbClr val="432A3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9" name="Slide Number Placeholder 5"/>
          <p:cNvSpPr>
            <a:spLocks noGrp="1"/>
          </p:cNvSpPr>
          <p:nvPr>
            <p:ph type="sldNum" sz="quarter" idx="12"/>
          </p:nvPr>
        </p:nvSpPr>
        <p:spPr/>
        <p:txBody>
          <a:bodyPr/>
          <a:lstStyle>
            <a:lvl1pPr>
              <a:defRPr/>
            </a:lvl1pPr>
          </a:lstStyle>
          <a:p>
            <a:fld id="{34624D3C-45FD-4D7E-9815-4AD43231E5B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6846780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0CEB730-69BC-4C61-8CEB-EAAD4A7FF264}" type="datetime1">
              <a:rPr lang="en-US">
                <a:solidFill>
                  <a:srgbClr val="432A30"/>
                </a:solidFill>
              </a:rPr>
              <a:pPr>
                <a:defRPr/>
              </a:pPr>
              <a:t>2/14/2019</a:t>
            </a:fld>
            <a:endParaRPr lang="en-US">
              <a:solidFill>
                <a:srgbClr val="432A3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5" name="Slide Number Placeholder 5"/>
          <p:cNvSpPr>
            <a:spLocks noGrp="1"/>
          </p:cNvSpPr>
          <p:nvPr>
            <p:ph type="sldNum" sz="quarter" idx="12"/>
          </p:nvPr>
        </p:nvSpPr>
        <p:spPr/>
        <p:txBody>
          <a:bodyPr/>
          <a:lstStyle>
            <a:lvl1pPr>
              <a:defRPr/>
            </a:lvl1pPr>
          </a:lstStyle>
          <a:p>
            <a:fld id="{CB394D41-C2BA-4256-8CB8-FE880F9130E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89963290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1FA675-4061-4367-B67F-54FD220DF01D}" type="datetime1">
              <a:rPr lang="en-US">
                <a:solidFill>
                  <a:srgbClr val="432A30"/>
                </a:solidFill>
              </a:rPr>
              <a:pPr>
                <a:defRPr/>
              </a:pPr>
              <a:t>2/14/2019</a:t>
            </a:fld>
            <a:endParaRPr lang="en-US">
              <a:solidFill>
                <a:srgbClr val="432A3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4" name="Slide Number Placeholder 5"/>
          <p:cNvSpPr>
            <a:spLocks noGrp="1"/>
          </p:cNvSpPr>
          <p:nvPr>
            <p:ph type="sldNum" sz="quarter" idx="12"/>
          </p:nvPr>
        </p:nvSpPr>
        <p:spPr/>
        <p:txBody>
          <a:bodyPr/>
          <a:lstStyle>
            <a:lvl1pPr>
              <a:defRPr/>
            </a:lvl1pPr>
          </a:lstStyle>
          <a:p>
            <a:fld id="{08DB0B8C-C288-4BC3-9167-56A4FAFD0F34}"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60577520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459D3DEE-314C-44DF-8DBD-5100AD9240E3}" type="datetime1">
              <a:rPr lang="en-US">
                <a:solidFill>
                  <a:srgbClr val="432A30"/>
                </a:solidFill>
              </a:rPr>
              <a:pPr>
                <a:defRPr/>
              </a:pPr>
              <a:t>2/14/2019</a:t>
            </a:fld>
            <a:endParaRPr lang="en-US">
              <a:solidFill>
                <a:srgbClr val="432A30"/>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solidFill>
                <a:srgbClr val="432A30"/>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lvl1pPr>
          </a:lstStyle>
          <a:p>
            <a:fld id="{A4A455D1-455C-4145-BD27-40485ED55C2E}"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74686055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77C44ED8-B274-4C53-B49A-499B0012F23C}" type="datetime1">
              <a:rPr lang="en-US">
                <a:solidFill>
                  <a:srgbClr val="432A30"/>
                </a:solidFill>
              </a:rPr>
              <a:pPr>
                <a:defRPr/>
              </a:pPr>
              <a:t>2/14/2019</a:t>
            </a:fld>
            <a:endParaRPr lang="en-US">
              <a:solidFill>
                <a:srgbClr val="432A30"/>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solidFill>
                <a:srgbClr val="432A30"/>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lvl1pPr>
          </a:lstStyle>
          <a:p>
            <a:fld id="{9BE27147-DE62-423C-8D39-74136FC03840}"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148111639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585F6A-C498-4063-9148-A2BDD1F2B596}" type="datetime1">
              <a:rPr lang="en-US">
                <a:solidFill>
                  <a:srgbClr val="432A30"/>
                </a:solidFill>
              </a:rPr>
              <a:pPr>
                <a:defRPr/>
              </a:pPr>
              <a:t>2/14/2019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7557C6C9-380B-48BF-9845-10ADB234BCBD}"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35964095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1E80B3-1F80-4A41-9E85-2954D3E1AB53}" type="datetime1">
              <a:rPr lang="en-US">
                <a:solidFill>
                  <a:srgbClr val="432A30"/>
                </a:solidFill>
              </a:rPr>
              <a:pPr>
                <a:defRPr/>
              </a:pPr>
              <a:t>2/14/2019</a:t>
            </a:fld>
            <a:endParaRPr lang="en-US">
              <a:solidFill>
                <a:srgbClr val="432A3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32A30"/>
              </a:solidFill>
            </a:endParaRPr>
          </a:p>
        </p:txBody>
      </p:sp>
      <p:sp>
        <p:nvSpPr>
          <p:cNvPr id="6" name="Slide Number Placeholder 5"/>
          <p:cNvSpPr>
            <a:spLocks noGrp="1"/>
          </p:cNvSpPr>
          <p:nvPr>
            <p:ph type="sldNum" sz="quarter" idx="12"/>
          </p:nvPr>
        </p:nvSpPr>
        <p:spPr/>
        <p:txBody>
          <a:bodyPr/>
          <a:lstStyle>
            <a:lvl1pPr>
              <a:defRPr/>
            </a:lvl1pPr>
          </a:lstStyle>
          <a:p>
            <a:fld id="{D62D35A6-1C88-4637-B07C-5D6F21BED126}" type="slidenum">
              <a:rPr lang="ar-SA">
                <a:solidFill>
                  <a:srgbClr val="432A30"/>
                </a:solidFill>
              </a:rPr>
              <a:pPr/>
              <a:t>‹#›</a:t>
            </a:fld>
            <a:endParaRPr lang="en-US">
              <a:solidFill>
                <a:srgbClr val="432A30"/>
              </a:solidFill>
            </a:endParaRPr>
          </a:p>
        </p:txBody>
      </p:sp>
    </p:spTree>
    <p:extLst>
      <p:ext uri="{BB962C8B-B14F-4D97-AF65-F5344CB8AC3E}">
        <p14:creationId xmlns:p14="http://schemas.microsoft.com/office/powerpoint/2010/main" val="6652410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A8DC4-B80E-48AF-BFA5-EBF67B1183B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8352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A8DC4-B80E-48AF-BFA5-EBF67B1183B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46089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A8DC4-B80E-48AF-BFA5-EBF67B1183B5}"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165462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A8DC4-B80E-48AF-BFA5-EBF67B1183B5}"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53106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A8DC4-B80E-48AF-BFA5-EBF67B1183B5}"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313130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A8DC4-B80E-48AF-BFA5-EBF67B1183B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243765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A8DC4-B80E-48AF-BFA5-EBF67B1183B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8DC2A-DFD6-4A6B-B5D0-D4C659C7F0CB}" type="slidenum">
              <a:rPr lang="en-US" smtClean="0"/>
              <a:t>‹#›</a:t>
            </a:fld>
            <a:endParaRPr lang="en-US"/>
          </a:p>
        </p:txBody>
      </p:sp>
    </p:spTree>
    <p:extLst>
      <p:ext uri="{BB962C8B-B14F-4D97-AF65-F5344CB8AC3E}">
        <p14:creationId xmlns:p14="http://schemas.microsoft.com/office/powerpoint/2010/main" val="105840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CA8DC4-B80E-48AF-BFA5-EBF67B1183B5}" type="datetimeFigureOut">
              <a:rPr lang="en-US" smtClean="0"/>
              <a:t>2/14/2019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58DC2A-DFD6-4A6B-B5D0-D4C659C7F0CB}" type="slidenum">
              <a:rPr lang="en-US" smtClean="0"/>
              <a:t>‹#›</a:t>
            </a:fld>
            <a:endParaRPr lang="en-US"/>
          </a:p>
        </p:txBody>
      </p:sp>
    </p:spTree>
    <p:extLst>
      <p:ext uri="{BB962C8B-B14F-4D97-AF65-F5344CB8AC3E}">
        <p14:creationId xmlns:p14="http://schemas.microsoft.com/office/powerpoint/2010/main" val="201628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rtl="0" fontAlgn="auto">
              <a:spcBef>
                <a:spcPts val="0"/>
              </a:spcBef>
              <a:spcAft>
                <a:spcPts val="0"/>
              </a:spcAft>
              <a:defRPr sz="1200" baseline="0" smtClean="0">
                <a:solidFill>
                  <a:schemeClr val="tx2"/>
                </a:solidFill>
                <a:latin typeface="+mn-lt"/>
                <a:cs typeface="+mn-cs"/>
              </a:defRPr>
            </a:lvl1pPr>
          </a:lstStyle>
          <a:p>
            <a:pPr>
              <a:defRPr/>
            </a:pPr>
            <a:fld id="{2A333EE4-0818-4E20-8A7D-6BC805099377}" type="datetime1">
              <a:rPr lang="en-US">
                <a:solidFill>
                  <a:srgbClr val="432A30"/>
                </a:solidFill>
              </a:rPr>
              <a:pPr>
                <a:defRPr/>
              </a:pPr>
              <a:t>2/14/2019</a:t>
            </a:fld>
            <a:endParaRPr lang="en-US">
              <a:solidFill>
                <a:srgbClr val="432A30"/>
              </a:solidFill>
            </a:endParaRPr>
          </a:p>
        </p:txBody>
      </p:sp>
      <p:sp>
        <p:nvSpPr>
          <p:cNvPr id="5" name="Footer Placeholder 4"/>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rtl="0" fontAlgn="auto">
              <a:spcBef>
                <a:spcPts val="0"/>
              </a:spcBef>
              <a:spcAft>
                <a:spcPts val="0"/>
              </a:spcAft>
              <a:defRPr sz="1200" baseline="0">
                <a:solidFill>
                  <a:schemeClr val="tx2"/>
                </a:solidFill>
                <a:latin typeface="+mn-lt"/>
                <a:cs typeface="+mn-cs"/>
              </a:defRPr>
            </a:lvl1pPr>
          </a:lstStyle>
          <a:p>
            <a:pPr>
              <a:defRPr/>
            </a:pPr>
            <a:endParaRPr lang="en-US">
              <a:solidFill>
                <a:srgbClr val="432A30"/>
              </a:solidFill>
            </a:endParaRPr>
          </a:p>
        </p:txBody>
      </p:sp>
      <p:sp>
        <p:nvSpPr>
          <p:cNvPr id="6" name="Slide Number Placeholder 5"/>
          <p:cNvSpPr>
            <a:spLocks noGrp="1"/>
          </p:cNvSpPr>
          <p:nvPr>
            <p:ph type="sldNum" sz="quarter" idx="4"/>
          </p:nvPr>
        </p:nvSpPr>
        <p:spPr>
          <a:xfrm>
            <a:off x="9472613" y="6453188"/>
            <a:ext cx="1597025" cy="404812"/>
          </a:xfrm>
          <a:prstGeom prst="rect">
            <a:avLst/>
          </a:prstGeom>
        </p:spPr>
        <p:txBody>
          <a:bodyPr vert="horz" wrap="square" lIns="91440" tIns="45720" rIns="91440" bIns="45720" numCol="1" anchor="ctr" anchorCtr="0" compatLnSpc="1">
            <a:prstTxWarp prst="textNoShape">
              <a:avLst/>
            </a:prstTxWarp>
          </a:bodyPr>
          <a:lstStyle>
            <a:lvl1pPr rtl="0">
              <a:defRPr sz="1200">
                <a:solidFill>
                  <a:schemeClr val="tx2"/>
                </a:solidFill>
                <a:latin typeface="Franklin Gothic Book" pitchFamily="34" charset="0"/>
              </a:defRPr>
            </a:lvl1pPr>
          </a:lstStyle>
          <a:p>
            <a:pPr algn="r" fontAlgn="base">
              <a:spcBef>
                <a:spcPct val="0"/>
              </a:spcBef>
              <a:spcAft>
                <a:spcPct val="0"/>
              </a:spcAft>
            </a:pPr>
            <a:fld id="{65A11EB9-6EAB-48A0-A48D-B035044A1C8D}" type="slidenum">
              <a:rPr lang="ar-SA">
                <a:solidFill>
                  <a:srgbClr val="432A30"/>
                </a:solidFill>
                <a:cs typeface="Arial" charset="0"/>
              </a:rPr>
              <a:pPr algn="r" fontAlgn="base">
                <a:spcBef>
                  <a:spcPct val="0"/>
                </a:spcBef>
                <a:spcAft>
                  <a:spcPct val="0"/>
                </a:spcAft>
              </a:pPr>
              <a:t>‹#›</a:t>
            </a:fld>
            <a:endParaRPr lang="en-US">
              <a:solidFill>
                <a:srgbClr val="432A30"/>
              </a:solidFill>
              <a:cs typeface="Arial" charset="0"/>
            </a:endParaRPr>
          </a:p>
        </p:txBody>
      </p:sp>
      <p:sp>
        <p:nvSpPr>
          <p:cNvPr id="9" name="Rectangle 8"/>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08028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fade/>
  </p:transition>
  <p:hf hdr="0" ftr="0" dt="0"/>
  <p:txStyles>
    <p:titleStyle>
      <a:lvl1pPr algn="l" rtl="0" fontAlgn="base">
        <a:lnSpc>
          <a:spcPct val="89000"/>
        </a:lnSpc>
        <a:spcBef>
          <a:spcPct val="0"/>
        </a:spcBef>
        <a:spcAft>
          <a:spcPct val="0"/>
        </a:spcAft>
        <a:defRPr sz="4400" kern="1200">
          <a:solidFill>
            <a:schemeClr val="tx2"/>
          </a:solidFill>
          <a:latin typeface="+mj-lt"/>
          <a:ea typeface="+mj-ea"/>
          <a:cs typeface="+mj-cs"/>
        </a:defRPr>
      </a:lvl1pPr>
      <a:lvl2pPr algn="l" rtl="0" fontAlgn="base">
        <a:lnSpc>
          <a:spcPct val="89000"/>
        </a:lnSpc>
        <a:spcBef>
          <a:spcPct val="0"/>
        </a:spcBef>
        <a:spcAft>
          <a:spcPct val="0"/>
        </a:spcAft>
        <a:defRPr sz="4400">
          <a:solidFill>
            <a:schemeClr val="tx2"/>
          </a:solidFill>
          <a:latin typeface="Franklin Gothic Book" pitchFamily="34" charset="0"/>
        </a:defRPr>
      </a:lvl2pPr>
      <a:lvl3pPr algn="l" rtl="0" fontAlgn="base">
        <a:lnSpc>
          <a:spcPct val="89000"/>
        </a:lnSpc>
        <a:spcBef>
          <a:spcPct val="0"/>
        </a:spcBef>
        <a:spcAft>
          <a:spcPct val="0"/>
        </a:spcAft>
        <a:defRPr sz="4400">
          <a:solidFill>
            <a:schemeClr val="tx2"/>
          </a:solidFill>
          <a:latin typeface="Franklin Gothic Book" pitchFamily="34" charset="0"/>
        </a:defRPr>
      </a:lvl3pPr>
      <a:lvl4pPr algn="l" rtl="0" fontAlgn="base">
        <a:lnSpc>
          <a:spcPct val="89000"/>
        </a:lnSpc>
        <a:spcBef>
          <a:spcPct val="0"/>
        </a:spcBef>
        <a:spcAft>
          <a:spcPct val="0"/>
        </a:spcAft>
        <a:defRPr sz="4400">
          <a:solidFill>
            <a:schemeClr val="tx2"/>
          </a:solidFill>
          <a:latin typeface="Franklin Gothic Book" pitchFamily="34" charset="0"/>
        </a:defRPr>
      </a:lvl4pPr>
      <a:lvl5pPr algn="l" rtl="0" fontAlgn="base">
        <a:lnSpc>
          <a:spcPct val="89000"/>
        </a:lnSpc>
        <a:spcBef>
          <a:spcPct val="0"/>
        </a:spcBef>
        <a:spcAft>
          <a:spcPct val="0"/>
        </a:spcAft>
        <a:defRPr sz="4400">
          <a:solidFill>
            <a:schemeClr val="tx2"/>
          </a:solidFill>
          <a:latin typeface="Franklin Gothic Book" pitchFamily="34" charset="0"/>
        </a:defRPr>
      </a:lvl5pPr>
      <a:lvl6pPr marL="457200" algn="l" rtl="0" fontAlgn="base">
        <a:lnSpc>
          <a:spcPct val="89000"/>
        </a:lnSpc>
        <a:spcBef>
          <a:spcPct val="0"/>
        </a:spcBef>
        <a:spcAft>
          <a:spcPct val="0"/>
        </a:spcAft>
        <a:defRPr sz="4400">
          <a:solidFill>
            <a:schemeClr val="tx2"/>
          </a:solidFill>
          <a:latin typeface="Franklin Gothic Book" pitchFamily="34" charset="0"/>
        </a:defRPr>
      </a:lvl6pPr>
      <a:lvl7pPr marL="914400" algn="l" rtl="0" fontAlgn="base">
        <a:lnSpc>
          <a:spcPct val="89000"/>
        </a:lnSpc>
        <a:spcBef>
          <a:spcPct val="0"/>
        </a:spcBef>
        <a:spcAft>
          <a:spcPct val="0"/>
        </a:spcAft>
        <a:defRPr sz="4400">
          <a:solidFill>
            <a:schemeClr val="tx2"/>
          </a:solidFill>
          <a:latin typeface="Franklin Gothic Book" pitchFamily="34" charset="0"/>
        </a:defRPr>
      </a:lvl7pPr>
      <a:lvl8pPr marL="1371600" algn="l" rtl="0" fontAlgn="base">
        <a:lnSpc>
          <a:spcPct val="89000"/>
        </a:lnSpc>
        <a:spcBef>
          <a:spcPct val="0"/>
        </a:spcBef>
        <a:spcAft>
          <a:spcPct val="0"/>
        </a:spcAft>
        <a:defRPr sz="4400">
          <a:solidFill>
            <a:schemeClr val="tx2"/>
          </a:solidFill>
          <a:latin typeface="Franklin Gothic Book" pitchFamily="34" charset="0"/>
        </a:defRPr>
      </a:lvl8pPr>
      <a:lvl9pPr marL="1828800" algn="l" rtl="0" fontAlgn="base">
        <a:lnSpc>
          <a:spcPct val="89000"/>
        </a:lnSpc>
        <a:spcBef>
          <a:spcPct val="0"/>
        </a:spcBef>
        <a:spcAft>
          <a:spcPct val="0"/>
        </a:spcAft>
        <a:defRPr sz="4400">
          <a:solidFill>
            <a:schemeClr val="tx2"/>
          </a:solidFill>
          <a:latin typeface="Franklin Gothic Book" pitchFamily="34" charset="0"/>
        </a:defRPr>
      </a:lvl9pPr>
    </p:titleStyle>
    <p:bodyStyle>
      <a:lvl1pPr marL="382588" indent="-382588" algn="l" rtl="0" fontAlgn="base">
        <a:lnSpc>
          <a:spcPct val="94000"/>
        </a:lnSpc>
        <a:spcBef>
          <a:spcPts val="1000"/>
        </a:spcBef>
        <a:spcAft>
          <a:spcPts val="200"/>
        </a:spcAft>
        <a:buFont typeface="Franklin Gothic Book" pitchFamily="34" charset="0"/>
        <a:buChar char="■"/>
        <a:defRPr sz="2000" kern="1200">
          <a:solidFill>
            <a:schemeClr val="tx2"/>
          </a:solidFill>
          <a:latin typeface="+mn-lt"/>
          <a:ea typeface="+mn-ea"/>
          <a:cs typeface="+mn-cs"/>
        </a:defRPr>
      </a:lvl1pPr>
      <a:lvl2pPr marL="914400" indent="-382588" algn="l" rtl="0" fontAlgn="base">
        <a:lnSpc>
          <a:spcPct val="94000"/>
        </a:lnSpc>
        <a:spcBef>
          <a:spcPts val="500"/>
        </a:spcBef>
        <a:spcAft>
          <a:spcPts val="200"/>
        </a:spcAft>
        <a:buFont typeface="Franklin Gothic Book" pitchFamily="34" charset="0"/>
        <a:buChar char="–"/>
        <a:defRPr sz="2000" i="1" kern="1200">
          <a:solidFill>
            <a:schemeClr val="tx2"/>
          </a:solidFill>
          <a:latin typeface="+mn-lt"/>
          <a:ea typeface="+mn-ea"/>
          <a:cs typeface="+mn-cs"/>
        </a:defRPr>
      </a:lvl2pPr>
      <a:lvl3pPr marL="1371600" indent="-382588" algn="l" rtl="0" fontAlgn="base">
        <a:lnSpc>
          <a:spcPct val="94000"/>
        </a:lnSpc>
        <a:spcBef>
          <a:spcPts val="500"/>
        </a:spcBef>
        <a:spcAft>
          <a:spcPts val="200"/>
        </a:spcAft>
        <a:buFont typeface="Franklin Gothic Book" pitchFamily="34" charset="0"/>
        <a:buChar char="■"/>
        <a:defRPr kern="1200">
          <a:solidFill>
            <a:schemeClr val="tx2"/>
          </a:solidFill>
          <a:latin typeface="+mn-lt"/>
          <a:ea typeface="+mn-ea"/>
          <a:cs typeface="+mn-cs"/>
        </a:defRPr>
      </a:lvl3pPr>
      <a:lvl4pPr marL="1828800" indent="-382588" algn="l" rtl="0" fontAlgn="base">
        <a:lnSpc>
          <a:spcPct val="94000"/>
        </a:lnSpc>
        <a:spcBef>
          <a:spcPts val="500"/>
        </a:spcBef>
        <a:spcAft>
          <a:spcPts val="200"/>
        </a:spcAft>
        <a:buFont typeface="Franklin Gothic Book" pitchFamily="34" charset="0"/>
        <a:buChar char="–"/>
        <a:defRPr i="1" kern="1200">
          <a:solidFill>
            <a:schemeClr val="tx2"/>
          </a:solidFill>
          <a:latin typeface="+mn-lt"/>
          <a:ea typeface="+mn-ea"/>
          <a:cs typeface="+mn-cs"/>
        </a:defRPr>
      </a:lvl4pPr>
      <a:lvl5pPr marL="2286000" indent="-382588" algn="l" rtl="0" fontAlgn="base">
        <a:lnSpc>
          <a:spcPct val="94000"/>
        </a:lnSpc>
        <a:spcBef>
          <a:spcPts val="500"/>
        </a:spcBef>
        <a:spcAft>
          <a:spcPts val="200"/>
        </a:spcAft>
        <a:buFont typeface="Franklin Gothic Book"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b="1" dirty="0"/>
              <a:t/>
            </a:r>
            <a:br>
              <a:rPr lang="en-US" sz="3600" b="1" dirty="0"/>
            </a:br>
            <a:r>
              <a:rPr lang="en-US" sz="3600" b="1" dirty="0"/>
              <a:t> Approach to cytomegalovirus infections in patients with ulcerative colitis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852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lstStyle/>
          <a:p>
            <a:r>
              <a:rPr lang="en-US" b="1" dirty="0"/>
              <a:t>Symptoms and signs of CMV colitis </a:t>
            </a:r>
            <a:endParaRPr lang="en-US" dirty="0"/>
          </a:p>
        </p:txBody>
      </p:sp>
      <p:sp>
        <p:nvSpPr>
          <p:cNvPr id="3" name="Content Placeholder 2"/>
          <p:cNvSpPr>
            <a:spLocks noGrp="1"/>
          </p:cNvSpPr>
          <p:nvPr>
            <p:ph idx="1"/>
          </p:nvPr>
        </p:nvSpPr>
        <p:spPr>
          <a:xfrm>
            <a:off x="677334" y="1244601"/>
            <a:ext cx="8596668" cy="4796762"/>
          </a:xfrm>
        </p:spPr>
        <p:txBody>
          <a:bodyPr/>
          <a:lstStyle/>
          <a:p>
            <a:pPr algn="just"/>
            <a:endParaRPr lang="en-US" dirty="0" smtClean="0"/>
          </a:p>
          <a:p>
            <a:pPr algn="just"/>
            <a:r>
              <a:rPr lang="en-US" dirty="0" smtClean="0"/>
              <a:t>However</a:t>
            </a:r>
            <a:r>
              <a:rPr lang="en-US" dirty="0"/>
              <a:t>, it is difficult to distinguish UC exacerbation from CMV colitis by reference to symptoms only. CMV colitis may be accompanied by </a:t>
            </a:r>
            <a:r>
              <a:rPr lang="en-US" dirty="0">
                <a:solidFill>
                  <a:schemeClr val="accent1">
                    <a:lumMod val="75000"/>
                  </a:schemeClr>
                </a:solidFill>
              </a:rPr>
              <a:t>diarrhea, bloody stool, </a:t>
            </a:r>
            <a:r>
              <a:rPr lang="en-US" dirty="0" err="1">
                <a:solidFill>
                  <a:schemeClr val="accent1">
                    <a:lumMod val="75000"/>
                  </a:schemeClr>
                </a:solidFill>
              </a:rPr>
              <a:t>crampy</a:t>
            </a:r>
            <a:r>
              <a:rPr lang="en-US" dirty="0">
                <a:solidFill>
                  <a:schemeClr val="accent1">
                    <a:lumMod val="75000"/>
                  </a:schemeClr>
                </a:solidFill>
              </a:rPr>
              <a:t> abdominal pain, rectal urgency, and </a:t>
            </a:r>
            <a:r>
              <a:rPr lang="en-US" dirty="0" err="1">
                <a:solidFill>
                  <a:schemeClr val="accent1">
                    <a:lumMod val="75000"/>
                  </a:schemeClr>
                </a:solidFill>
              </a:rPr>
              <a:t>tenesmus</a:t>
            </a:r>
            <a:r>
              <a:rPr lang="en-US" dirty="0">
                <a:solidFill>
                  <a:schemeClr val="accent1">
                    <a:lumMod val="75000"/>
                  </a:schemeClr>
                </a:solidFill>
              </a:rPr>
              <a:t>, as well as systemic conditions such as fever, fatigue, and weight loss</a:t>
            </a:r>
            <a:r>
              <a:rPr lang="en-US" dirty="0"/>
              <a:t>. C-reactive protein levels increase abruptly in some patients with CMV colitis. Furthermore, such colitis can cause complications such as severe hemorrhage, a </a:t>
            </a:r>
            <a:r>
              <a:rPr lang="en-US" dirty="0" err="1"/>
              <a:t>megacolon</a:t>
            </a:r>
            <a:r>
              <a:rPr lang="en-US" dirty="0"/>
              <a:t>, fulminant colitis, </a:t>
            </a:r>
            <a:r>
              <a:rPr lang="en-US" dirty="0" smtClean="0"/>
              <a:t>and </a:t>
            </a:r>
            <a:r>
              <a:rPr lang="en-US" dirty="0"/>
              <a:t>colon </a:t>
            </a:r>
            <a:r>
              <a:rPr lang="en-US" dirty="0" smtClean="0"/>
              <a:t>perforation.</a:t>
            </a:r>
          </a:p>
          <a:p>
            <a:pPr algn="just"/>
            <a:endParaRPr lang="en-US" dirty="0"/>
          </a:p>
          <a:p>
            <a:pPr algn="just"/>
            <a:r>
              <a:rPr lang="en-US" dirty="0" smtClean="0"/>
              <a:t>Endoscopic </a:t>
            </a:r>
            <a:r>
              <a:rPr lang="en-US" dirty="0"/>
              <a:t>findings in patients with CMV colitis include punched-out, geographic, longitudinal, and irregular ulcers; erythema; exudate; erosion; diffuse mucosal edema; and </a:t>
            </a:r>
            <a:r>
              <a:rPr lang="en-US" dirty="0" err="1"/>
              <a:t>pseudotumoral</a:t>
            </a:r>
            <a:r>
              <a:rPr lang="en-US" dirty="0"/>
              <a:t> lesions </a:t>
            </a:r>
            <a:r>
              <a:rPr lang="en-US" dirty="0" smtClean="0"/>
              <a:t> </a:t>
            </a:r>
            <a:endParaRPr lang="en-US" dirty="0"/>
          </a:p>
        </p:txBody>
      </p:sp>
    </p:spTree>
    <p:extLst>
      <p:ext uri="{BB962C8B-B14F-4D97-AF65-F5344CB8AC3E}">
        <p14:creationId xmlns:p14="http://schemas.microsoft.com/office/powerpoint/2010/main" val="291421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101" y="609600"/>
            <a:ext cx="5867400" cy="5715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500" y="609600"/>
            <a:ext cx="6032499" cy="6019800"/>
          </a:xfrm>
          <a:prstGeom prst="rect">
            <a:avLst/>
          </a:prstGeom>
        </p:spPr>
      </p:pic>
    </p:spTree>
    <p:extLst>
      <p:ext uri="{BB962C8B-B14F-4D97-AF65-F5344CB8AC3E}">
        <p14:creationId xmlns:p14="http://schemas.microsoft.com/office/powerpoint/2010/main" val="3742506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smtClean="0"/>
              <a:t> </a:t>
            </a:r>
            <a:r>
              <a:rPr lang="en-US" dirty="0"/>
              <a:t>I</a:t>
            </a:r>
            <a:r>
              <a:rPr lang="en-US" dirty="0" smtClean="0"/>
              <a:t>rregular </a:t>
            </a:r>
            <a:r>
              <a:rPr lang="en-US" dirty="0"/>
              <a:t>ulceration and wide mucosal defects were more common in patients with UC complicated by CMV infection than in those with UC alone</a:t>
            </a:r>
            <a:r>
              <a:rPr lang="en-US" dirty="0" smtClean="0"/>
              <a:t>.</a:t>
            </a:r>
          </a:p>
          <a:p>
            <a:endParaRPr lang="en-US" dirty="0"/>
          </a:p>
          <a:p>
            <a:endParaRPr lang="en-US" dirty="0" smtClean="0"/>
          </a:p>
          <a:p>
            <a:r>
              <a:rPr lang="en-US" dirty="0" smtClean="0"/>
              <a:t> </a:t>
            </a:r>
            <a:r>
              <a:rPr lang="en-US" dirty="0"/>
              <a:t>However, CMV may be detected even if ulcers are absent; it is difficult to differentiate CMV colitis from acute exacerbation of severe UC based only on endoscopic findings </a:t>
            </a:r>
            <a:r>
              <a:rPr lang="en-US" dirty="0" smtClean="0"/>
              <a:t>.</a:t>
            </a:r>
          </a:p>
          <a:p>
            <a:endParaRPr lang="en-US" dirty="0" smtClean="0"/>
          </a:p>
          <a:p>
            <a:endParaRPr lang="en-US" dirty="0"/>
          </a:p>
          <a:p>
            <a:r>
              <a:rPr lang="en-US" dirty="0" smtClean="0"/>
              <a:t> </a:t>
            </a:r>
            <a:r>
              <a:rPr lang="en-US" dirty="0"/>
              <a:t>Therefore, to ensure early diagnosis, CMV colitis should be suspected in all patients who do not improve on steroids or </a:t>
            </a:r>
            <a:r>
              <a:rPr lang="en-US" dirty="0" err="1"/>
              <a:t>immunomodulatory</a:t>
            </a:r>
            <a:r>
              <a:rPr lang="en-US" dirty="0"/>
              <a:t> therapy. </a:t>
            </a:r>
          </a:p>
        </p:txBody>
      </p:sp>
    </p:spTree>
    <p:extLst>
      <p:ext uri="{BB962C8B-B14F-4D97-AF65-F5344CB8AC3E}">
        <p14:creationId xmlns:p14="http://schemas.microsoft.com/office/powerpoint/2010/main" val="165787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lstStyle/>
          <a:p>
            <a:r>
              <a:rPr lang="en-US" b="1" dirty="0"/>
              <a:t>Diagnostic tests for CMV colitis </a:t>
            </a:r>
            <a:endParaRPr lang="en-US" dirty="0"/>
          </a:p>
        </p:txBody>
      </p:sp>
      <p:sp>
        <p:nvSpPr>
          <p:cNvPr id="3" name="Content Placeholder 2"/>
          <p:cNvSpPr>
            <a:spLocks noGrp="1"/>
          </p:cNvSpPr>
          <p:nvPr>
            <p:ph idx="1"/>
          </p:nvPr>
        </p:nvSpPr>
        <p:spPr>
          <a:xfrm>
            <a:off x="677334" y="1308101"/>
            <a:ext cx="8596668" cy="4733262"/>
          </a:xfrm>
        </p:spPr>
        <p:txBody>
          <a:bodyPr/>
          <a:lstStyle/>
          <a:p>
            <a:r>
              <a:rPr lang="en-US" dirty="0"/>
              <a:t>Diagnostic blood tests for CMV include serum antibody measurements, the CMV </a:t>
            </a:r>
            <a:r>
              <a:rPr lang="en-US" dirty="0" err="1"/>
              <a:t>antigenemia</a:t>
            </a:r>
            <a:r>
              <a:rPr lang="en-US" dirty="0"/>
              <a:t> assay, and PCR of CMV </a:t>
            </a:r>
            <a:r>
              <a:rPr lang="en-US" dirty="0" smtClean="0"/>
              <a:t>DNA.</a:t>
            </a:r>
          </a:p>
          <a:p>
            <a:endParaRPr lang="en-US" dirty="0"/>
          </a:p>
          <a:p>
            <a:r>
              <a:rPr lang="en-US" dirty="0" smtClean="0"/>
              <a:t>A </a:t>
            </a:r>
            <a:r>
              <a:rPr lang="en-US" dirty="0"/>
              <a:t>positive CMV </a:t>
            </a:r>
            <a:r>
              <a:rPr lang="en-US" dirty="0" err="1"/>
              <a:t>IgG</a:t>
            </a:r>
            <a:r>
              <a:rPr lang="en-US" dirty="0"/>
              <a:t> antibody test confirms past exposure to CMV and identifies patients at risk of CMV colitis; the test is highly sensitive and specific when used to detect latent infections. Although the CMV </a:t>
            </a:r>
            <a:r>
              <a:rPr lang="en-US" dirty="0" err="1"/>
              <a:t>IgM</a:t>
            </a:r>
            <a:r>
              <a:rPr lang="en-US" dirty="0"/>
              <a:t> antibody test is very sensitive and specific when employed to detect acute infection or CMV reactivation accompanied by </a:t>
            </a:r>
            <a:r>
              <a:rPr lang="en-US" dirty="0" err="1"/>
              <a:t>viremia</a:t>
            </a:r>
            <a:r>
              <a:rPr lang="en-US" dirty="0"/>
              <a:t>, the results do not correlate well with CMV colitis </a:t>
            </a:r>
            <a:endParaRPr lang="en-US" dirty="0" smtClean="0"/>
          </a:p>
          <a:p>
            <a:endParaRPr lang="en-US" dirty="0"/>
          </a:p>
          <a:p>
            <a:r>
              <a:rPr lang="en-US" dirty="0"/>
              <a:t>However, </a:t>
            </a:r>
            <a:r>
              <a:rPr lang="en-US" dirty="0" err="1"/>
              <a:t>antigenemia</a:t>
            </a:r>
            <a:r>
              <a:rPr lang="en-US" dirty="0"/>
              <a:t> assay results may depend on disease severity and the doses of </a:t>
            </a:r>
            <a:r>
              <a:rPr lang="en-US" dirty="0" err="1"/>
              <a:t>immunosuppressants</a:t>
            </a:r>
            <a:r>
              <a:rPr lang="en-US" dirty="0"/>
              <a:t> (such as steroids) prescribed; no cut-off value for diagnosis of CMV colitis has yet been established. </a:t>
            </a:r>
          </a:p>
        </p:txBody>
      </p:sp>
    </p:spTree>
    <p:extLst>
      <p:ext uri="{BB962C8B-B14F-4D97-AF65-F5344CB8AC3E}">
        <p14:creationId xmlns:p14="http://schemas.microsoft.com/office/powerpoint/2010/main" val="1198641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0"/>
            <a:ext cx="8596668" cy="6248399"/>
          </a:xfrm>
        </p:spPr>
        <p:txBody>
          <a:bodyPr>
            <a:normAutofit/>
          </a:bodyPr>
          <a:lstStyle/>
          <a:p>
            <a:pPr algn="just"/>
            <a:r>
              <a:rPr lang="en-US" dirty="0"/>
              <a:t>PCR of serum CMV DNA may be diagnostic, but no cut-off value separating latent from active infection has yet been defined</a:t>
            </a:r>
            <a:r>
              <a:rPr lang="en-US" dirty="0" smtClean="0"/>
              <a:t>.</a:t>
            </a:r>
          </a:p>
          <a:p>
            <a:pPr algn="just"/>
            <a:endParaRPr lang="en-US" dirty="0"/>
          </a:p>
          <a:p>
            <a:pPr algn="just"/>
            <a:r>
              <a:rPr lang="en-US" dirty="0" smtClean="0"/>
              <a:t>PCR </a:t>
            </a:r>
            <a:r>
              <a:rPr lang="en-US" dirty="0"/>
              <a:t>of serum is more useful for detection of CMV </a:t>
            </a:r>
            <a:r>
              <a:rPr lang="en-US" dirty="0" err="1"/>
              <a:t>viremia</a:t>
            </a:r>
            <a:r>
              <a:rPr lang="en-US" dirty="0"/>
              <a:t> than is detection of anti-CMV antibodies; </a:t>
            </a:r>
            <a:endParaRPr lang="en-US" dirty="0" smtClean="0"/>
          </a:p>
          <a:p>
            <a:pPr algn="just"/>
            <a:r>
              <a:rPr lang="en-US" dirty="0" smtClean="0"/>
              <a:t>In a recent study </a:t>
            </a:r>
            <a:r>
              <a:rPr lang="en-US" dirty="0"/>
              <a:t>diagnosing suspected CMV colitis in patients with moderate-to-severe UC, serum DNA PCR-positivity was defined </a:t>
            </a:r>
            <a:r>
              <a:rPr lang="en-US" dirty="0">
                <a:solidFill>
                  <a:schemeClr val="accent1">
                    <a:lumMod val="75000"/>
                  </a:schemeClr>
                </a:solidFill>
              </a:rPr>
              <a:t>as &gt; 250 copies/</a:t>
            </a:r>
            <a:r>
              <a:rPr lang="en-US" dirty="0" err="1">
                <a:solidFill>
                  <a:schemeClr val="accent1">
                    <a:lumMod val="75000"/>
                  </a:schemeClr>
                </a:solidFill>
              </a:rPr>
              <a:t>mL</a:t>
            </a:r>
            <a:r>
              <a:rPr lang="en-US" dirty="0" err="1"/>
              <a:t>.</a:t>
            </a:r>
            <a:r>
              <a:rPr lang="en-US" dirty="0"/>
              <a:t> </a:t>
            </a:r>
            <a:endParaRPr lang="en-US" dirty="0" smtClean="0"/>
          </a:p>
          <a:p>
            <a:pPr algn="just"/>
            <a:endParaRPr lang="en-US" dirty="0"/>
          </a:p>
          <a:p>
            <a:pPr algn="just"/>
            <a:r>
              <a:rPr lang="en-US" dirty="0"/>
              <a:t>S</a:t>
            </a:r>
            <a:r>
              <a:rPr lang="en-US" dirty="0" smtClean="0"/>
              <a:t>ensitivities </a:t>
            </a:r>
            <a:r>
              <a:rPr lang="en-US" dirty="0"/>
              <a:t>of the CMV </a:t>
            </a:r>
            <a:r>
              <a:rPr lang="en-US" dirty="0" err="1"/>
              <a:t>antigenemia</a:t>
            </a:r>
            <a:r>
              <a:rPr lang="en-US" dirty="0"/>
              <a:t> and serum CMV DNA PCR tests were relatively low (47.0% and 44.3%, respectively); however, the specificities were high (81.7% and 87.9%) </a:t>
            </a:r>
            <a:r>
              <a:rPr lang="en-US" dirty="0" smtClean="0"/>
              <a:t>.</a:t>
            </a:r>
          </a:p>
          <a:p>
            <a:pPr algn="just"/>
            <a:r>
              <a:rPr lang="en-US" dirty="0" smtClean="0"/>
              <a:t> </a:t>
            </a:r>
            <a:r>
              <a:rPr lang="en-US" dirty="0"/>
              <a:t>Notably, both the CMV </a:t>
            </a:r>
            <a:r>
              <a:rPr lang="en-US" dirty="0" err="1"/>
              <a:t>antigenemia</a:t>
            </a:r>
            <a:r>
              <a:rPr lang="en-US" dirty="0"/>
              <a:t> and blood CMV DNA PCR tests were diagnostically useful in UC patients with </a:t>
            </a:r>
            <a:r>
              <a:rPr lang="en-US" dirty="0" err="1"/>
              <a:t>endoscopically</a:t>
            </a:r>
            <a:r>
              <a:rPr lang="en-US" dirty="0"/>
              <a:t> significant ulcers; the tests predicted CMV colitis with </a:t>
            </a:r>
            <a:r>
              <a:rPr lang="en-US" dirty="0">
                <a:solidFill>
                  <a:schemeClr val="accent1">
                    <a:lumMod val="75000"/>
                  </a:schemeClr>
                </a:solidFill>
              </a:rPr>
              <a:t>67.3% sensitivity and 75.7% specificity </a:t>
            </a:r>
            <a:r>
              <a:rPr lang="en-US" dirty="0"/>
              <a:t>in such patients</a:t>
            </a:r>
            <a:r>
              <a:rPr lang="en-US" dirty="0" smtClean="0"/>
              <a:t>.</a:t>
            </a:r>
          </a:p>
          <a:p>
            <a:pPr algn="just"/>
            <a:r>
              <a:rPr lang="en-US" dirty="0" smtClean="0"/>
              <a:t> </a:t>
            </a:r>
            <a:r>
              <a:rPr lang="en-US" dirty="0"/>
              <a:t>Furthermore, CMV </a:t>
            </a:r>
            <a:r>
              <a:rPr lang="en-US" dirty="0" err="1"/>
              <a:t>antigenemia</a:t>
            </a:r>
            <a:r>
              <a:rPr lang="en-US" dirty="0"/>
              <a:t>-positivity was significantly associated with the need for subsequent colectomy in patients with UC and CMV colitis, suggesting </a:t>
            </a:r>
          </a:p>
        </p:txBody>
      </p:sp>
    </p:spTree>
    <p:extLst>
      <p:ext uri="{BB962C8B-B14F-4D97-AF65-F5344CB8AC3E}">
        <p14:creationId xmlns:p14="http://schemas.microsoft.com/office/powerpoint/2010/main" val="170258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723900"/>
            <a:ext cx="9588500" cy="5842000"/>
          </a:xfrm>
        </p:spPr>
      </p:pic>
    </p:spTree>
    <p:extLst>
      <p:ext uri="{BB962C8B-B14F-4D97-AF65-F5344CB8AC3E}">
        <p14:creationId xmlns:p14="http://schemas.microsoft.com/office/powerpoint/2010/main" val="130865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0"/>
            <a:ext cx="8596668" cy="6108699"/>
          </a:xfrm>
        </p:spPr>
        <p:txBody>
          <a:bodyPr>
            <a:normAutofit/>
          </a:bodyPr>
          <a:lstStyle/>
          <a:p>
            <a:pPr algn="just"/>
            <a:r>
              <a:rPr lang="en-US" dirty="0" smtClean="0"/>
              <a:t>In moderate to severe </a:t>
            </a:r>
            <a:r>
              <a:rPr lang="en-US" dirty="0"/>
              <a:t>UC, the CMV </a:t>
            </a:r>
            <a:r>
              <a:rPr lang="en-US" dirty="0" err="1"/>
              <a:t>antigenemia</a:t>
            </a:r>
            <a:r>
              <a:rPr lang="en-US" dirty="0"/>
              <a:t> assay exhibited relatively low sensitivity (66.7%) but high specificity (87.1%) when used to diagnose CMV colitis; </a:t>
            </a:r>
            <a:r>
              <a:rPr lang="en-US" dirty="0" err="1"/>
              <a:t>antigenemia</a:t>
            </a:r>
            <a:r>
              <a:rPr lang="en-US" dirty="0"/>
              <a:t>-positivity was significantly associated with refractoriness to corticosteroid therapy</a:t>
            </a:r>
            <a:r>
              <a:rPr lang="en-US" dirty="0" smtClean="0"/>
              <a:t>.</a:t>
            </a:r>
          </a:p>
          <a:p>
            <a:pPr algn="just"/>
            <a:endParaRPr lang="en-US" dirty="0"/>
          </a:p>
          <a:p>
            <a:pPr algn="just"/>
            <a:r>
              <a:rPr lang="en-US" dirty="0" smtClean="0"/>
              <a:t>The </a:t>
            </a:r>
            <a:r>
              <a:rPr lang="en-US" dirty="0"/>
              <a:t>optimal cut-off value was two pp65-positive cells, affording a s</a:t>
            </a:r>
            <a:r>
              <a:rPr lang="en-US" dirty="0">
                <a:solidFill>
                  <a:schemeClr val="accent1">
                    <a:lumMod val="75000"/>
                  </a:schemeClr>
                </a:solidFill>
              </a:rPr>
              <a:t>ensitivity of 66.7% and a specificity of 90.3%. </a:t>
            </a:r>
            <a:r>
              <a:rPr lang="en-US" dirty="0"/>
              <a:t>These findings suggest that although the low sensitivity of the CMV </a:t>
            </a:r>
            <a:r>
              <a:rPr lang="en-US" dirty="0" err="1"/>
              <a:t>antigenemia</a:t>
            </a:r>
            <a:r>
              <a:rPr lang="en-US" dirty="0"/>
              <a:t> assay renders it difficult to replace endoscopic biopsy with the assay when it is sought to diagnose CMV colitis in patients with UC, the high diagnostic specificity might aid in early diagnosis of CMV colitis in severely ill patients who require prompt treatment prior to time-consuming IHC staining. </a:t>
            </a:r>
          </a:p>
          <a:p>
            <a:pPr algn="just"/>
            <a:endParaRPr lang="en-US" dirty="0" smtClean="0"/>
          </a:p>
          <a:p>
            <a:pPr algn="just"/>
            <a:r>
              <a:rPr lang="en-US" dirty="0"/>
              <a:t>as CMV infection is associated with poor responses to steroids and infliximab, use of the CMV </a:t>
            </a:r>
            <a:r>
              <a:rPr lang="en-US" dirty="0" err="1"/>
              <a:t>antigenemia</a:t>
            </a:r>
            <a:r>
              <a:rPr lang="en-US" dirty="0"/>
              <a:t> assay prior to the administration of such drugs in the acute exacerbation phase of UC might usefully predict the drug response. Early rescue therapy might be appropriate for UC patients who are positive on the CMV </a:t>
            </a:r>
            <a:r>
              <a:rPr lang="en-US" dirty="0" err="1"/>
              <a:t>antigenemia</a:t>
            </a:r>
            <a:r>
              <a:rPr lang="en-US" dirty="0"/>
              <a:t> </a:t>
            </a:r>
            <a:r>
              <a:rPr lang="en-US" dirty="0" smtClean="0"/>
              <a:t>assay.</a:t>
            </a:r>
            <a:endParaRPr lang="en-US" dirty="0"/>
          </a:p>
        </p:txBody>
      </p:sp>
    </p:spTree>
    <p:extLst>
      <p:ext uri="{BB962C8B-B14F-4D97-AF65-F5344CB8AC3E}">
        <p14:creationId xmlns:p14="http://schemas.microsoft.com/office/powerpoint/2010/main" val="4137290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pPr algn="just"/>
            <a:r>
              <a:rPr lang="en-US" dirty="0" smtClean="0"/>
              <a:t>Active </a:t>
            </a:r>
            <a:r>
              <a:rPr lang="en-US" dirty="0"/>
              <a:t>CMV colitis is usually diagnosed by endoscopic CMV detection in colonic tissue, histological tests including H&amp;E and IHC staining, and/or tissue PCR. H&amp;E staining reveals the classical “owl’s eye” feature; the nuclei of cytomegalic cells containing CMV inclusion bodies are surrounded by clear cytoplasm. This diagnostic method </a:t>
            </a:r>
            <a:r>
              <a:rPr lang="en-US" dirty="0">
                <a:solidFill>
                  <a:schemeClr val="accent1">
                    <a:lumMod val="75000"/>
                  </a:schemeClr>
                </a:solidFill>
              </a:rPr>
              <a:t>affords high specificity (92% to 100%), but low and variable sensitivity (10% to 87%); a combination of H&amp;E and IHC staining increases the sensitivity to 78% to 93%</a:t>
            </a:r>
            <a:r>
              <a:rPr lang="en-US" dirty="0"/>
              <a:t> </a:t>
            </a:r>
            <a:r>
              <a:rPr lang="en-US" dirty="0" smtClean="0"/>
              <a:t>. </a:t>
            </a:r>
            <a:endParaRPr lang="en-US" dirty="0"/>
          </a:p>
          <a:p>
            <a:pPr algn="just"/>
            <a:r>
              <a:rPr lang="en-US" dirty="0"/>
              <a:t>PCR of CMV DNA in colonic tissue exhibits high </a:t>
            </a:r>
            <a:r>
              <a:rPr lang="en-US" dirty="0">
                <a:solidFill>
                  <a:schemeClr val="accent1">
                    <a:lumMod val="75000"/>
                  </a:schemeClr>
                </a:solidFill>
              </a:rPr>
              <a:t>sensitivity (92% to 96.7%) and specificity (93% to 98.7%) </a:t>
            </a:r>
            <a:r>
              <a:rPr lang="en-US" dirty="0"/>
              <a:t>when used to diagnose CMV infection </a:t>
            </a:r>
            <a:r>
              <a:rPr lang="en-US" dirty="0" smtClean="0"/>
              <a:t>. </a:t>
            </a:r>
            <a:r>
              <a:rPr lang="en-US" dirty="0"/>
              <a:t>Therefore, PCR of a colonic mucosal specimen may be helpful in IHC-negative cases of suspected CMV infection. </a:t>
            </a:r>
          </a:p>
        </p:txBody>
      </p:sp>
      <p:sp>
        <p:nvSpPr>
          <p:cNvPr id="4" name="Rounded Rectangle 3"/>
          <p:cNvSpPr/>
          <p:nvPr/>
        </p:nvSpPr>
        <p:spPr>
          <a:xfrm>
            <a:off x="1092200" y="4140200"/>
            <a:ext cx="8181802"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However, the clinical significance of a positive PCR result is unclear in the absence of histological signs of CMV colitis; the presence of CMV DNA alone does not distinguish a latent from an active infection. </a:t>
            </a:r>
          </a:p>
        </p:txBody>
      </p:sp>
    </p:spTree>
    <p:extLst>
      <p:ext uri="{BB962C8B-B14F-4D97-AF65-F5344CB8AC3E}">
        <p14:creationId xmlns:p14="http://schemas.microsoft.com/office/powerpoint/2010/main" val="344733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0"/>
            <a:ext cx="8596668" cy="5930899"/>
          </a:xfrm>
        </p:spPr>
        <p:txBody>
          <a:bodyPr/>
          <a:lstStyle/>
          <a:p>
            <a:pPr algn="just"/>
            <a:r>
              <a:rPr lang="en-US" dirty="0"/>
              <a:t>In terms of the adequate specimen number, one study recommended that 11 </a:t>
            </a:r>
            <a:r>
              <a:rPr lang="en-US" dirty="0" err="1"/>
              <a:t>sigmoidoscopic</a:t>
            </a:r>
            <a:r>
              <a:rPr lang="en-US" dirty="0"/>
              <a:t> biopsies be taken for UC diagnosis, and 16 </a:t>
            </a:r>
            <a:r>
              <a:rPr lang="en-US" dirty="0" err="1"/>
              <a:t>colonoscopic</a:t>
            </a:r>
            <a:r>
              <a:rPr lang="en-US" dirty="0"/>
              <a:t> biopsies for CD diagnosis </a:t>
            </a:r>
            <a:r>
              <a:rPr lang="en-US" dirty="0" smtClean="0"/>
              <a:t>.</a:t>
            </a:r>
          </a:p>
          <a:p>
            <a:pPr algn="just"/>
            <a:endParaRPr lang="en-US" dirty="0"/>
          </a:p>
          <a:p>
            <a:pPr algn="just"/>
            <a:r>
              <a:rPr lang="en-US" dirty="0"/>
              <a:t>Therefore, tissue for histological examinations should be </a:t>
            </a:r>
            <a:r>
              <a:rPr lang="en-US" dirty="0" err="1"/>
              <a:t>endoscopically</a:t>
            </a:r>
            <a:r>
              <a:rPr lang="en-US" dirty="0"/>
              <a:t> collected at the ulcer base and edge for diagnosis of CMV colitis; the location and number of biopsies are more important than the choice of diagnostic method (IHC vs. PCR). </a:t>
            </a:r>
            <a:endParaRPr lang="en-US" dirty="0" smtClean="0"/>
          </a:p>
          <a:p>
            <a:pPr algn="just"/>
            <a:endParaRPr lang="en-US" dirty="0" smtClean="0"/>
          </a:p>
          <a:p>
            <a:pPr algn="just"/>
            <a:r>
              <a:rPr lang="en-US" dirty="0"/>
              <a:t>Despite the relatively high sensitivity (45% to 75%) and specificity (89% to 100%) of culture when it is sought to identify viruses, this method is of low clinical utility; no results are available for 2 to 4 weeks </a:t>
            </a:r>
            <a:r>
              <a:rPr lang="en-US" dirty="0" smtClean="0"/>
              <a:t>. </a:t>
            </a:r>
          </a:p>
          <a:p>
            <a:pPr algn="just"/>
            <a:endParaRPr lang="en-US" dirty="0"/>
          </a:p>
          <a:p>
            <a:pPr algn="just"/>
            <a:r>
              <a:rPr lang="en-US" dirty="0"/>
              <a:t>The American College of Gastroenterology guideline suggests that CMV </a:t>
            </a:r>
            <a:r>
              <a:rPr lang="en-US" dirty="0" err="1" smtClean="0"/>
              <a:t>superinfection</a:t>
            </a:r>
            <a:r>
              <a:rPr lang="en-US" dirty="0" smtClean="0"/>
              <a:t> </a:t>
            </a:r>
            <a:r>
              <a:rPr lang="en-US" dirty="0"/>
              <a:t>may progress to severe colitis, refractory to maximal immunosuppressive therapy, and that diagnosis requires histological analysis employing </a:t>
            </a:r>
            <a:r>
              <a:rPr lang="en-US" dirty="0" err="1"/>
              <a:t>sigmoidoscopy</a:t>
            </a:r>
            <a:r>
              <a:rPr lang="en-US" dirty="0"/>
              <a:t> and viral culture .</a:t>
            </a:r>
          </a:p>
        </p:txBody>
      </p:sp>
    </p:spTree>
    <p:extLst>
      <p:ext uri="{BB962C8B-B14F-4D97-AF65-F5344CB8AC3E}">
        <p14:creationId xmlns:p14="http://schemas.microsoft.com/office/powerpoint/2010/main" val="3829522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a:t>The European </a:t>
            </a:r>
            <a:r>
              <a:rPr lang="en-US" dirty="0" err="1"/>
              <a:t>Crohn’s</a:t>
            </a:r>
            <a:r>
              <a:rPr lang="en-US" dirty="0"/>
              <a:t> and Colitis Organization guideline recommends the use of antiviral therapy for acute steroid-resistant colitis when CMV is detected in colonic tissue via PCR or IHC </a:t>
            </a:r>
            <a:r>
              <a:rPr lang="en-US" dirty="0" smtClean="0"/>
              <a:t>. </a:t>
            </a:r>
          </a:p>
          <a:p>
            <a:r>
              <a:rPr lang="en-US" dirty="0" smtClean="0"/>
              <a:t>The </a:t>
            </a:r>
            <a:r>
              <a:rPr lang="en-US" dirty="0"/>
              <a:t>Korean Association for the Study of Intestinal Diseases recommends antiviral therapy for severe UC when the patient is nonresponsive to 1 to 2 weeks of IV steroid therapy and positive for CMV by endoscopy and biopsy </a:t>
            </a:r>
          </a:p>
        </p:txBody>
      </p:sp>
    </p:spTree>
    <p:extLst>
      <p:ext uri="{BB962C8B-B14F-4D97-AF65-F5344CB8AC3E}">
        <p14:creationId xmlns:p14="http://schemas.microsoft.com/office/powerpoint/2010/main" val="573416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endParaRPr lang="en-US" dirty="0" smtClean="0"/>
          </a:p>
        </p:txBody>
      </p:sp>
      <p:sp>
        <p:nvSpPr>
          <p:cNvPr id="51203" name="Rectangle 3"/>
          <p:cNvSpPr>
            <a:spLocks noGrp="1"/>
          </p:cNvSpPr>
          <p:nvPr>
            <p:ph type="body" idx="4294967295"/>
          </p:nvPr>
        </p:nvSpPr>
        <p:spPr/>
        <p:txBody>
          <a:bodyPr/>
          <a:lstStyle/>
          <a:p>
            <a:r>
              <a:rPr lang="en-US" sz="9600" dirty="0" err="1" smtClean="0"/>
              <a:t>Dr</a:t>
            </a:r>
            <a:r>
              <a:rPr lang="en-US" sz="9600" dirty="0" smtClean="0"/>
              <a:t> </a:t>
            </a:r>
            <a:r>
              <a:rPr lang="en-US" sz="9600" dirty="0" err="1" smtClean="0"/>
              <a:t>gavidel</a:t>
            </a:r>
            <a:r>
              <a:rPr lang="en-US" sz="9600" dirty="0" smtClean="0"/>
              <a:t> journal club </a:t>
            </a:r>
            <a:r>
              <a:rPr lang="en-US" sz="9600" dirty="0" err="1" smtClean="0"/>
              <a:t>govaresh</a:t>
            </a:r>
            <a:endParaRPr lang="en-US" sz="9600" dirty="0" smtClean="0"/>
          </a:p>
        </p:txBody>
      </p:sp>
    </p:spTree>
    <p:extLst>
      <p:ext uri="{BB962C8B-B14F-4D97-AF65-F5344CB8AC3E}">
        <p14:creationId xmlns:p14="http://schemas.microsoft.com/office/powerpoint/2010/main" val="19225137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8000"/>
          </a:xfrm>
        </p:spPr>
        <p:txBody>
          <a:bodyPr>
            <a:normAutofit fontScale="90000"/>
          </a:bodyPr>
          <a:lstStyle/>
          <a:p>
            <a:r>
              <a:rPr lang="en-US" sz="3200" b="1" dirty="0"/>
              <a:t>TREATMENT OF CMV COLITIS IN UC PATIENTS </a:t>
            </a:r>
            <a:endParaRPr lang="en-US" sz="3200" dirty="0"/>
          </a:p>
        </p:txBody>
      </p:sp>
      <p:sp>
        <p:nvSpPr>
          <p:cNvPr id="3" name="Content Placeholder 2"/>
          <p:cNvSpPr>
            <a:spLocks noGrp="1"/>
          </p:cNvSpPr>
          <p:nvPr>
            <p:ph idx="1"/>
          </p:nvPr>
        </p:nvSpPr>
        <p:spPr>
          <a:xfrm>
            <a:off x="677334" y="1117601"/>
            <a:ext cx="8596668" cy="4923762"/>
          </a:xfrm>
        </p:spPr>
        <p:txBody>
          <a:bodyPr/>
          <a:lstStyle/>
          <a:p>
            <a:pPr algn="just"/>
            <a:r>
              <a:rPr lang="en-US" b="1" dirty="0"/>
              <a:t>Indications for antiviral therapy </a:t>
            </a:r>
            <a:r>
              <a:rPr lang="en-US" b="1" dirty="0" smtClean="0"/>
              <a:t>:</a:t>
            </a:r>
          </a:p>
          <a:p>
            <a:pPr algn="just"/>
            <a:r>
              <a:rPr lang="en-US" dirty="0" smtClean="0"/>
              <a:t>Antiviral </a:t>
            </a:r>
            <a:r>
              <a:rPr lang="en-US" dirty="0"/>
              <a:t>treatment did not greatly influence the long-term outcomes of patients with IBD and active CMV colitis. However, in UC patients who were notably steroid-dependent or -refractory, those received antiviral treatment experienced a significantly higher clinical remission rate (77.8%) at 12 months than did those who did not receive such </a:t>
            </a:r>
            <a:r>
              <a:rPr lang="en-US" dirty="0" smtClean="0"/>
              <a:t>treatment.</a:t>
            </a:r>
          </a:p>
          <a:p>
            <a:pPr algn="just"/>
            <a:endParaRPr lang="en-US" dirty="0" smtClean="0"/>
          </a:p>
          <a:p>
            <a:pPr algn="just"/>
            <a:r>
              <a:rPr lang="en-US" dirty="0" smtClean="0"/>
              <a:t> </a:t>
            </a:r>
            <a:r>
              <a:rPr lang="en-US" dirty="0"/>
              <a:t>A recent meta-analysis found that antiviral agents did not reduce the colectomy risk in unselected UC patients with CMV </a:t>
            </a:r>
            <a:endParaRPr lang="en-US" dirty="0" smtClean="0"/>
          </a:p>
          <a:p>
            <a:pPr algn="just"/>
            <a:endParaRPr lang="en-US" dirty="0"/>
          </a:p>
          <a:p>
            <a:pPr algn="just"/>
            <a:r>
              <a:rPr lang="en-US" dirty="0"/>
              <a:t>However, it is very likely that CMV is ‘an innocent bystander’ in patients with low CMV burdens but an active pathogen in those with high CMV burdens </a:t>
            </a:r>
            <a:endParaRPr lang="en-US" dirty="0" smtClean="0"/>
          </a:p>
          <a:p>
            <a:pPr algn="just"/>
            <a:endParaRPr lang="en-US" dirty="0"/>
          </a:p>
        </p:txBody>
      </p:sp>
    </p:spTree>
    <p:extLst>
      <p:ext uri="{BB962C8B-B14F-4D97-AF65-F5344CB8AC3E}">
        <p14:creationId xmlns:p14="http://schemas.microsoft.com/office/powerpoint/2010/main" val="133858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pPr algn="just"/>
            <a:r>
              <a:rPr lang="en-US" dirty="0" smtClean="0"/>
              <a:t> </a:t>
            </a:r>
            <a:r>
              <a:rPr lang="en-US" dirty="0"/>
              <a:t>CMV disease can be classified into high- and low-grade depending on the numbers of viral inclusions, suggesting that antiviral therapy should be prescribed for patients with high-grade disease, and should also be considered for those with low-grade CMV disease who are steroid-refractory or -dependent </a:t>
            </a:r>
            <a:r>
              <a:rPr lang="en-US" dirty="0" smtClean="0"/>
              <a:t>.</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It </a:t>
            </a:r>
            <a:r>
              <a:rPr lang="en-US" dirty="0"/>
              <a:t>was suggested that, in patients with active UC, who are CMV DNA-positive on the mucosal PCR assay, but who lack </a:t>
            </a:r>
            <a:r>
              <a:rPr lang="en-US" dirty="0" err="1"/>
              <a:t>endoscopically</a:t>
            </a:r>
            <a:r>
              <a:rPr lang="en-US" dirty="0"/>
              <a:t> evident large ulcers, a diagnosis of latent CMV infection is speculative and antiviral therapy is unnecessary </a:t>
            </a:r>
          </a:p>
        </p:txBody>
      </p:sp>
      <p:sp>
        <p:nvSpPr>
          <p:cNvPr id="5" name="Plaque 4"/>
          <p:cNvSpPr/>
          <p:nvPr/>
        </p:nvSpPr>
        <p:spPr>
          <a:xfrm>
            <a:off x="1054100" y="2184400"/>
            <a:ext cx="8219902" cy="1344281"/>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a:t>A recent study suggested that CMV should be treated when the viral load attained &gt; 250 copies/mg of tissue; </a:t>
            </a:r>
          </a:p>
        </p:txBody>
      </p:sp>
    </p:spTree>
    <p:extLst>
      <p:ext uri="{BB962C8B-B14F-4D97-AF65-F5344CB8AC3E}">
        <p14:creationId xmlns:p14="http://schemas.microsoft.com/office/powerpoint/2010/main" val="2931933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a:t>Therefore, antiviral therapy may be indicated for cases of steroid-refractory/-dependent UC with high-grade CMV infection as indicated by several CMV inclusions evident on IHC, and for those with &gt; 250 CMV DNA copies/mg of tissue or low-grade CMV infection (evidenced by few inclusions </a:t>
            </a:r>
            <a:r>
              <a:rPr lang="en-US" dirty="0" smtClean="0"/>
              <a:t>or 10 </a:t>
            </a:r>
            <a:r>
              <a:rPr lang="en-US" dirty="0"/>
              <a:t>to 250 DNA copies/mg of tissue) with </a:t>
            </a:r>
            <a:r>
              <a:rPr lang="en-US" dirty="0" err="1"/>
              <a:t>endoscopically</a:t>
            </a:r>
            <a:r>
              <a:rPr lang="en-US" dirty="0"/>
              <a:t> large </a:t>
            </a:r>
            <a:r>
              <a:rPr lang="en-US" dirty="0" smtClean="0"/>
              <a:t>ulcers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4" y="2679700"/>
            <a:ext cx="10582275" cy="3568700"/>
          </a:xfrm>
          <a:prstGeom prst="rect">
            <a:avLst/>
          </a:prstGeom>
        </p:spPr>
      </p:pic>
    </p:spTree>
    <p:extLst>
      <p:ext uri="{BB962C8B-B14F-4D97-AF65-F5344CB8AC3E}">
        <p14:creationId xmlns:p14="http://schemas.microsoft.com/office/powerpoint/2010/main" val="2021958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Antiviral therapies </a:t>
            </a:r>
            <a:r>
              <a:rPr lang="en-US" dirty="0">
                <a:solidFill>
                  <a:schemeClr val="accent2"/>
                </a:solidFill>
              </a:rPr>
              <a:t/>
            </a:r>
            <a:br>
              <a:rPr lang="en-US" dirty="0">
                <a:solidFill>
                  <a:schemeClr val="accent2"/>
                </a:solidFill>
              </a:rPr>
            </a:br>
            <a:endParaRPr lang="en-US" dirty="0"/>
          </a:p>
        </p:txBody>
      </p:sp>
      <p:sp>
        <p:nvSpPr>
          <p:cNvPr id="3" name="Content Placeholder 2"/>
          <p:cNvSpPr>
            <a:spLocks noGrp="1"/>
          </p:cNvSpPr>
          <p:nvPr>
            <p:ph idx="1"/>
          </p:nvPr>
        </p:nvSpPr>
        <p:spPr>
          <a:xfrm>
            <a:off x="677334" y="1333499"/>
            <a:ext cx="8596668" cy="5524501"/>
          </a:xfrm>
        </p:spPr>
        <p:txBody>
          <a:bodyPr>
            <a:normAutofit/>
          </a:bodyPr>
          <a:lstStyle/>
          <a:p>
            <a:r>
              <a:rPr lang="en-US" dirty="0" smtClean="0"/>
              <a:t>The </a:t>
            </a:r>
            <a:r>
              <a:rPr lang="en-US" dirty="0"/>
              <a:t>remission rate of UC patients after antiviral therapy for CMV colitis is high (67% to 100</a:t>
            </a:r>
            <a:r>
              <a:rPr lang="en-US" dirty="0" smtClean="0"/>
              <a:t>%)</a:t>
            </a:r>
          </a:p>
          <a:p>
            <a:r>
              <a:rPr lang="en-US" dirty="0" smtClean="0"/>
              <a:t> </a:t>
            </a:r>
            <a:r>
              <a:rPr lang="en-US" dirty="0" err="1" smtClean="0">
                <a:solidFill>
                  <a:schemeClr val="accent2"/>
                </a:solidFill>
              </a:rPr>
              <a:t>Ganciclovir</a:t>
            </a:r>
            <a:r>
              <a:rPr lang="en-US" dirty="0" smtClean="0">
                <a:solidFill>
                  <a:schemeClr val="accent2"/>
                </a:solidFill>
              </a:rPr>
              <a:t> </a:t>
            </a:r>
            <a:r>
              <a:rPr lang="en-US" dirty="0">
                <a:solidFill>
                  <a:schemeClr val="accent2"/>
                </a:solidFill>
              </a:rPr>
              <a:t>is the treatment of choice; </a:t>
            </a:r>
            <a:endParaRPr lang="en-US" dirty="0" smtClean="0">
              <a:solidFill>
                <a:schemeClr val="accent2"/>
              </a:solidFill>
            </a:endParaRPr>
          </a:p>
          <a:p>
            <a:r>
              <a:rPr lang="en-US" dirty="0" smtClean="0"/>
              <a:t>The </a:t>
            </a:r>
            <a:r>
              <a:rPr lang="en-US" dirty="0"/>
              <a:t>recommended dose is 5 to 7.5 mg/kg twice daily for 2 to 3 weeks. As the drug is </a:t>
            </a:r>
            <a:r>
              <a:rPr lang="en-US" dirty="0" err="1"/>
              <a:t>renally</a:t>
            </a:r>
            <a:r>
              <a:rPr lang="en-US" dirty="0"/>
              <a:t> excreted, both the dosage and frequency should be adjusted in patients with renal </a:t>
            </a:r>
            <a:r>
              <a:rPr lang="en-US" dirty="0" smtClean="0"/>
              <a:t>dysfunction.</a:t>
            </a:r>
          </a:p>
          <a:p>
            <a:r>
              <a:rPr lang="en-US" dirty="0" err="1" smtClean="0"/>
              <a:t>Ganciclovir</a:t>
            </a:r>
            <a:r>
              <a:rPr lang="en-US" dirty="0" smtClean="0"/>
              <a:t> </a:t>
            </a:r>
            <a:r>
              <a:rPr lang="en-US" dirty="0"/>
              <a:t>might induce severe complications, </a:t>
            </a:r>
            <a:r>
              <a:rPr lang="en-US" dirty="0" smtClean="0"/>
              <a:t>including:</a:t>
            </a:r>
          </a:p>
          <a:p>
            <a:pPr>
              <a:buFont typeface="+mj-lt"/>
              <a:buAutoNum type="arabicPeriod"/>
            </a:pPr>
            <a:r>
              <a:rPr lang="en-US" dirty="0" smtClean="0"/>
              <a:t> </a:t>
            </a:r>
            <a:r>
              <a:rPr lang="en-US" dirty="0" err="1"/>
              <a:t>myelosuppression</a:t>
            </a:r>
            <a:r>
              <a:rPr lang="en-US" dirty="0" smtClean="0"/>
              <a:t>,</a:t>
            </a:r>
          </a:p>
          <a:p>
            <a:pPr>
              <a:buFont typeface="+mj-lt"/>
              <a:buAutoNum type="arabicPeriod"/>
            </a:pPr>
            <a:r>
              <a:rPr lang="en-US" dirty="0" smtClean="0"/>
              <a:t> </a:t>
            </a:r>
            <a:r>
              <a:rPr lang="en-US" dirty="0"/>
              <a:t>neutropenia</a:t>
            </a:r>
            <a:r>
              <a:rPr lang="en-US" dirty="0" smtClean="0"/>
              <a:t>,</a:t>
            </a:r>
          </a:p>
          <a:p>
            <a:pPr>
              <a:buFont typeface="+mj-lt"/>
              <a:buAutoNum type="arabicPeriod"/>
            </a:pPr>
            <a:r>
              <a:rPr lang="en-US" dirty="0" smtClean="0"/>
              <a:t>thrombocytopenia</a:t>
            </a:r>
            <a:r>
              <a:rPr lang="en-US" dirty="0"/>
              <a:t>, </a:t>
            </a:r>
            <a:endParaRPr lang="en-US" dirty="0" smtClean="0"/>
          </a:p>
          <a:p>
            <a:pPr>
              <a:buFont typeface="+mj-lt"/>
              <a:buAutoNum type="arabicPeriod"/>
            </a:pPr>
            <a:r>
              <a:rPr lang="en-US" dirty="0" smtClean="0"/>
              <a:t>headache,</a:t>
            </a:r>
          </a:p>
          <a:p>
            <a:pPr>
              <a:buFont typeface="+mj-lt"/>
              <a:buAutoNum type="arabicPeriod"/>
            </a:pPr>
            <a:r>
              <a:rPr lang="en-US" dirty="0" smtClean="0"/>
              <a:t> </a:t>
            </a:r>
            <a:r>
              <a:rPr lang="en-US" dirty="0"/>
              <a:t>nausea, vomiting</a:t>
            </a:r>
            <a:r>
              <a:rPr lang="en-US" dirty="0" smtClean="0"/>
              <a:t>,</a:t>
            </a:r>
          </a:p>
          <a:p>
            <a:pPr>
              <a:buFont typeface="+mj-lt"/>
              <a:buAutoNum type="arabicPeriod"/>
            </a:pPr>
            <a:r>
              <a:rPr lang="en-US" dirty="0" smtClean="0"/>
              <a:t> </a:t>
            </a:r>
            <a:r>
              <a:rPr lang="en-US" dirty="0"/>
              <a:t>flare, </a:t>
            </a:r>
            <a:endParaRPr lang="en-US" dirty="0" smtClean="0"/>
          </a:p>
          <a:p>
            <a:pPr>
              <a:buFont typeface="+mj-lt"/>
              <a:buAutoNum type="arabicPeriod"/>
            </a:pPr>
            <a:r>
              <a:rPr lang="en-US" dirty="0" smtClean="0"/>
              <a:t> </a:t>
            </a:r>
            <a:r>
              <a:rPr lang="en-US" dirty="0"/>
              <a:t>hypotension. </a:t>
            </a:r>
          </a:p>
        </p:txBody>
      </p:sp>
      <p:sp>
        <p:nvSpPr>
          <p:cNvPr id="5" name="Horizontal Scroll 4"/>
          <p:cNvSpPr/>
          <p:nvPr/>
        </p:nvSpPr>
        <p:spPr>
          <a:xfrm>
            <a:off x="4457700" y="4165600"/>
            <a:ext cx="4965700" cy="1795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Blood </a:t>
            </a:r>
            <a:r>
              <a:rPr lang="en-US" dirty="0"/>
              <a:t>cell numbers must be monitored regularly in patients on </a:t>
            </a:r>
            <a:r>
              <a:rPr lang="en-US" dirty="0" err="1"/>
              <a:t>ganciclovir</a:t>
            </a:r>
            <a:r>
              <a:rPr lang="en-US" dirty="0"/>
              <a:t>.</a:t>
            </a:r>
          </a:p>
        </p:txBody>
      </p:sp>
    </p:spTree>
    <p:extLst>
      <p:ext uri="{BB962C8B-B14F-4D97-AF65-F5344CB8AC3E}">
        <p14:creationId xmlns:p14="http://schemas.microsoft.com/office/powerpoint/2010/main" val="936508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447799"/>
            <a:ext cx="8596668" cy="4593563"/>
          </a:xfrm>
        </p:spPr>
        <p:txBody>
          <a:bodyPr/>
          <a:lstStyle/>
          <a:p>
            <a:pPr algn="just"/>
            <a:r>
              <a:rPr lang="en-US" dirty="0" err="1" smtClean="0"/>
              <a:t>Foscarnet</a:t>
            </a:r>
            <a:r>
              <a:rPr lang="en-US" dirty="0" smtClean="0"/>
              <a:t> </a:t>
            </a:r>
            <a:r>
              <a:rPr lang="en-US" dirty="0"/>
              <a:t>may serve as a secondary treatment for patients who are intolerant of, or resistant to, </a:t>
            </a:r>
            <a:r>
              <a:rPr lang="en-US" dirty="0" err="1"/>
              <a:t>ganciclovir</a:t>
            </a:r>
            <a:r>
              <a:rPr lang="en-US" dirty="0"/>
              <a:t>. </a:t>
            </a:r>
            <a:r>
              <a:rPr lang="en-US" dirty="0" err="1"/>
              <a:t>Foscarnet</a:t>
            </a:r>
            <a:r>
              <a:rPr lang="en-US" dirty="0"/>
              <a:t> is administered intravenously (90 mg/kg) twice daily for 2 to 3 weeks; the principal side-effect is nephrotoxicity </a:t>
            </a:r>
            <a:endParaRPr lang="en-US" dirty="0" smtClean="0"/>
          </a:p>
          <a:p>
            <a:pPr algn="just"/>
            <a:endParaRPr lang="en-US" dirty="0"/>
          </a:p>
          <a:p>
            <a:pPr algn="just"/>
            <a:r>
              <a:rPr lang="en-US" dirty="0" smtClean="0"/>
              <a:t>In clinical </a:t>
            </a:r>
            <a:r>
              <a:rPr lang="en-US" dirty="0"/>
              <a:t>trial, blood PCR after cessation of antiviral therapy more accurately predicted the efficacy of such therapy than did viral culture or clinical assessment</a:t>
            </a:r>
          </a:p>
        </p:txBody>
      </p:sp>
    </p:spTree>
    <p:extLst>
      <p:ext uri="{BB962C8B-B14F-4D97-AF65-F5344CB8AC3E}">
        <p14:creationId xmlns:p14="http://schemas.microsoft.com/office/powerpoint/2010/main" val="784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200"/>
          </a:xfrm>
        </p:spPr>
        <p:txBody>
          <a:bodyPr>
            <a:normAutofit/>
          </a:bodyPr>
          <a:lstStyle/>
          <a:p>
            <a:r>
              <a:rPr lang="en-US" sz="2400" b="1" dirty="0" err="1" smtClean="0"/>
              <a:t>Immunomodulators</a:t>
            </a:r>
            <a:r>
              <a:rPr lang="en-US" sz="2400" b="1" dirty="0" smtClean="0"/>
              <a:t> </a:t>
            </a:r>
            <a:r>
              <a:rPr lang="en-US" sz="2400" b="1" dirty="0"/>
              <a:t>in the treatment of CMV colitis </a:t>
            </a:r>
            <a:endParaRPr lang="en-US" sz="2400" dirty="0"/>
          </a:p>
        </p:txBody>
      </p:sp>
      <p:sp>
        <p:nvSpPr>
          <p:cNvPr id="3" name="Content Placeholder 2"/>
          <p:cNvSpPr>
            <a:spLocks noGrp="1"/>
          </p:cNvSpPr>
          <p:nvPr>
            <p:ph idx="1"/>
          </p:nvPr>
        </p:nvSpPr>
        <p:spPr>
          <a:xfrm>
            <a:off x="677334" y="1193799"/>
            <a:ext cx="8596668" cy="4949163"/>
          </a:xfrm>
        </p:spPr>
        <p:txBody>
          <a:bodyPr/>
          <a:lstStyle/>
          <a:p>
            <a:pPr algn="just"/>
            <a:r>
              <a:rPr lang="en-US" dirty="0"/>
              <a:t>The continued use of </a:t>
            </a:r>
            <a:r>
              <a:rPr lang="en-US" dirty="0" err="1"/>
              <a:t>immunomodulators</a:t>
            </a:r>
            <a:r>
              <a:rPr lang="en-US" dirty="0"/>
              <a:t>, including corticosteroids, </a:t>
            </a:r>
            <a:r>
              <a:rPr lang="en-US" dirty="0" err="1"/>
              <a:t>thiopurines</a:t>
            </a:r>
            <a:r>
              <a:rPr lang="en-US" dirty="0"/>
              <a:t>, and biologics, during antiviral therapy for CMV remains controversial. </a:t>
            </a:r>
            <a:endParaRPr lang="en-US" dirty="0" smtClean="0"/>
          </a:p>
          <a:p>
            <a:pPr algn="just"/>
            <a:endParaRPr lang="en-US" dirty="0" smtClean="0"/>
          </a:p>
          <a:p>
            <a:pPr algn="just"/>
            <a:r>
              <a:rPr lang="en-US" dirty="0" smtClean="0"/>
              <a:t>The </a:t>
            </a:r>
            <a:r>
              <a:rPr lang="en-US" dirty="0"/>
              <a:t>European guideline recommends that cessation of all </a:t>
            </a:r>
            <a:r>
              <a:rPr lang="en-US" dirty="0" err="1"/>
              <a:t>immunomodulatory</a:t>
            </a:r>
            <a:r>
              <a:rPr lang="en-US" dirty="0"/>
              <a:t> therapies, including steroids, should be considered until the CMV colitis symptoms are controlled, and that no </a:t>
            </a:r>
            <a:r>
              <a:rPr lang="en-US" dirty="0" err="1"/>
              <a:t>immunomodulator</a:t>
            </a:r>
            <a:r>
              <a:rPr lang="en-US" dirty="0"/>
              <a:t> should be prescribed for patients with systemic CMV disease </a:t>
            </a:r>
            <a:r>
              <a:rPr lang="en-US" dirty="0" smtClean="0"/>
              <a:t>.</a:t>
            </a:r>
          </a:p>
          <a:p>
            <a:pPr algn="just"/>
            <a:endParaRPr lang="en-US" dirty="0"/>
          </a:p>
          <a:p>
            <a:pPr algn="just"/>
            <a:r>
              <a:rPr lang="en-US" dirty="0" err="1" smtClean="0"/>
              <a:t>Ciccocioppo</a:t>
            </a:r>
            <a:r>
              <a:rPr lang="en-US" dirty="0" smtClean="0"/>
              <a:t> suggested </a:t>
            </a:r>
            <a:r>
              <a:rPr lang="en-US" dirty="0"/>
              <a:t>that steroids should be quickly tapered and discontinued, but </a:t>
            </a:r>
            <a:r>
              <a:rPr lang="en-US" dirty="0" err="1"/>
              <a:t>immunosuppressants</a:t>
            </a:r>
            <a:r>
              <a:rPr lang="en-US" dirty="0"/>
              <a:t> and biological agents with long-lasting effects should be maintained in patients with viral colitis (mucosal viral load ≥ 103/105 cells) and those exhibiting reactivation of latent infection</a:t>
            </a:r>
          </a:p>
        </p:txBody>
      </p:sp>
    </p:spTree>
    <p:extLst>
      <p:ext uri="{BB962C8B-B14F-4D97-AF65-F5344CB8AC3E}">
        <p14:creationId xmlns:p14="http://schemas.microsoft.com/office/powerpoint/2010/main" val="3295396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0"/>
            <a:ext cx="8596668" cy="6362699"/>
          </a:xfrm>
        </p:spPr>
        <p:txBody>
          <a:bodyPr/>
          <a:lstStyle/>
          <a:p>
            <a:pPr algn="just"/>
            <a:r>
              <a:rPr lang="en-US" dirty="0" smtClean="0"/>
              <a:t>Sager </a:t>
            </a:r>
            <a:r>
              <a:rPr lang="en-US" dirty="0"/>
              <a:t>et </a:t>
            </a:r>
            <a:r>
              <a:rPr lang="en-US" dirty="0" smtClean="0"/>
              <a:t>al</a:t>
            </a:r>
            <a:r>
              <a:rPr lang="en-US" dirty="0"/>
              <a:t>.</a:t>
            </a:r>
            <a:r>
              <a:rPr lang="en-US" dirty="0" smtClean="0"/>
              <a:t> </a:t>
            </a:r>
            <a:r>
              <a:rPr lang="en-US" dirty="0"/>
              <a:t>proposed that conventional corticosteroid therapy should be combined with antiviral therapy, and medical rescue therapy using </a:t>
            </a:r>
            <a:r>
              <a:rPr lang="en-US" dirty="0" err="1"/>
              <a:t>immunosuppressants</a:t>
            </a:r>
            <a:r>
              <a:rPr lang="en-US" dirty="0"/>
              <a:t> should be prescribed when </a:t>
            </a:r>
            <a:r>
              <a:rPr lang="en-US" dirty="0" smtClean="0"/>
              <a:t>necessary.</a:t>
            </a:r>
          </a:p>
          <a:p>
            <a:pPr algn="just"/>
            <a:endParaRPr lang="en-US" dirty="0"/>
          </a:p>
          <a:p>
            <a:pPr algn="just"/>
            <a:r>
              <a:rPr lang="en-US" dirty="0"/>
              <a:t>However, it may be that anti-TNF therapy is safe in CMV colitis patients and dose not exacerbate the </a:t>
            </a:r>
            <a:r>
              <a:rPr lang="en-US" dirty="0" smtClean="0"/>
              <a:t>disease.</a:t>
            </a:r>
          </a:p>
          <a:p>
            <a:pPr algn="just"/>
            <a:endParaRPr lang="en-US" dirty="0"/>
          </a:p>
          <a:p>
            <a:pPr algn="just"/>
            <a:r>
              <a:rPr lang="en-US" dirty="0" err="1" smtClean="0"/>
              <a:t>Lavagna</a:t>
            </a:r>
            <a:r>
              <a:rPr lang="en-US" dirty="0" smtClean="0"/>
              <a:t> </a:t>
            </a:r>
            <a:r>
              <a:rPr lang="en-US" dirty="0"/>
              <a:t>et </a:t>
            </a:r>
            <a:r>
              <a:rPr lang="en-US" dirty="0" smtClean="0"/>
              <a:t>al found </a:t>
            </a:r>
            <a:r>
              <a:rPr lang="en-US" dirty="0"/>
              <a:t>that 42 of 60 patients (70%) with refractory CD were CMV-seropositive; however, no patient was positive on blood CMV PCR performed during three sessions of infliximab therapy, suggesting that infliximab did not reactivate CMV</a:t>
            </a:r>
            <a:r>
              <a:rPr lang="en-US" dirty="0" smtClean="0"/>
              <a:t>.</a:t>
            </a:r>
          </a:p>
          <a:p>
            <a:pPr algn="just"/>
            <a:r>
              <a:rPr lang="en-US" dirty="0" smtClean="0"/>
              <a:t> </a:t>
            </a:r>
            <a:r>
              <a:rPr lang="en-US" dirty="0"/>
              <a:t>In a recent study, flare-ups in UC patients on maintenance therapy with azathioprine, or anti-TNF therapies such as infliximab and </a:t>
            </a:r>
            <a:r>
              <a:rPr lang="en-US" dirty="0" err="1"/>
              <a:t>adalimumab</a:t>
            </a:r>
            <a:r>
              <a:rPr lang="en-US" dirty="0"/>
              <a:t>, were evaluated. The proportions of patients exhibiting CMV reactivation at flare-up did not differ between </a:t>
            </a:r>
            <a:r>
              <a:rPr lang="en-US" dirty="0" smtClean="0"/>
              <a:t>the </a:t>
            </a:r>
            <a:r>
              <a:rPr lang="en-US" dirty="0"/>
              <a:t>anti-TNF (35%) and the azathioprine group (38%), and the CMV DNA load did not become elevated during anti-TNF therapy. </a:t>
            </a:r>
          </a:p>
        </p:txBody>
      </p:sp>
    </p:spTree>
    <p:extLst>
      <p:ext uri="{BB962C8B-B14F-4D97-AF65-F5344CB8AC3E}">
        <p14:creationId xmlns:p14="http://schemas.microsoft.com/office/powerpoint/2010/main" val="4208295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787401"/>
            <a:ext cx="8596668" cy="5253962"/>
          </a:xfrm>
        </p:spPr>
        <p:txBody>
          <a:bodyPr/>
          <a:lstStyle/>
          <a:p>
            <a:pPr algn="just"/>
            <a:r>
              <a:rPr lang="en-US" dirty="0"/>
              <a:t>Furthermore, when the infliximab doses were increased from 5 to 10 mg/kg after flare-ups in patients on anti-TNF therapy, the clinical responses did not differ in terms of CMV reactivation </a:t>
            </a:r>
            <a:r>
              <a:rPr lang="en-US" dirty="0" smtClean="0"/>
              <a:t>. </a:t>
            </a:r>
          </a:p>
          <a:p>
            <a:pPr algn="just"/>
            <a:endParaRPr lang="en-US" dirty="0" smtClean="0"/>
          </a:p>
          <a:p>
            <a:pPr algn="just"/>
            <a:r>
              <a:rPr lang="en-US" dirty="0" smtClean="0"/>
              <a:t>Anti-TNF </a:t>
            </a:r>
            <a:r>
              <a:rPr lang="en-US" dirty="0"/>
              <a:t>agents inhibit CMV reactivation and reduce the incidence of CMV colitis by lowering TNF-α levels in colon tissue. Therefore, anti-TNF therapy may be preferable to other immunosuppressant therapies used to treat CMV reactivation-associated flare-ups in UC patients. </a:t>
            </a:r>
          </a:p>
          <a:p>
            <a:pPr algn="just"/>
            <a:endParaRPr lang="en-US" dirty="0" smtClean="0"/>
          </a:p>
          <a:p>
            <a:pPr algn="just"/>
            <a:r>
              <a:rPr lang="en-US" dirty="0" smtClean="0"/>
              <a:t>Several </a:t>
            </a:r>
            <a:r>
              <a:rPr lang="en-US" dirty="0"/>
              <a:t>studies have shown that </a:t>
            </a:r>
            <a:r>
              <a:rPr lang="en-US" dirty="0" err="1"/>
              <a:t>ganciclovir</a:t>
            </a:r>
            <a:r>
              <a:rPr lang="en-US" dirty="0"/>
              <a:t> is essential for patients with steroid-refractory or -dependent UC and histologically high-grade CMV infections. Concomitant anti-TNF therapy to treat the UC may also be appropriate</a:t>
            </a:r>
          </a:p>
        </p:txBody>
      </p:sp>
    </p:spTree>
    <p:extLst>
      <p:ext uri="{BB962C8B-B14F-4D97-AF65-F5344CB8AC3E}">
        <p14:creationId xmlns:p14="http://schemas.microsoft.com/office/powerpoint/2010/main" val="3831124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5000"/>
          </a:xfrm>
        </p:spPr>
        <p:txBody>
          <a:bodyPr>
            <a:normAutofit fontScale="90000"/>
          </a:bodyPr>
          <a:lstStyle/>
          <a:p>
            <a:r>
              <a:rPr lang="en-US" b="1" dirty="0"/>
              <a:t>CONCLUSIONS</a:t>
            </a:r>
            <a:endParaRPr lang="en-US" dirty="0"/>
          </a:p>
        </p:txBody>
      </p:sp>
      <p:sp>
        <p:nvSpPr>
          <p:cNvPr id="3" name="Content Placeholder 2"/>
          <p:cNvSpPr>
            <a:spLocks noGrp="1"/>
          </p:cNvSpPr>
          <p:nvPr>
            <p:ph idx="1"/>
          </p:nvPr>
        </p:nvSpPr>
        <p:spPr/>
        <p:txBody>
          <a:bodyPr/>
          <a:lstStyle/>
          <a:p>
            <a:pPr algn="just"/>
            <a:r>
              <a:rPr lang="en-US" dirty="0"/>
              <a:t>CMV screening is required only for a subset of patients with UC CMV colitis can be diagnosed by histological IHC staining and tissue PCR; blood tests such as the CMV </a:t>
            </a:r>
            <a:r>
              <a:rPr lang="en-US" dirty="0" err="1"/>
              <a:t>antigenemia</a:t>
            </a:r>
            <a:r>
              <a:rPr lang="en-US" dirty="0"/>
              <a:t> assay may aid in early diagnosis and predict the clinical course</a:t>
            </a:r>
            <a:r>
              <a:rPr lang="en-US" dirty="0" smtClean="0"/>
              <a:t>.</a:t>
            </a:r>
          </a:p>
          <a:p>
            <a:pPr algn="just"/>
            <a:r>
              <a:rPr lang="en-US" dirty="0" smtClean="0"/>
              <a:t> </a:t>
            </a:r>
            <a:r>
              <a:rPr lang="en-US" dirty="0"/>
              <a:t>Prescription of antiviral therapy may be based on the colon viral load. However, when such assessment is practically difficult, an </a:t>
            </a:r>
            <a:r>
              <a:rPr lang="en-US" dirty="0" err="1"/>
              <a:t>endoscopically</a:t>
            </a:r>
            <a:r>
              <a:rPr lang="en-US" dirty="0"/>
              <a:t> large ulcer may indicate that therapy is required. </a:t>
            </a:r>
            <a:endParaRPr lang="en-US" dirty="0" smtClean="0"/>
          </a:p>
          <a:p>
            <a:pPr algn="just"/>
            <a:r>
              <a:rPr lang="en-US" dirty="0" smtClean="0"/>
              <a:t>Anti-TNF </a:t>
            </a:r>
            <a:r>
              <a:rPr lang="en-US" dirty="0"/>
              <a:t>therapy as a step-up therapy may be considered to treat CMV reactivation-associated flare-ups in UC patients, in combination with antiviral treatment</a:t>
            </a:r>
            <a:r>
              <a:rPr lang="en-US" dirty="0" smtClean="0"/>
              <a:t>.</a:t>
            </a:r>
            <a:endParaRPr lang="en-US" dirty="0"/>
          </a:p>
        </p:txBody>
      </p:sp>
    </p:spTree>
    <p:extLst>
      <p:ext uri="{BB962C8B-B14F-4D97-AF65-F5344CB8AC3E}">
        <p14:creationId xmlns:p14="http://schemas.microsoft.com/office/powerpoint/2010/main" val="393452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100"/>
          </a:xfrm>
        </p:spPr>
        <p:txBody>
          <a:bodyPr/>
          <a:lstStyle/>
          <a:p>
            <a:r>
              <a:rPr lang="en-US" dirty="0" smtClean="0"/>
              <a:t>Introduction</a:t>
            </a:r>
            <a:endParaRPr lang="en-US" dirty="0"/>
          </a:p>
        </p:txBody>
      </p:sp>
      <p:sp>
        <p:nvSpPr>
          <p:cNvPr id="3" name="Content Placeholder 2"/>
          <p:cNvSpPr>
            <a:spLocks noGrp="1"/>
          </p:cNvSpPr>
          <p:nvPr>
            <p:ph idx="1"/>
          </p:nvPr>
        </p:nvSpPr>
        <p:spPr>
          <a:xfrm>
            <a:off x="677334" y="1282701"/>
            <a:ext cx="8596668" cy="4758662"/>
          </a:xfrm>
        </p:spPr>
        <p:txBody>
          <a:bodyPr>
            <a:normAutofit/>
          </a:bodyPr>
          <a:lstStyle/>
          <a:p>
            <a:pPr algn="just"/>
            <a:endParaRPr lang="en-US" dirty="0"/>
          </a:p>
          <a:p>
            <a:pPr algn="just"/>
            <a:r>
              <a:rPr lang="en-US" dirty="0"/>
              <a:t> Cytomegalovirus (CMV) is a double-stranded DNA virus of the </a:t>
            </a:r>
            <a:r>
              <a:rPr lang="en-US" dirty="0" smtClean="0"/>
              <a:t>family </a:t>
            </a:r>
            <a:r>
              <a:rPr lang="en-US" i="1" dirty="0" err="1" smtClean="0"/>
              <a:t>Herpesviridae</a:t>
            </a:r>
            <a:r>
              <a:rPr lang="en-US" dirty="0" smtClean="0"/>
              <a:t>.</a:t>
            </a:r>
          </a:p>
          <a:p>
            <a:pPr algn="just"/>
            <a:r>
              <a:rPr lang="en-US" dirty="0" smtClean="0"/>
              <a:t> </a:t>
            </a:r>
            <a:r>
              <a:rPr lang="en-US" dirty="0"/>
              <a:t>Humans are the only natural hosts of CMV, and infections are common; the </a:t>
            </a:r>
            <a:r>
              <a:rPr lang="en-US" dirty="0" err="1"/>
              <a:t>seroprevalence</a:t>
            </a:r>
            <a:r>
              <a:rPr lang="en-US" dirty="0"/>
              <a:t> ranges from </a:t>
            </a:r>
            <a:r>
              <a:rPr lang="en-US" dirty="0">
                <a:solidFill>
                  <a:schemeClr val="accent1">
                    <a:lumMod val="75000"/>
                  </a:schemeClr>
                </a:solidFill>
              </a:rPr>
              <a:t>45% to 100%. </a:t>
            </a:r>
            <a:endParaRPr lang="en-US" dirty="0" smtClean="0">
              <a:solidFill>
                <a:schemeClr val="accent1">
                  <a:lumMod val="75000"/>
                </a:schemeClr>
              </a:solidFill>
            </a:endParaRPr>
          </a:p>
          <a:p>
            <a:pPr algn="just"/>
            <a:endParaRPr lang="en-US" dirty="0"/>
          </a:p>
          <a:p>
            <a:pPr algn="just"/>
            <a:r>
              <a:rPr lang="en-US" dirty="0"/>
              <a:t> CMV lesions may be caused by primary infection or reactivation of latent virus, or may develop when a seropositive patient is </a:t>
            </a:r>
            <a:r>
              <a:rPr lang="en-US" dirty="0" err="1"/>
              <a:t>reinfected</a:t>
            </a:r>
            <a:r>
              <a:rPr lang="en-US" dirty="0"/>
              <a:t> via transplantation or blood transfusion. </a:t>
            </a:r>
          </a:p>
          <a:p>
            <a:pPr marL="0" indent="0" algn="just">
              <a:buNone/>
            </a:pPr>
            <a:endParaRPr lang="en-US" dirty="0"/>
          </a:p>
        </p:txBody>
      </p:sp>
    </p:spTree>
    <p:extLst>
      <p:ext uri="{BB962C8B-B14F-4D97-AF65-F5344CB8AC3E}">
        <p14:creationId xmlns:p14="http://schemas.microsoft.com/office/powerpoint/2010/main" val="210450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pPr algn="just">
              <a:buFont typeface="Wingdings" panose="05000000000000000000" pitchFamily="2" charset="2"/>
              <a:buChar char="Ø"/>
            </a:pPr>
            <a:r>
              <a:rPr lang="en-US" dirty="0" smtClean="0"/>
              <a:t>CMV </a:t>
            </a:r>
            <a:r>
              <a:rPr lang="en-US" dirty="0"/>
              <a:t>reactivation in patients of compromised immune status (such as organ transplant recipients or those with acquired immunodeficiency syndrome [AIDS]), can cause severe complications, including pneumonia, retinitis, and colitis</a:t>
            </a:r>
            <a:r>
              <a:rPr lang="en-US" dirty="0" smtClean="0"/>
              <a:t>.</a:t>
            </a:r>
          </a:p>
          <a:p>
            <a:pPr algn="just">
              <a:buFont typeface="Wingdings" panose="05000000000000000000" pitchFamily="2" charset="2"/>
              <a:buChar char="Ø"/>
            </a:pPr>
            <a:r>
              <a:rPr lang="en-US" dirty="0" smtClean="0"/>
              <a:t> </a:t>
            </a:r>
            <a:r>
              <a:rPr lang="en-US" dirty="0"/>
              <a:t>CMV lesions are evident throughout the gastrointestinal tract; thus, from the oral cavity to the rectum. However, colon involvement is most commonly reported </a:t>
            </a:r>
            <a:endParaRPr lang="en-US" dirty="0" smtClean="0"/>
          </a:p>
          <a:p>
            <a:pPr algn="just"/>
            <a:endParaRPr lang="en-US" dirty="0"/>
          </a:p>
          <a:p>
            <a:pPr algn="just"/>
            <a:r>
              <a:rPr lang="en-US" dirty="0"/>
              <a:t> In UC patients, mucosal inflammation often becomes exacerbated and </a:t>
            </a:r>
            <a:r>
              <a:rPr lang="en-US" dirty="0" err="1"/>
              <a:t>immunomodulatory</a:t>
            </a:r>
            <a:r>
              <a:rPr lang="en-US" dirty="0"/>
              <a:t> steroids are commonly given to treat such flare-ups. Such treatment may induce CMV colitis. However, any role for CMV in exacerbation of inflammatory bowel disease (IBD) remains unclear. </a:t>
            </a:r>
            <a:endParaRPr lang="en-US" dirty="0" smtClean="0"/>
          </a:p>
          <a:p>
            <a:pPr algn="just"/>
            <a:endParaRPr lang="en-US" dirty="0"/>
          </a:p>
          <a:p>
            <a:pPr algn="just"/>
            <a:r>
              <a:rPr lang="en-US" dirty="0" smtClean="0"/>
              <a:t>Furthermore</a:t>
            </a:r>
            <a:r>
              <a:rPr lang="en-US" dirty="0"/>
              <a:t>, the treatment of patients with both a CMV infection and UC remains very controversial.</a:t>
            </a:r>
          </a:p>
        </p:txBody>
      </p:sp>
    </p:spTree>
    <p:extLst>
      <p:ext uri="{BB962C8B-B14F-4D97-AF65-F5344CB8AC3E}">
        <p14:creationId xmlns:p14="http://schemas.microsoft.com/office/powerpoint/2010/main" val="115631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6900"/>
          </a:xfrm>
        </p:spPr>
        <p:txBody>
          <a:bodyPr>
            <a:normAutofit/>
          </a:bodyPr>
          <a:lstStyle/>
          <a:p>
            <a:r>
              <a:rPr lang="en-US" sz="2800" b="1" dirty="0"/>
              <a:t>THE ROLE PLAYED BY CMV INFECTION IN IBD</a:t>
            </a:r>
            <a:endParaRPr lang="en-US" sz="2800" dirty="0"/>
          </a:p>
        </p:txBody>
      </p:sp>
      <p:sp>
        <p:nvSpPr>
          <p:cNvPr id="3" name="Content Placeholder 2"/>
          <p:cNvSpPr>
            <a:spLocks noGrp="1"/>
          </p:cNvSpPr>
          <p:nvPr>
            <p:ph idx="1"/>
          </p:nvPr>
        </p:nvSpPr>
        <p:spPr>
          <a:xfrm>
            <a:off x="677334" y="1206500"/>
            <a:ext cx="8596668" cy="5651499"/>
          </a:xfrm>
        </p:spPr>
        <p:txBody>
          <a:bodyPr/>
          <a:lstStyle/>
          <a:p>
            <a:pPr algn="just"/>
            <a:r>
              <a:rPr lang="en-US" dirty="0" smtClean="0"/>
              <a:t>The </a:t>
            </a:r>
            <a:r>
              <a:rPr lang="en-US" dirty="0"/>
              <a:t>prevalence of CMV infection in patients with moderate-to-severe UC ranged from </a:t>
            </a:r>
            <a:r>
              <a:rPr lang="en-US" dirty="0">
                <a:solidFill>
                  <a:schemeClr val="accent1">
                    <a:lumMod val="75000"/>
                  </a:schemeClr>
                </a:solidFill>
              </a:rPr>
              <a:t>16% to 34% </a:t>
            </a:r>
            <a:r>
              <a:rPr lang="en-US" dirty="0"/>
              <a:t>when various diagnostic methods (serological and histological tests) were employed </a:t>
            </a:r>
            <a:r>
              <a:rPr lang="en-US" dirty="0" smtClean="0"/>
              <a:t>.</a:t>
            </a:r>
          </a:p>
          <a:p>
            <a:pPr algn="just"/>
            <a:r>
              <a:rPr lang="en-US" dirty="0" smtClean="0"/>
              <a:t> </a:t>
            </a:r>
            <a:r>
              <a:rPr lang="en-US" dirty="0"/>
              <a:t>The CMV infection rate in those with severely steroid-refractory UC ranged from </a:t>
            </a:r>
            <a:r>
              <a:rPr lang="en-US" dirty="0">
                <a:solidFill>
                  <a:schemeClr val="accent1">
                    <a:lumMod val="75000"/>
                  </a:schemeClr>
                </a:solidFill>
              </a:rPr>
              <a:t>20% to 40% </a:t>
            </a:r>
            <a:r>
              <a:rPr lang="en-US" dirty="0"/>
              <a:t>when infection was diagnosed using a combination of </a:t>
            </a:r>
            <a:r>
              <a:rPr lang="en-US" dirty="0" err="1"/>
              <a:t>antigenemia</a:t>
            </a:r>
            <a:r>
              <a:rPr lang="en-US" dirty="0"/>
              <a:t> and </a:t>
            </a:r>
            <a:r>
              <a:rPr lang="en-US" dirty="0" smtClean="0"/>
              <a:t>histological evaluations.</a:t>
            </a:r>
          </a:p>
          <a:p>
            <a:pPr algn="just"/>
            <a:endParaRPr lang="en-US" dirty="0"/>
          </a:p>
          <a:p>
            <a:pPr algn="just"/>
            <a:r>
              <a:rPr lang="en-US" dirty="0" smtClean="0"/>
              <a:t>Recently</a:t>
            </a:r>
            <a:r>
              <a:rPr lang="en-US" dirty="0"/>
              <a:t>, a multicenter, prospective Korean study detected CMV infections in </a:t>
            </a:r>
            <a:r>
              <a:rPr lang="en-US" dirty="0">
                <a:solidFill>
                  <a:schemeClr val="accent1">
                    <a:lumMod val="75000"/>
                  </a:schemeClr>
                </a:solidFill>
              </a:rPr>
              <a:t>43% and 67% </a:t>
            </a:r>
            <a:r>
              <a:rPr lang="en-US" dirty="0"/>
              <a:t>of patients with moderate-to-severe active and steroid-refractory UC, respectively, based on both serological testing (immunoglobulin M [</a:t>
            </a:r>
            <a:r>
              <a:rPr lang="en-US" dirty="0" err="1"/>
              <a:t>IgM</a:t>
            </a:r>
            <a:r>
              <a:rPr lang="en-US" dirty="0"/>
              <a:t>] antibody levels) and histological criteria including IHC staining and polymerase </a:t>
            </a:r>
            <a:r>
              <a:rPr lang="en-US" dirty="0" smtClean="0"/>
              <a:t>chain </a:t>
            </a:r>
            <a:r>
              <a:rPr lang="en-US" dirty="0"/>
              <a:t>reaction (PCR</a:t>
            </a:r>
            <a:r>
              <a:rPr lang="en-US" dirty="0" smtClean="0"/>
              <a:t>).</a:t>
            </a:r>
          </a:p>
          <a:p>
            <a:pPr algn="just"/>
            <a:endParaRPr lang="en-US" dirty="0" smtClean="0"/>
          </a:p>
          <a:p>
            <a:pPr algn="just"/>
            <a:r>
              <a:rPr lang="en-US" dirty="0"/>
              <a:t>UC patients become CMV-infected at a markedly higher rate than do </a:t>
            </a:r>
            <a:r>
              <a:rPr lang="en-US" dirty="0" err="1"/>
              <a:t>Crohn</a:t>
            </a:r>
            <a:r>
              <a:rPr lang="en-US" dirty="0"/>
              <a:t> disease (CD) patients </a:t>
            </a:r>
            <a:r>
              <a:rPr lang="en-US" dirty="0" smtClean="0"/>
              <a:t>. </a:t>
            </a:r>
            <a:r>
              <a:rPr lang="en-US" dirty="0"/>
              <a:t>Most CD patients are negative for CMV upon IHC staining, and CMV was very rarely detected (&lt; 5% of patients) via PCR of biopsy and fecal specimens </a:t>
            </a:r>
            <a:r>
              <a:rPr lang="en-US" dirty="0" smtClean="0"/>
              <a:t>.</a:t>
            </a:r>
            <a:endParaRPr lang="en-US" dirty="0"/>
          </a:p>
          <a:p>
            <a:pPr algn="just"/>
            <a:endParaRPr lang="en-US" dirty="0"/>
          </a:p>
        </p:txBody>
      </p:sp>
    </p:spTree>
    <p:extLst>
      <p:ext uri="{BB962C8B-B14F-4D97-AF65-F5344CB8AC3E}">
        <p14:creationId xmlns:p14="http://schemas.microsoft.com/office/powerpoint/2010/main" val="427430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77334" y="563881"/>
            <a:ext cx="8596668" cy="45719"/>
          </a:xfrm>
        </p:spPr>
        <p:txBody>
          <a:bodyPr>
            <a:normAutofit fontScale="90000"/>
          </a:bodyPr>
          <a:lstStyle/>
          <a:p>
            <a:endParaRPr lang="en-US" dirty="0"/>
          </a:p>
        </p:txBody>
      </p:sp>
      <p:sp>
        <p:nvSpPr>
          <p:cNvPr id="3" name="Content Placeholder 2"/>
          <p:cNvSpPr>
            <a:spLocks noGrp="1"/>
          </p:cNvSpPr>
          <p:nvPr>
            <p:ph idx="1"/>
          </p:nvPr>
        </p:nvSpPr>
        <p:spPr>
          <a:xfrm>
            <a:off x="677334" y="609600"/>
            <a:ext cx="8596668" cy="6248399"/>
          </a:xfrm>
        </p:spPr>
        <p:txBody>
          <a:bodyPr>
            <a:normAutofit fontScale="92500"/>
          </a:bodyPr>
          <a:lstStyle/>
          <a:p>
            <a:pPr algn="just"/>
            <a:r>
              <a:rPr lang="en-US" dirty="0"/>
              <a:t>CD is an inflammatory disease involving; T helper (</a:t>
            </a:r>
            <a:r>
              <a:rPr lang="en-US" dirty="0" err="1"/>
              <a:t>Th</a:t>
            </a:r>
            <a:r>
              <a:rPr lang="en-US" dirty="0"/>
              <a:t>) 1 and Th17 cells with high expression of the antiviral cytokine IFN-γ. </a:t>
            </a:r>
            <a:endParaRPr lang="en-US" dirty="0" smtClean="0"/>
          </a:p>
          <a:p>
            <a:pPr algn="just"/>
            <a:r>
              <a:rPr lang="en-US" dirty="0" smtClean="0"/>
              <a:t>UC </a:t>
            </a:r>
            <a:r>
              <a:rPr lang="en-US" dirty="0"/>
              <a:t>is a Th2-type inflammatory process with </a:t>
            </a:r>
            <a:r>
              <a:rPr lang="en-US" dirty="0" err="1"/>
              <a:t>downregulation</a:t>
            </a:r>
            <a:r>
              <a:rPr lang="en-US" dirty="0"/>
              <a:t> of these cytokines. </a:t>
            </a:r>
          </a:p>
          <a:p>
            <a:pPr algn="just"/>
            <a:r>
              <a:rPr lang="en-US" dirty="0"/>
              <a:t>Carrying CMV does not necessarily imply that CMV-mediated disease is </a:t>
            </a:r>
            <a:r>
              <a:rPr lang="en-US" dirty="0" smtClean="0"/>
              <a:t>present. </a:t>
            </a:r>
          </a:p>
          <a:p>
            <a:pPr algn="just"/>
            <a:r>
              <a:rPr lang="en-US" dirty="0" smtClean="0"/>
              <a:t>CMV </a:t>
            </a:r>
            <a:r>
              <a:rPr lang="en-US" dirty="0"/>
              <a:t>infection implies that CMV is detectable in blood or biopsy specimens either serologically or via viral DNA analysis; CMV disease includes </a:t>
            </a:r>
            <a:r>
              <a:rPr lang="en-US" dirty="0">
                <a:solidFill>
                  <a:schemeClr val="accent1">
                    <a:lumMod val="75000"/>
                  </a:schemeClr>
                </a:solidFill>
              </a:rPr>
              <a:t>only conditions characterized by clinical symptoms and end-organ damage attributable to the virus</a:t>
            </a:r>
            <a:r>
              <a:rPr lang="en-US" dirty="0" smtClean="0">
                <a:solidFill>
                  <a:schemeClr val="accent1">
                    <a:lumMod val="75000"/>
                  </a:schemeClr>
                </a:solidFill>
              </a:rPr>
              <a:t>.</a:t>
            </a:r>
          </a:p>
          <a:p>
            <a:pPr algn="just"/>
            <a:endParaRPr lang="en-US" dirty="0">
              <a:solidFill>
                <a:schemeClr val="accent1">
                  <a:lumMod val="75000"/>
                </a:schemeClr>
              </a:solidFill>
            </a:endParaRPr>
          </a:p>
          <a:p>
            <a:pPr algn="just"/>
            <a:r>
              <a:rPr lang="en-US" dirty="0" smtClean="0"/>
              <a:t>Features such as:</a:t>
            </a:r>
          </a:p>
          <a:p>
            <a:pPr algn="just">
              <a:buFont typeface="+mj-lt"/>
              <a:buAutoNum type="arabicPeriod"/>
            </a:pPr>
            <a:r>
              <a:rPr lang="en-US" dirty="0" smtClean="0"/>
              <a:t>fever,</a:t>
            </a:r>
          </a:p>
          <a:p>
            <a:pPr algn="just">
              <a:buFont typeface="+mj-lt"/>
              <a:buAutoNum type="arabicPeriod"/>
            </a:pPr>
            <a:r>
              <a:rPr lang="en-US" dirty="0" smtClean="0"/>
              <a:t> </a:t>
            </a:r>
            <a:r>
              <a:rPr lang="en-US" dirty="0"/>
              <a:t>leukopenia</a:t>
            </a:r>
            <a:r>
              <a:rPr lang="en-US" dirty="0" smtClean="0"/>
              <a:t>,</a:t>
            </a:r>
          </a:p>
          <a:p>
            <a:pPr algn="just">
              <a:buFont typeface="+mj-lt"/>
              <a:buAutoNum type="arabicPeriod"/>
            </a:pPr>
            <a:r>
              <a:rPr lang="en-US" dirty="0" smtClean="0"/>
              <a:t> </a:t>
            </a:r>
            <a:r>
              <a:rPr lang="en-US" dirty="0" err="1"/>
              <a:t>hemaphagocytosis</a:t>
            </a:r>
            <a:r>
              <a:rPr lang="en-US" dirty="0"/>
              <a:t>, </a:t>
            </a:r>
            <a:endParaRPr lang="en-US" dirty="0" smtClean="0"/>
          </a:p>
          <a:p>
            <a:pPr algn="just">
              <a:buFont typeface="+mj-lt"/>
              <a:buAutoNum type="arabicPeriod"/>
            </a:pPr>
            <a:r>
              <a:rPr lang="en-US" dirty="0" err="1" smtClean="0"/>
              <a:t>meningoencephalitis</a:t>
            </a:r>
            <a:r>
              <a:rPr lang="en-US" dirty="0"/>
              <a:t>, </a:t>
            </a:r>
            <a:endParaRPr lang="en-US" dirty="0" smtClean="0"/>
          </a:p>
          <a:p>
            <a:pPr algn="just">
              <a:buFont typeface="+mj-lt"/>
              <a:buAutoNum type="arabicPeriod"/>
            </a:pPr>
            <a:r>
              <a:rPr lang="en-US" dirty="0" smtClean="0"/>
              <a:t>pneumonitis</a:t>
            </a:r>
            <a:r>
              <a:rPr lang="en-US" dirty="0"/>
              <a:t>, </a:t>
            </a:r>
            <a:endParaRPr lang="en-US" dirty="0" smtClean="0"/>
          </a:p>
          <a:p>
            <a:pPr algn="just">
              <a:buFont typeface="+mj-lt"/>
              <a:buAutoNum type="arabicPeriod"/>
            </a:pPr>
            <a:r>
              <a:rPr lang="en-US" dirty="0" smtClean="0"/>
              <a:t>colitis</a:t>
            </a:r>
            <a:r>
              <a:rPr lang="en-US" dirty="0"/>
              <a:t>, and </a:t>
            </a:r>
            <a:endParaRPr lang="en-US" dirty="0" smtClean="0"/>
          </a:p>
          <a:p>
            <a:pPr algn="just">
              <a:buFont typeface="+mj-lt"/>
              <a:buAutoNum type="arabicPeriod"/>
            </a:pPr>
            <a:r>
              <a:rPr lang="en-US" dirty="0" smtClean="0"/>
              <a:t>hepatitis</a:t>
            </a:r>
            <a:r>
              <a:rPr lang="en-US" dirty="0"/>
              <a:t>. </a:t>
            </a:r>
            <a:endParaRPr lang="en-US" dirty="0">
              <a:solidFill>
                <a:schemeClr val="accent1">
                  <a:lumMod val="75000"/>
                </a:schemeClr>
              </a:solidFill>
            </a:endParaRPr>
          </a:p>
        </p:txBody>
      </p:sp>
    </p:spTree>
    <p:extLst>
      <p:ext uri="{BB962C8B-B14F-4D97-AF65-F5344CB8AC3E}">
        <p14:creationId xmlns:p14="http://schemas.microsoft.com/office/powerpoint/2010/main" val="2910106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02" y="203200"/>
            <a:ext cx="8596668" cy="101600"/>
          </a:xfrm>
        </p:spPr>
        <p:txBody>
          <a:bodyPr>
            <a:normAutofit fontScale="90000"/>
          </a:bodyPr>
          <a:lstStyle/>
          <a:p>
            <a:endParaRPr lang="en-US" dirty="0"/>
          </a:p>
        </p:txBody>
      </p:sp>
      <p:sp>
        <p:nvSpPr>
          <p:cNvPr id="3" name="Content Placeholder 2"/>
          <p:cNvSpPr>
            <a:spLocks noGrp="1"/>
          </p:cNvSpPr>
          <p:nvPr>
            <p:ph idx="1"/>
          </p:nvPr>
        </p:nvSpPr>
        <p:spPr>
          <a:xfrm>
            <a:off x="677334" y="711201"/>
            <a:ext cx="8596668" cy="5330162"/>
          </a:xfrm>
        </p:spPr>
        <p:txBody>
          <a:bodyPr/>
          <a:lstStyle/>
          <a:p>
            <a:pPr algn="just"/>
            <a:r>
              <a:rPr lang="en-US" dirty="0" smtClean="0"/>
              <a:t>Recent </a:t>
            </a:r>
            <a:r>
              <a:rPr lang="en-US" dirty="0"/>
              <a:t>studies have suggested that CMV may exacerbate the course of UC. CMV infection increased the risk of hospitalization attributable to UC exacerbation </a:t>
            </a:r>
            <a:r>
              <a:rPr lang="en-US" dirty="0">
                <a:solidFill>
                  <a:schemeClr val="accent1">
                    <a:lumMod val="75000"/>
                  </a:schemeClr>
                </a:solidFill>
              </a:rPr>
              <a:t>8.2</a:t>
            </a:r>
            <a:r>
              <a:rPr lang="en-US" dirty="0"/>
              <a:t>-fold, and patients with histories of CMV colitis within the 3 months prior to commencement of infliximab therapy were </a:t>
            </a:r>
            <a:r>
              <a:rPr lang="en-US" dirty="0">
                <a:solidFill>
                  <a:schemeClr val="accent1">
                    <a:lumMod val="75000"/>
                  </a:schemeClr>
                </a:solidFill>
              </a:rPr>
              <a:t>6.47</a:t>
            </a:r>
            <a:r>
              <a:rPr lang="en-US" dirty="0"/>
              <a:t>-fold more likely not to respond to such </a:t>
            </a:r>
            <a:r>
              <a:rPr lang="en-US" dirty="0" smtClean="0"/>
              <a:t>therapy</a:t>
            </a:r>
          </a:p>
          <a:p>
            <a:pPr algn="just"/>
            <a:r>
              <a:rPr lang="en-US" dirty="0"/>
              <a:t>However, another study found that CMV reactivation in patients with moderate-to-severe UC did not significantly affect the proportions of patients entering remission or requiring colectomies </a:t>
            </a:r>
            <a:r>
              <a:rPr lang="en-US" dirty="0" smtClean="0"/>
              <a:t>However</a:t>
            </a:r>
            <a:r>
              <a:rPr lang="en-US" dirty="0"/>
              <a:t>, in the cited study, the CMV reactivation group contained a significantly higher proportion of patients who underwent early rescue therapy using </a:t>
            </a:r>
            <a:r>
              <a:rPr lang="en-US" dirty="0" smtClean="0"/>
              <a:t>cyclosporine .</a:t>
            </a:r>
          </a:p>
          <a:p>
            <a:pPr algn="just"/>
            <a:r>
              <a:rPr lang="en-US" dirty="0" smtClean="0"/>
              <a:t> </a:t>
            </a:r>
            <a:r>
              <a:rPr lang="en-US" dirty="0"/>
              <a:t>Therefore, CMV infection may be poorly prognostic of the course of UC. </a:t>
            </a:r>
            <a:endParaRPr lang="en-US" dirty="0" smtClean="0"/>
          </a:p>
          <a:p>
            <a:pPr algn="just"/>
            <a:endParaRPr lang="en-US" dirty="0"/>
          </a:p>
        </p:txBody>
      </p:sp>
    </p:spTree>
    <p:extLst>
      <p:ext uri="{BB962C8B-B14F-4D97-AF65-F5344CB8AC3E}">
        <p14:creationId xmlns:p14="http://schemas.microsoft.com/office/powerpoint/2010/main" val="193240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OF CMV COLITIS</a:t>
            </a:r>
            <a:endParaRPr lang="en-US" dirty="0"/>
          </a:p>
        </p:txBody>
      </p:sp>
      <p:sp>
        <p:nvSpPr>
          <p:cNvPr id="3" name="Content Placeholder 2"/>
          <p:cNvSpPr>
            <a:spLocks noGrp="1"/>
          </p:cNvSpPr>
          <p:nvPr>
            <p:ph idx="1"/>
          </p:nvPr>
        </p:nvSpPr>
        <p:spPr/>
        <p:txBody>
          <a:bodyPr/>
          <a:lstStyle/>
          <a:p>
            <a:pPr algn="just"/>
            <a:r>
              <a:rPr lang="en-US" b="1" dirty="0"/>
              <a:t>When should UC complicated by CMV infection be suspected? </a:t>
            </a:r>
            <a:endParaRPr lang="en-US" dirty="0"/>
          </a:p>
          <a:p>
            <a:pPr algn="just"/>
            <a:r>
              <a:rPr lang="en-US" dirty="0"/>
              <a:t>Although patients with UC may require early diagnosis and appropriate treatment of CMV infection, CMV may become sporadically reactivated in such patients and then disappear even without prescription of antiviral agents</a:t>
            </a:r>
            <a:r>
              <a:rPr lang="en-US" dirty="0" smtClean="0"/>
              <a:t>.</a:t>
            </a:r>
          </a:p>
          <a:p>
            <a:pPr algn="just"/>
            <a:endParaRPr lang="en-US" dirty="0"/>
          </a:p>
          <a:p>
            <a:pPr algn="just"/>
            <a:r>
              <a:rPr lang="en-US" dirty="0"/>
              <a:t>F</a:t>
            </a:r>
            <a:r>
              <a:rPr lang="en-US" dirty="0" smtClean="0"/>
              <a:t>ound </a:t>
            </a:r>
            <a:r>
              <a:rPr lang="en-US" dirty="0"/>
              <a:t>that it was rare </a:t>
            </a:r>
            <a:r>
              <a:rPr lang="en-US" dirty="0">
                <a:solidFill>
                  <a:schemeClr val="accent1">
                    <a:lumMod val="75000"/>
                  </a:schemeClr>
                </a:solidFill>
              </a:rPr>
              <a:t>(&lt; 5% of cases) </a:t>
            </a:r>
            <a:r>
              <a:rPr lang="en-US" dirty="0"/>
              <a:t>for patients with IBD to develop an active CMV infection (CMV </a:t>
            </a:r>
            <a:r>
              <a:rPr lang="en-US" dirty="0" err="1"/>
              <a:t>IgM</a:t>
            </a:r>
            <a:r>
              <a:rPr lang="en-US" dirty="0"/>
              <a:t>-positivity or CMV DNA detected via qualitative or quantitative PCR in peripheral blood or a fecal specimen). </a:t>
            </a:r>
          </a:p>
        </p:txBody>
      </p:sp>
      <p:sp>
        <p:nvSpPr>
          <p:cNvPr id="4" name="Rounded Rectangle 3"/>
          <p:cNvSpPr/>
          <p:nvPr/>
        </p:nvSpPr>
        <p:spPr>
          <a:xfrm>
            <a:off x="677334" y="1842294"/>
            <a:ext cx="7912100" cy="636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When should UC complicated by CMV infection be suspected? </a:t>
            </a:r>
            <a:endParaRPr lang="en-US" dirty="0"/>
          </a:p>
          <a:p>
            <a:endParaRPr lang="en-US" dirty="0"/>
          </a:p>
        </p:txBody>
      </p:sp>
    </p:spTree>
    <p:extLst>
      <p:ext uri="{BB962C8B-B14F-4D97-AF65-F5344CB8AC3E}">
        <p14:creationId xmlns:p14="http://schemas.microsoft.com/office/powerpoint/2010/main" val="26570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800"/>
          </a:xfrm>
        </p:spPr>
        <p:txBody>
          <a:bodyPr>
            <a:normAutofit fontScale="90000"/>
          </a:bodyPr>
          <a:lstStyle/>
          <a:p>
            <a:endParaRPr lang="en-US" dirty="0"/>
          </a:p>
        </p:txBody>
      </p:sp>
      <p:sp>
        <p:nvSpPr>
          <p:cNvPr id="3" name="Content Placeholder 2"/>
          <p:cNvSpPr>
            <a:spLocks noGrp="1"/>
          </p:cNvSpPr>
          <p:nvPr>
            <p:ph idx="1"/>
          </p:nvPr>
        </p:nvSpPr>
        <p:spPr>
          <a:xfrm>
            <a:off x="563034" y="660400"/>
            <a:ext cx="8596668" cy="5380962"/>
          </a:xfrm>
        </p:spPr>
        <p:txBody>
          <a:bodyPr/>
          <a:lstStyle/>
          <a:p>
            <a:r>
              <a:rPr lang="en-US" dirty="0"/>
              <a:t>Therefore, blood tests exploring CMV infection status need not be performed in all IBD patients. </a:t>
            </a:r>
            <a:endParaRPr lang="en-US" dirty="0" smtClean="0"/>
          </a:p>
          <a:p>
            <a:endParaRPr lang="en-US" dirty="0"/>
          </a:p>
          <a:p>
            <a:r>
              <a:rPr lang="en-US" dirty="0"/>
              <a:t>R</a:t>
            </a:r>
            <a:r>
              <a:rPr lang="en-US" dirty="0" smtClean="0"/>
              <a:t>eported </a:t>
            </a:r>
            <a:r>
              <a:rPr lang="en-US" dirty="0"/>
              <a:t>risk factors for CMV disease in IBD patients </a:t>
            </a:r>
            <a:r>
              <a:rPr lang="en-US" dirty="0" smtClean="0"/>
              <a:t>include:</a:t>
            </a:r>
          </a:p>
          <a:p>
            <a:pPr>
              <a:buFont typeface="+mj-lt"/>
              <a:buAutoNum type="arabicPeriod"/>
            </a:pPr>
            <a:r>
              <a:rPr lang="en-US" dirty="0" smtClean="0"/>
              <a:t> Age </a:t>
            </a:r>
            <a:r>
              <a:rPr lang="en-US" dirty="0"/>
              <a:t>&gt; 30 years, </a:t>
            </a:r>
            <a:endParaRPr lang="en-US" dirty="0" smtClean="0"/>
          </a:p>
          <a:p>
            <a:pPr>
              <a:buFont typeface="+mj-lt"/>
              <a:buAutoNum type="arabicPeriod"/>
            </a:pPr>
            <a:r>
              <a:rPr lang="en-US" dirty="0" err="1"/>
              <a:t>I</a:t>
            </a:r>
            <a:r>
              <a:rPr lang="en-US" dirty="0" err="1" smtClean="0"/>
              <a:t>mmunomodulatory</a:t>
            </a:r>
            <a:r>
              <a:rPr lang="en-US" dirty="0" smtClean="0"/>
              <a:t> </a:t>
            </a:r>
            <a:r>
              <a:rPr lang="en-US" dirty="0"/>
              <a:t>treatment, </a:t>
            </a:r>
            <a:endParaRPr lang="en-US" dirty="0" smtClean="0"/>
          </a:p>
          <a:p>
            <a:pPr>
              <a:buFont typeface="+mj-lt"/>
              <a:buAutoNum type="arabicPeriod"/>
            </a:pPr>
            <a:r>
              <a:rPr lang="en-US" dirty="0" smtClean="0"/>
              <a:t>Refractoriness </a:t>
            </a:r>
            <a:r>
              <a:rPr lang="en-US" dirty="0"/>
              <a:t>to drugs such as corticosteroids or TNF antagonists </a:t>
            </a:r>
            <a:endParaRPr lang="en-US" dirty="0" smtClean="0"/>
          </a:p>
          <a:p>
            <a:pPr>
              <a:buFont typeface="+mj-lt"/>
              <a:buAutoNum type="arabicPeriod"/>
            </a:pPr>
            <a:r>
              <a:rPr lang="en-US" dirty="0" smtClean="0"/>
              <a:t>leukocyte </a:t>
            </a:r>
            <a:r>
              <a:rPr lang="en-US" dirty="0"/>
              <a:t>count &lt; 11,000/mL </a:t>
            </a:r>
            <a:endParaRPr lang="en-US" dirty="0" smtClean="0"/>
          </a:p>
          <a:p>
            <a:pPr>
              <a:buFont typeface="+mj-lt"/>
              <a:buAutoNum type="arabicPeriod"/>
            </a:pPr>
            <a:r>
              <a:rPr lang="en-US" dirty="0" smtClean="0"/>
              <a:t>a </a:t>
            </a:r>
            <a:r>
              <a:rPr lang="en-US" dirty="0"/>
              <a:t>disease duration &lt; 60 months </a:t>
            </a:r>
            <a:r>
              <a:rPr lang="en-US" dirty="0" smtClean="0"/>
              <a:t>, </a:t>
            </a:r>
            <a:endParaRPr lang="en-US" dirty="0"/>
          </a:p>
        </p:txBody>
      </p:sp>
      <p:sp>
        <p:nvSpPr>
          <p:cNvPr id="4" name="Frame 3"/>
          <p:cNvSpPr/>
          <p:nvPr/>
        </p:nvSpPr>
        <p:spPr>
          <a:xfrm>
            <a:off x="677334" y="4381500"/>
            <a:ext cx="8136466" cy="21209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Thus, CMV infection status should be determined in older UC patients who are refractory to </a:t>
            </a:r>
            <a:r>
              <a:rPr lang="en-US" dirty="0" err="1">
                <a:solidFill>
                  <a:schemeClr val="tx1"/>
                </a:solidFill>
              </a:rPr>
              <a:t>immunomodulators</a:t>
            </a:r>
            <a:r>
              <a:rPr lang="en-US" dirty="0">
                <a:solidFill>
                  <a:schemeClr val="tx1"/>
                </a:solidFill>
              </a:rPr>
              <a:t> such as high-dose steroids, or whose symptoms persist or </a:t>
            </a:r>
            <a:r>
              <a:rPr lang="en-US" dirty="0" err="1" smtClean="0">
                <a:solidFill>
                  <a:schemeClr val="tx1"/>
                </a:solidFill>
              </a:rPr>
              <a:t>deteriorat</a:t>
            </a:r>
            <a:endParaRPr lang="en-US" dirty="0">
              <a:solidFill>
                <a:schemeClr val="tx1"/>
              </a:solidFill>
            </a:endParaRPr>
          </a:p>
        </p:txBody>
      </p:sp>
    </p:spTree>
    <p:extLst>
      <p:ext uri="{BB962C8B-B14F-4D97-AF65-F5344CB8AC3E}">
        <p14:creationId xmlns:p14="http://schemas.microsoft.com/office/powerpoint/2010/main" val="293478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Override1.xml><?xml version="1.0" encoding="utf-8"?>
<a:themeOverride xmlns:a="http://schemas.openxmlformats.org/drawingml/2006/main">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themeOverride>
</file>

<file path=docProps/app.xml><?xml version="1.0" encoding="utf-8"?>
<Properties xmlns="http://schemas.openxmlformats.org/officeDocument/2006/extended-properties" xmlns:vt="http://schemas.openxmlformats.org/officeDocument/2006/docPropsVTypes">
  <Template>Facet</Template>
  <TotalTime>307</TotalTime>
  <Words>2813</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Franklin Gothic Book</vt:lpstr>
      <vt:lpstr>Tahoma</vt:lpstr>
      <vt:lpstr>Trebuchet MS</vt:lpstr>
      <vt:lpstr>Wingdings</vt:lpstr>
      <vt:lpstr>Wingdings 3</vt:lpstr>
      <vt:lpstr>Facet</vt:lpstr>
      <vt:lpstr>Crop</vt:lpstr>
      <vt:lpstr>  Approach to cytomegalovirus infections in patients with ulcerative colitis </vt:lpstr>
      <vt:lpstr>PowerPoint Presentation</vt:lpstr>
      <vt:lpstr>Introduction</vt:lpstr>
      <vt:lpstr>PowerPoint Presentation</vt:lpstr>
      <vt:lpstr>THE ROLE PLAYED BY CMV INFECTION IN IBD</vt:lpstr>
      <vt:lpstr>PowerPoint Presentation</vt:lpstr>
      <vt:lpstr>PowerPoint Presentation</vt:lpstr>
      <vt:lpstr>DIAGNOSIS OF CMV COLITIS</vt:lpstr>
      <vt:lpstr>PowerPoint Presentation</vt:lpstr>
      <vt:lpstr>Symptoms and signs of CMV colitis </vt:lpstr>
      <vt:lpstr>PowerPoint Presentation</vt:lpstr>
      <vt:lpstr>PowerPoint Presentation</vt:lpstr>
      <vt:lpstr>Diagnostic tests for CMV colitis </vt:lpstr>
      <vt:lpstr>PowerPoint Presentation</vt:lpstr>
      <vt:lpstr>PowerPoint Presentation</vt:lpstr>
      <vt:lpstr>PowerPoint Presentation</vt:lpstr>
      <vt:lpstr>PowerPoint Presentation</vt:lpstr>
      <vt:lpstr>PowerPoint Presentation</vt:lpstr>
      <vt:lpstr>PowerPoint Presentation</vt:lpstr>
      <vt:lpstr>TREATMENT OF CMV COLITIS IN UC PATIENTS </vt:lpstr>
      <vt:lpstr>PowerPoint Presentation</vt:lpstr>
      <vt:lpstr>PowerPoint Presentation</vt:lpstr>
      <vt:lpstr>Antiviral therapies  </vt:lpstr>
      <vt:lpstr>PowerPoint Presentation</vt:lpstr>
      <vt:lpstr>Immunomodulators in the treatment of CMV colitis </vt:lpstr>
      <vt:lpstr>PowerPoint Presentation</vt:lpstr>
      <vt:lpstr>PowerPoint Presentation</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cytomegalovirus infections in patients with ulcerative colitis</dc:title>
  <dc:creator>dell</dc:creator>
  <cp:lastModifiedBy>Windows User</cp:lastModifiedBy>
  <cp:revision>17</cp:revision>
  <dcterms:created xsi:type="dcterms:W3CDTF">2019-02-12T19:04:20Z</dcterms:created>
  <dcterms:modified xsi:type="dcterms:W3CDTF">2019-02-14T04:25:22Z</dcterms:modified>
</cp:coreProperties>
</file>