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7" r:id="rId2"/>
    <p:sldId id="257" r:id="rId3"/>
    <p:sldId id="279" r:id="rId4"/>
    <p:sldId id="273" r:id="rId5"/>
    <p:sldId id="272" r:id="rId6"/>
    <p:sldId id="270" r:id="rId7"/>
    <p:sldId id="271" r:id="rId8"/>
    <p:sldId id="269" r:id="rId9"/>
    <p:sldId id="267" r:id="rId10"/>
    <p:sldId id="268" r:id="rId11"/>
    <p:sldId id="266" r:id="rId12"/>
    <p:sldId id="265" r:id="rId13"/>
    <p:sldId id="264" r:id="rId14"/>
    <p:sldId id="263" r:id="rId15"/>
    <p:sldId id="262" r:id="rId16"/>
    <p:sldId id="261" r:id="rId17"/>
    <p:sldId id="258" r:id="rId18"/>
    <p:sldId id="275" r:id="rId19"/>
    <p:sldId id="260" r:id="rId20"/>
    <p:sldId id="274" r:id="rId21"/>
    <p:sldId id="276" r:id="rId22"/>
    <p:sldId id="259" r:id="rId23"/>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6" d="100"/>
          <a:sy n="76" d="100"/>
        </p:scale>
        <p:origin x="-1188"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5FE4527D-34DE-422F-AE2A-10847C893576}" type="datetimeFigureOut">
              <a:rPr lang="fa-IR"/>
              <a:pPr>
                <a:defRPr/>
              </a:pPr>
              <a:t>1439/04/21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E4480B5B-0754-42DC-9A87-27A5F50B2E41}" type="slidenum">
              <a:rPr lang="fa-IR"/>
              <a:pPr>
                <a:defRPr/>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1C671D12-798F-4085-9B54-0EFB13D2F80B}" type="datetimeFigureOut">
              <a:rPr lang="fa-IR"/>
              <a:pPr>
                <a:defRPr/>
              </a:pPr>
              <a:t>1439/04/21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62135C86-9A9A-432B-86D8-53C909880A73}" type="slidenum">
              <a:rPr lang="fa-IR"/>
              <a:pPr>
                <a:defRPr/>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6859E81E-894B-4676-8AEA-D27F8B61ECD2}" type="datetimeFigureOut">
              <a:rPr lang="fa-IR"/>
              <a:pPr>
                <a:defRPr/>
              </a:pPr>
              <a:t>1439/04/21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1E17AE8C-5EC8-41CF-AB20-98717546966F}" type="slidenum">
              <a:rPr lang="fa-IR"/>
              <a:pPr>
                <a:defRPr/>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E34E7B56-215A-4E54-AEA6-CE5710B11C86}" type="datetimeFigureOut">
              <a:rPr lang="fa-IR"/>
              <a:pPr>
                <a:defRPr/>
              </a:pPr>
              <a:t>1439/04/21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39508D52-07B1-4FBF-B6D2-8E60BDED01BF}" type="slidenum">
              <a:rPr lang="fa-IR"/>
              <a:pPr>
                <a:defRPr/>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1E628A-8AE9-4A7B-BAF1-90E9CDBB842C}" type="datetimeFigureOut">
              <a:rPr lang="fa-IR"/>
              <a:pPr>
                <a:defRPr/>
              </a:pPr>
              <a:t>1439/04/21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2B5214A5-E952-4384-94D2-6AF2B14CBA26}" type="slidenum">
              <a:rPr lang="fa-IR"/>
              <a:pPr>
                <a:defRPr/>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0357F3D6-092A-4116-977F-A349D37D608A}" type="datetimeFigureOut">
              <a:rPr lang="fa-IR"/>
              <a:pPr>
                <a:defRPr/>
              </a:pPr>
              <a:t>1439/04/21</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FA0F54D1-1EF9-4551-BAB1-05D1A360D3A4}" type="slidenum">
              <a:rPr lang="fa-IR"/>
              <a:pPr>
                <a:defRPr/>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9B3C4ACE-C038-4C5A-BC3A-AAF6C27BF18E}" type="datetimeFigureOut">
              <a:rPr lang="fa-IR"/>
              <a:pPr>
                <a:defRPr/>
              </a:pPr>
              <a:t>1439/04/21</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pPr>
              <a:defRPr/>
            </a:pPr>
            <a:fld id="{FDF930DE-92B3-4C6A-9318-36243A348A6D}" type="slidenum">
              <a:rPr lang="fa-IR"/>
              <a:pPr>
                <a:defRPr/>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3E5EC7C6-339E-45E0-A7D1-26EE3F4685AD}" type="datetimeFigureOut">
              <a:rPr lang="fa-IR"/>
              <a:pPr>
                <a:defRPr/>
              </a:pPr>
              <a:t>1439/04/21</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pPr>
              <a:defRPr/>
            </a:pPr>
            <a:fld id="{72013109-B50E-469C-BDF9-A69ABA2531C7}" type="slidenum">
              <a:rPr lang="fa-IR"/>
              <a:pPr>
                <a:defRPr/>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2AC2F5-0500-4ECD-A90D-3A14680030EA}" type="datetimeFigureOut">
              <a:rPr lang="fa-IR"/>
              <a:pPr>
                <a:defRPr/>
              </a:pPr>
              <a:t>1439/04/21</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6EF95BA9-8D1B-415E-99F7-ADAA522B8C83}" type="slidenum">
              <a:rPr lang="fa-IR"/>
              <a:pPr>
                <a:defRPr/>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C2D425-D916-43DF-A974-8CCA82E3B618}" type="datetimeFigureOut">
              <a:rPr lang="fa-IR"/>
              <a:pPr>
                <a:defRPr/>
              </a:pPr>
              <a:t>1439/04/21</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B98EF805-1404-48C4-9718-5B31A9A6BEB6}" type="slidenum">
              <a:rPr lang="fa-IR"/>
              <a:pPr>
                <a:defRPr/>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4C6943-3BCB-44D8-B5A5-41104D2DD7B7}" type="datetimeFigureOut">
              <a:rPr lang="fa-IR"/>
              <a:pPr>
                <a:defRPr/>
              </a:pPr>
              <a:t>1439/04/21</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C82A7154-0D4D-46DD-AD95-CC164AEB07A2}" type="slidenum">
              <a:rPr lang="fa-IR"/>
              <a:pPr>
                <a:defRPr/>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3536B54-26E4-4873-BE0A-6E182B68F2E3}" type="datetimeFigureOut">
              <a:rPr lang="fa-IR"/>
              <a:pPr>
                <a:defRPr/>
              </a:pPr>
              <a:t>1439/04/21</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69280FC-CFA7-4B59-A591-0B6BF21FECE5}"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C:\Users\SamSystemShargh\Desktop\untitled.bm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051175" y="333375"/>
            <a:ext cx="2146300" cy="460375"/>
          </a:xfrm>
          <a:prstGeom prst="rect">
            <a:avLst/>
          </a:prstGeom>
          <a:noFill/>
          <a:ln w="9525">
            <a:noFill/>
            <a:miter lim="800000"/>
            <a:headEnd/>
            <a:tailEnd/>
          </a:ln>
        </p:spPr>
        <p:txBody>
          <a:bodyPr wrap="none">
            <a:spAutoFit/>
          </a:bodyPr>
          <a:lstStyle/>
          <a:p>
            <a:r>
              <a:rPr lang="en-US" sz="2400" b="1" i="1">
                <a:solidFill>
                  <a:schemeClr val="tx2"/>
                </a:solidFill>
                <a:latin typeface="Calibri" pitchFamily="34" charset="0"/>
              </a:rPr>
              <a:t>Genetic Factors</a:t>
            </a:r>
            <a:endParaRPr lang="fa-IR" sz="2400" b="1" i="1">
              <a:solidFill>
                <a:schemeClr val="tx2"/>
              </a:solidFill>
              <a:latin typeface="Calibri" pitchFamily="34" charset="0"/>
            </a:endParaRPr>
          </a:p>
        </p:txBody>
      </p:sp>
      <p:sp>
        <p:nvSpPr>
          <p:cNvPr id="21506" name="Rectangle 2"/>
          <p:cNvSpPr>
            <a:spLocks noChangeArrowheads="1"/>
          </p:cNvSpPr>
          <p:nvPr/>
        </p:nvSpPr>
        <p:spPr bwMode="auto">
          <a:xfrm>
            <a:off x="-20638" y="908050"/>
            <a:ext cx="9144001" cy="1201738"/>
          </a:xfrm>
          <a:prstGeom prst="rect">
            <a:avLst/>
          </a:prstGeom>
          <a:noFill/>
          <a:ln w="9525">
            <a:noFill/>
            <a:miter lim="800000"/>
            <a:headEnd/>
            <a:tailEnd/>
          </a:ln>
        </p:spPr>
        <p:txBody>
          <a:bodyPr>
            <a:spAutoFit/>
          </a:bodyPr>
          <a:lstStyle/>
          <a:p>
            <a:pPr algn="l"/>
            <a:r>
              <a:rPr lang="en-US">
                <a:latin typeface="Calibri" pitchFamily="34" charset="0"/>
              </a:rPr>
              <a:t>Genomewide association studies indicate that polymorphisms in </a:t>
            </a:r>
            <a:r>
              <a:rPr lang="en-US" b="1" i="1">
                <a:solidFill>
                  <a:srgbClr val="FF0000"/>
                </a:solidFill>
                <a:latin typeface="Calibri" pitchFamily="34" charset="0"/>
              </a:rPr>
              <a:t>patatin-like phospholipase domain–containing 3 (PNPLA3)</a:t>
            </a:r>
            <a:r>
              <a:rPr lang="en-US">
                <a:latin typeface="Calibri" pitchFamily="34" charset="0"/>
              </a:rPr>
              <a:t> and </a:t>
            </a:r>
            <a:r>
              <a:rPr lang="en-US" b="1" i="1">
                <a:solidFill>
                  <a:srgbClr val="FF0000"/>
                </a:solidFill>
                <a:latin typeface="Calibri" pitchFamily="34" charset="0"/>
              </a:rPr>
              <a:t>transmembrane 6 superfamily, member 2 (TM6SF2) </a:t>
            </a:r>
            <a:r>
              <a:rPr lang="en-US">
                <a:latin typeface="Calibri" pitchFamily="34" charset="0"/>
              </a:rPr>
              <a:t>promote the development of nonalcoholic steatohepatitis and related liver damage (i.e., cirrhosis, primary liver cancer, or both).</a:t>
            </a:r>
            <a:endParaRPr lang="fa-IR">
              <a:latin typeface="Calibri" pitchFamily="34" charset="0"/>
            </a:endParaRPr>
          </a:p>
        </p:txBody>
      </p:sp>
      <p:sp>
        <p:nvSpPr>
          <p:cNvPr id="21507" name="Rectangle 3"/>
          <p:cNvSpPr>
            <a:spLocks noChangeArrowheads="1"/>
          </p:cNvSpPr>
          <p:nvPr/>
        </p:nvSpPr>
        <p:spPr bwMode="auto">
          <a:xfrm>
            <a:off x="-6350" y="2517775"/>
            <a:ext cx="9123363" cy="3694113"/>
          </a:xfrm>
          <a:prstGeom prst="rect">
            <a:avLst/>
          </a:prstGeom>
          <a:noFill/>
          <a:ln w="9525">
            <a:noFill/>
            <a:miter lim="800000"/>
            <a:headEnd/>
            <a:tailEnd/>
          </a:ln>
        </p:spPr>
        <p:txBody>
          <a:bodyPr>
            <a:spAutoFit/>
          </a:bodyPr>
          <a:lstStyle/>
          <a:p>
            <a:pPr algn="l"/>
            <a:r>
              <a:rPr lang="en-US">
                <a:latin typeface="Calibri" pitchFamily="34" charset="0"/>
              </a:rPr>
              <a:t>PNPLA3 encodes </a:t>
            </a:r>
            <a:r>
              <a:rPr lang="en-US" b="1" i="1">
                <a:solidFill>
                  <a:srgbClr val="00B050"/>
                </a:solidFill>
                <a:latin typeface="Calibri" pitchFamily="34" charset="0"/>
              </a:rPr>
              <a:t>adiponutrin</a:t>
            </a:r>
            <a:r>
              <a:rPr lang="en-US">
                <a:latin typeface="Calibri" pitchFamily="34" charset="0"/>
              </a:rPr>
              <a:t>, a lipase that </a:t>
            </a:r>
            <a:r>
              <a:rPr lang="en-US" b="1" i="1">
                <a:solidFill>
                  <a:srgbClr val="00B050"/>
                </a:solidFill>
                <a:latin typeface="Calibri" pitchFamily="34" charset="0"/>
              </a:rPr>
              <a:t>regulates both triglyceride and retinoid metabolism. </a:t>
            </a:r>
          </a:p>
          <a:p>
            <a:pPr algn="l"/>
            <a:endParaRPr lang="en-US" b="1" i="1">
              <a:solidFill>
                <a:srgbClr val="00B050"/>
              </a:solidFill>
              <a:latin typeface="Calibri" pitchFamily="34" charset="0"/>
            </a:endParaRPr>
          </a:p>
          <a:p>
            <a:pPr algn="l"/>
            <a:r>
              <a:rPr lang="en-US">
                <a:latin typeface="Calibri" pitchFamily="34" charset="0"/>
              </a:rPr>
              <a:t>PNPLA3 polymorphisms (e.g., I148M) are strongly associated with hepatic steatosis, steatohepatitis, fibrosis, and cancer. </a:t>
            </a:r>
          </a:p>
          <a:p>
            <a:pPr algn="l"/>
            <a:endParaRPr lang="en-US">
              <a:latin typeface="Calibri" pitchFamily="34" charset="0"/>
            </a:endParaRPr>
          </a:p>
          <a:p>
            <a:pPr algn="l"/>
            <a:r>
              <a:rPr lang="en-US">
                <a:latin typeface="Calibri" pitchFamily="34" charset="0"/>
              </a:rPr>
              <a:t>The I148M polymorphism also promotes liver damage caused by alcohol-induced fatty liver disease and chronic hepatitis C, an infection that promotes hepatic steatosis. </a:t>
            </a:r>
          </a:p>
          <a:p>
            <a:pPr algn="l"/>
            <a:endParaRPr lang="en-US">
              <a:latin typeface="Calibri" pitchFamily="34" charset="0"/>
            </a:endParaRPr>
          </a:p>
          <a:p>
            <a:pPr algn="l"/>
            <a:r>
              <a:rPr lang="en-US">
                <a:latin typeface="Calibri" pitchFamily="34" charset="0"/>
              </a:rPr>
              <a:t> However, PNPLA3 I148M is neither sufficient nor necessary to cause nonalcoholic steatohepatitis, cirrhosis, or liver cancer, and the mechanisms through which PNPLA3 aberrancy or adiponutrin dysfunction promotes the pathogenesis of nonalcoholic steatohepatitis are unknown.</a:t>
            </a:r>
            <a:endParaRPr lang="fa-IR">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620713"/>
            <a:ext cx="9134475" cy="369887"/>
          </a:xfrm>
          <a:prstGeom prst="rect">
            <a:avLst/>
          </a:prstGeom>
          <a:noFill/>
          <a:ln w="9525">
            <a:noFill/>
            <a:miter lim="800000"/>
            <a:headEnd/>
            <a:tailEnd/>
          </a:ln>
        </p:spPr>
        <p:txBody>
          <a:bodyPr>
            <a:spAutoFit/>
          </a:bodyPr>
          <a:lstStyle/>
          <a:p>
            <a:pPr algn="l"/>
            <a:r>
              <a:rPr lang="en-US">
                <a:latin typeface="Calibri" pitchFamily="34" charset="0"/>
              </a:rPr>
              <a:t>TM6SF2 also </a:t>
            </a:r>
            <a:r>
              <a:rPr lang="en-US" b="1" i="1">
                <a:solidFill>
                  <a:srgbClr val="FF0000"/>
                </a:solidFill>
                <a:latin typeface="Calibri" pitchFamily="34" charset="0"/>
              </a:rPr>
              <a:t>encodes a protein that regulates hepatocyte lipid content</a:t>
            </a:r>
            <a:r>
              <a:rPr lang="en-US">
                <a:latin typeface="Calibri" pitchFamily="34" charset="0"/>
              </a:rPr>
              <a:t>. A TM6SF2 </a:t>
            </a:r>
            <a:endParaRPr lang="fa-IR">
              <a:latin typeface="Calibri" pitchFamily="34" charset="0"/>
            </a:endParaRPr>
          </a:p>
        </p:txBody>
      </p:sp>
      <p:sp>
        <p:nvSpPr>
          <p:cNvPr id="22530" name="Rectangle 2"/>
          <p:cNvSpPr>
            <a:spLocks noChangeArrowheads="1"/>
          </p:cNvSpPr>
          <p:nvPr/>
        </p:nvSpPr>
        <p:spPr bwMode="auto">
          <a:xfrm>
            <a:off x="0" y="917575"/>
            <a:ext cx="9144000" cy="2032000"/>
          </a:xfrm>
          <a:prstGeom prst="rect">
            <a:avLst/>
          </a:prstGeom>
          <a:noFill/>
          <a:ln w="9525">
            <a:noFill/>
            <a:miter lim="800000"/>
            <a:headEnd/>
            <a:tailEnd/>
          </a:ln>
        </p:spPr>
        <p:txBody>
          <a:bodyPr>
            <a:spAutoFit/>
          </a:bodyPr>
          <a:lstStyle/>
          <a:p>
            <a:pPr algn="l"/>
            <a:r>
              <a:rPr lang="en-US">
                <a:latin typeface="Calibri" pitchFamily="34" charset="0"/>
              </a:rPr>
              <a:t>Polymorphism that </a:t>
            </a:r>
            <a:r>
              <a:rPr lang="en-US" b="1" i="1">
                <a:solidFill>
                  <a:srgbClr val="00B050"/>
                </a:solidFill>
                <a:latin typeface="Calibri" pitchFamily="34" charset="0"/>
              </a:rPr>
              <a:t>enhances hepatocyte secretion of very-low density lipoprotein (VLDL) </a:t>
            </a:r>
            <a:r>
              <a:rPr lang="en-US">
                <a:latin typeface="Calibri" pitchFamily="34" charset="0"/>
              </a:rPr>
              <a:t>is hepatoprotective but increases the risk of cardiovascular disease, and another TM6SF2 polymorphism, which </a:t>
            </a:r>
            <a:r>
              <a:rPr lang="en-US" b="1" i="1">
                <a:solidFill>
                  <a:srgbClr val="00B050"/>
                </a:solidFill>
                <a:latin typeface="Calibri" pitchFamily="34" charset="0"/>
              </a:rPr>
              <a:t>reduces hepatocyte VLDL secretion</a:t>
            </a:r>
            <a:r>
              <a:rPr lang="en-US">
                <a:latin typeface="Calibri" pitchFamily="34" charset="0"/>
              </a:rPr>
              <a:t>, is associated with nonalcoholic steatohepatitis and related liver fibrosis, suggesting that proper trafficking of lipids is necessary to prevent lipotoxicity. Indeed, a deficiency of other proteins required for VLDL secretion also promotes nonalcoholic steatohepatitis and liver fibrosis, but more research is needed to determine how lipid retention incites progressive liver damage.</a:t>
            </a:r>
            <a:endParaRPr lang="fa-IR">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413125" y="333375"/>
            <a:ext cx="2098675" cy="400050"/>
          </a:xfrm>
          <a:prstGeom prst="rect">
            <a:avLst/>
          </a:prstGeom>
          <a:noFill/>
          <a:ln w="9525">
            <a:noFill/>
            <a:miter lim="800000"/>
            <a:headEnd/>
            <a:tailEnd/>
          </a:ln>
        </p:spPr>
        <p:txBody>
          <a:bodyPr wrap="none">
            <a:spAutoFit/>
          </a:bodyPr>
          <a:lstStyle/>
          <a:p>
            <a:r>
              <a:rPr lang="en-US" sz="2000" b="1" i="1">
                <a:solidFill>
                  <a:schemeClr val="tx2"/>
                </a:solidFill>
                <a:latin typeface="Calibri" pitchFamily="34" charset="0"/>
              </a:rPr>
              <a:t>Epigenetic Factors</a:t>
            </a:r>
            <a:endParaRPr lang="fa-IR" sz="2000" b="1" i="1">
              <a:solidFill>
                <a:schemeClr val="tx2"/>
              </a:solidFill>
              <a:latin typeface="Calibri" pitchFamily="34" charset="0"/>
            </a:endParaRPr>
          </a:p>
        </p:txBody>
      </p:sp>
      <p:sp>
        <p:nvSpPr>
          <p:cNvPr id="23554" name="Rectangle 2"/>
          <p:cNvSpPr>
            <a:spLocks noChangeArrowheads="1"/>
          </p:cNvSpPr>
          <p:nvPr/>
        </p:nvSpPr>
        <p:spPr bwMode="auto">
          <a:xfrm>
            <a:off x="0" y="1166813"/>
            <a:ext cx="9144000" cy="1754187"/>
          </a:xfrm>
          <a:prstGeom prst="rect">
            <a:avLst/>
          </a:prstGeom>
          <a:noFill/>
          <a:ln w="9525">
            <a:noFill/>
            <a:miter lim="800000"/>
            <a:headEnd/>
            <a:tailEnd/>
          </a:ln>
        </p:spPr>
        <p:txBody>
          <a:bodyPr>
            <a:spAutoFit/>
          </a:bodyPr>
          <a:lstStyle/>
          <a:p>
            <a:pPr algn="l"/>
            <a:r>
              <a:rPr lang="en-US">
                <a:latin typeface="Calibri" pitchFamily="34" charset="0"/>
              </a:rPr>
              <a:t>Epigenetic events cause </a:t>
            </a:r>
            <a:r>
              <a:rPr lang="en-US" b="1" i="1">
                <a:solidFill>
                  <a:srgbClr val="FF0000"/>
                </a:solidFill>
                <a:latin typeface="Calibri" pitchFamily="34" charset="0"/>
              </a:rPr>
              <a:t>heritable changes in gene expression without directly altering the DNA code itself</a:t>
            </a:r>
            <a:r>
              <a:rPr lang="en-US">
                <a:latin typeface="Calibri" pitchFamily="34" charset="0"/>
              </a:rPr>
              <a:t>. For example, epigenetic mechanisms modify chromatin structure, and this change alters the accessibility of DNA to factors that control gene transcription, thereby changing the abundance of messenger RNA (mRNA). RNA fate is also controlled by other heritable factors (e.g., microRNA and RNA-binding proteins), providing alternative epigenetic strategies for influencing gene expression.</a:t>
            </a:r>
            <a:endParaRPr lang="fa-IR">
              <a:latin typeface="Calibri" pitchFamily="34" charset="0"/>
            </a:endParaRPr>
          </a:p>
        </p:txBody>
      </p:sp>
      <p:sp>
        <p:nvSpPr>
          <p:cNvPr id="23555" name="Rectangle 3"/>
          <p:cNvSpPr>
            <a:spLocks noChangeArrowheads="1"/>
          </p:cNvSpPr>
          <p:nvPr/>
        </p:nvSpPr>
        <p:spPr bwMode="auto">
          <a:xfrm>
            <a:off x="-34925" y="3284538"/>
            <a:ext cx="9144000" cy="1200150"/>
          </a:xfrm>
          <a:prstGeom prst="rect">
            <a:avLst/>
          </a:prstGeom>
          <a:noFill/>
          <a:ln w="9525">
            <a:noFill/>
            <a:miter lim="800000"/>
            <a:headEnd/>
            <a:tailEnd/>
          </a:ln>
        </p:spPr>
        <p:txBody>
          <a:bodyPr>
            <a:spAutoFit/>
          </a:bodyPr>
          <a:lstStyle/>
          <a:p>
            <a:pPr algn="l"/>
            <a:r>
              <a:rPr lang="en-US">
                <a:latin typeface="Calibri" pitchFamily="34" charset="0"/>
              </a:rPr>
              <a:t>Studies of families with adult-onset obesity have identified genomewide epigenetic alterations that dysregulate metabolic pathways controlling adiposity, insulin sensitivity, and tissue generation or regeneration. Whether such epigenetic mechanisms influence susceptibility to nonalcoholic steatohepatitis is being investigated.</a:t>
            </a:r>
            <a:endParaRPr lang="fa-IR">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151188" y="333375"/>
            <a:ext cx="2557462" cy="400050"/>
          </a:xfrm>
          <a:prstGeom prst="rect">
            <a:avLst/>
          </a:prstGeom>
          <a:noFill/>
          <a:ln w="9525">
            <a:noFill/>
            <a:miter lim="800000"/>
            <a:headEnd/>
            <a:tailEnd/>
          </a:ln>
        </p:spPr>
        <p:txBody>
          <a:bodyPr wrap="none">
            <a:spAutoFit/>
          </a:bodyPr>
          <a:lstStyle/>
          <a:p>
            <a:r>
              <a:rPr lang="en-US" sz="2000" b="1" i="1">
                <a:solidFill>
                  <a:schemeClr val="tx2"/>
                </a:solidFill>
                <a:latin typeface="Calibri" pitchFamily="34" charset="0"/>
              </a:rPr>
              <a:t>Environmental Factors</a:t>
            </a:r>
            <a:endParaRPr lang="fa-IR" sz="2000" b="1" i="1">
              <a:solidFill>
                <a:schemeClr val="tx2"/>
              </a:solidFill>
              <a:latin typeface="Calibri" pitchFamily="34" charset="0"/>
            </a:endParaRPr>
          </a:p>
        </p:txBody>
      </p:sp>
      <p:sp>
        <p:nvSpPr>
          <p:cNvPr id="24578" name="Rectangle 2"/>
          <p:cNvSpPr>
            <a:spLocks noChangeArrowheads="1"/>
          </p:cNvSpPr>
          <p:nvPr/>
        </p:nvSpPr>
        <p:spPr bwMode="auto">
          <a:xfrm>
            <a:off x="0" y="836613"/>
            <a:ext cx="9144000" cy="646112"/>
          </a:xfrm>
          <a:prstGeom prst="rect">
            <a:avLst/>
          </a:prstGeom>
          <a:noFill/>
          <a:ln w="9525">
            <a:noFill/>
            <a:miter lim="800000"/>
            <a:headEnd/>
            <a:tailEnd/>
          </a:ln>
        </p:spPr>
        <p:txBody>
          <a:bodyPr>
            <a:spAutoFit/>
          </a:bodyPr>
          <a:lstStyle/>
          <a:p>
            <a:pPr algn="l"/>
            <a:r>
              <a:rPr lang="en-US">
                <a:latin typeface="Calibri" pitchFamily="34" charset="0"/>
              </a:rPr>
              <a:t>Modifiable risk factors that challenge systemic and hepatic energy homeostasis have been linked to nonalcoholic steatohepatitis, including </a:t>
            </a:r>
            <a:r>
              <a:rPr lang="en-US" b="1" i="1">
                <a:solidFill>
                  <a:srgbClr val="FF0000"/>
                </a:solidFill>
                <a:latin typeface="Calibri" pitchFamily="34" charset="0"/>
              </a:rPr>
              <a:t>shift work </a:t>
            </a:r>
            <a:r>
              <a:rPr lang="en-US" b="1" i="1">
                <a:latin typeface="Calibri" pitchFamily="34" charset="0"/>
              </a:rPr>
              <a:t>and</a:t>
            </a:r>
            <a:r>
              <a:rPr lang="en-US" b="1" i="1">
                <a:solidFill>
                  <a:srgbClr val="FF0000"/>
                </a:solidFill>
                <a:latin typeface="Calibri" pitchFamily="34" charset="0"/>
              </a:rPr>
              <a:t> alterations in commensal microbiota</a:t>
            </a:r>
            <a:r>
              <a:rPr lang="en-US">
                <a:latin typeface="Calibri" pitchFamily="34" charset="0"/>
              </a:rPr>
              <a:t>.</a:t>
            </a:r>
            <a:endParaRPr lang="fa-IR">
              <a:latin typeface="Calibri" pitchFamily="34" charset="0"/>
            </a:endParaRPr>
          </a:p>
        </p:txBody>
      </p:sp>
      <p:sp>
        <p:nvSpPr>
          <p:cNvPr id="24579" name="Rectangle 3"/>
          <p:cNvSpPr>
            <a:spLocks noChangeArrowheads="1"/>
          </p:cNvSpPr>
          <p:nvPr/>
        </p:nvSpPr>
        <p:spPr bwMode="auto">
          <a:xfrm>
            <a:off x="-22225" y="1916113"/>
            <a:ext cx="9144000" cy="1201737"/>
          </a:xfrm>
          <a:prstGeom prst="rect">
            <a:avLst/>
          </a:prstGeom>
          <a:noFill/>
          <a:ln w="9525">
            <a:noFill/>
            <a:miter lim="800000"/>
            <a:headEnd/>
            <a:tailEnd/>
          </a:ln>
        </p:spPr>
        <p:txBody>
          <a:bodyPr>
            <a:spAutoFit/>
          </a:bodyPr>
          <a:lstStyle/>
          <a:p>
            <a:pPr algn="l"/>
            <a:r>
              <a:rPr lang="en-US">
                <a:latin typeface="Calibri" pitchFamily="34" charset="0"/>
              </a:rPr>
              <a:t>Early studies suggested that </a:t>
            </a:r>
            <a:r>
              <a:rPr lang="en-US" b="1" i="1">
                <a:solidFill>
                  <a:srgbClr val="0070C0"/>
                </a:solidFill>
                <a:latin typeface="Calibri" pitchFamily="34" charset="0"/>
              </a:rPr>
              <a:t>intestinal microbiota are altered in genetically obese mice </a:t>
            </a:r>
            <a:r>
              <a:rPr lang="en-US">
                <a:latin typeface="Calibri" pitchFamily="34" charset="0"/>
              </a:rPr>
              <a:t>with the metabolic syndrome and fatty livers, and these studies linked the abnormal microbiome with </a:t>
            </a:r>
            <a:r>
              <a:rPr lang="en-US" b="1" i="1">
                <a:solidFill>
                  <a:srgbClr val="0070C0"/>
                </a:solidFill>
                <a:latin typeface="Calibri" pitchFamily="34" charset="0"/>
              </a:rPr>
              <a:t>hepatic inflammatory signaling </a:t>
            </a:r>
            <a:r>
              <a:rPr lang="en-US">
                <a:latin typeface="Calibri" pitchFamily="34" charset="0"/>
              </a:rPr>
              <a:t>that promotes insulin resistance, hepatic steatosis, and nonalcoholic steatohepatitis.</a:t>
            </a:r>
            <a:endParaRPr lang="fa-IR">
              <a:latin typeface="Calibri" pitchFamily="34" charset="0"/>
            </a:endParaRPr>
          </a:p>
        </p:txBody>
      </p:sp>
      <p:sp>
        <p:nvSpPr>
          <p:cNvPr id="24580" name="Rectangle 4"/>
          <p:cNvSpPr>
            <a:spLocks noChangeArrowheads="1"/>
          </p:cNvSpPr>
          <p:nvPr/>
        </p:nvSpPr>
        <p:spPr bwMode="auto">
          <a:xfrm>
            <a:off x="0" y="3429000"/>
            <a:ext cx="9144000" cy="1477963"/>
          </a:xfrm>
          <a:prstGeom prst="rect">
            <a:avLst/>
          </a:prstGeom>
          <a:noFill/>
          <a:ln w="9525">
            <a:noFill/>
            <a:miter lim="800000"/>
            <a:headEnd/>
            <a:tailEnd/>
          </a:ln>
        </p:spPr>
        <p:txBody>
          <a:bodyPr>
            <a:spAutoFit/>
          </a:bodyPr>
          <a:lstStyle/>
          <a:p>
            <a:pPr algn="l"/>
            <a:r>
              <a:rPr lang="en-US">
                <a:latin typeface="Calibri" pitchFamily="34" charset="0"/>
              </a:rPr>
              <a:t>Subsequent work showed that the </a:t>
            </a:r>
            <a:r>
              <a:rPr lang="en-US" b="1" i="1">
                <a:solidFill>
                  <a:srgbClr val="00B050"/>
                </a:solidFill>
                <a:latin typeface="Calibri" pitchFamily="34" charset="0"/>
              </a:rPr>
              <a:t>gut–liver axis has important bidirectional actions </a:t>
            </a:r>
            <a:r>
              <a:rPr lang="en-US">
                <a:latin typeface="Calibri" pitchFamily="34" charset="0"/>
              </a:rPr>
              <a:t>that affect health.The </a:t>
            </a:r>
            <a:r>
              <a:rPr lang="en-US" b="1" i="1">
                <a:solidFill>
                  <a:srgbClr val="00B050"/>
                </a:solidFill>
                <a:latin typeface="Calibri" pitchFamily="34" charset="0"/>
              </a:rPr>
              <a:t>intestinal microbiota influence host susceptibility </a:t>
            </a:r>
            <a:r>
              <a:rPr lang="en-US">
                <a:latin typeface="Calibri" pitchFamily="34" charset="0"/>
              </a:rPr>
              <a:t>to obesity, hepatic steatosis, nonalcoholic steatohepatitis, liver fibrosis, and primary liver cancer. Conversely, </a:t>
            </a:r>
            <a:r>
              <a:rPr lang="en-US" b="1" i="1">
                <a:solidFill>
                  <a:srgbClr val="00B050"/>
                </a:solidFill>
                <a:latin typeface="Calibri" pitchFamily="34" charset="0"/>
              </a:rPr>
              <a:t>host factors (e.g., diet composition,adiposity, feeding frequency, and sleep–wake cycles) influence the intestinal microbiota</a:t>
            </a:r>
            <a:r>
              <a:rPr lang="en-US">
                <a:latin typeface="Calibri" pitchFamily="34" charset="0"/>
              </a:rPr>
              <a:t>.</a:t>
            </a:r>
            <a:endParaRPr lang="fa-IR">
              <a:latin typeface="Calibri" pitchFamily="34" charset="0"/>
            </a:endParaRPr>
          </a:p>
        </p:txBody>
      </p:sp>
      <p:sp>
        <p:nvSpPr>
          <p:cNvPr id="7" name="Rectangle 6"/>
          <p:cNvSpPr/>
          <p:nvPr/>
        </p:nvSpPr>
        <p:spPr>
          <a:xfrm>
            <a:off x="4763" y="5157788"/>
            <a:ext cx="9090025" cy="1476375"/>
          </a:xfrm>
          <a:prstGeom prst="rect">
            <a:avLst/>
          </a:prstGeom>
        </p:spPr>
        <p:txBody>
          <a:bodyPr>
            <a:spAutoFit/>
          </a:bodyPr>
          <a:lstStyle/>
          <a:p>
            <a:pPr algn="l" fontAlgn="auto">
              <a:spcBef>
                <a:spcPts val="0"/>
              </a:spcBef>
              <a:spcAft>
                <a:spcPts val="0"/>
              </a:spcAft>
              <a:defRPr/>
            </a:pPr>
            <a:r>
              <a:rPr lang="en-US" dirty="0">
                <a:latin typeface="+mn-lt"/>
                <a:cs typeface="+mn-cs"/>
              </a:rPr>
              <a:t>Early models favored abnormal </a:t>
            </a:r>
            <a:r>
              <a:rPr lang="en-US" dirty="0" err="1">
                <a:latin typeface="+mn-lt"/>
                <a:cs typeface="+mn-cs"/>
              </a:rPr>
              <a:t>microbiota</a:t>
            </a:r>
            <a:r>
              <a:rPr lang="en-US" dirty="0">
                <a:latin typeface="+mn-lt"/>
                <a:cs typeface="+mn-cs"/>
              </a:rPr>
              <a:t> as a primary cause of </a:t>
            </a:r>
            <a:r>
              <a:rPr lang="en-US" b="1" i="1" dirty="0">
                <a:solidFill>
                  <a:schemeClr val="accent6">
                    <a:lumMod val="75000"/>
                  </a:schemeClr>
                </a:solidFill>
                <a:latin typeface="+mn-lt"/>
                <a:cs typeface="+mn-cs"/>
              </a:rPr>
              <a:t>intestinal permeability defects </a:t>
            </a:r>
            <a:r>
              <a:rPr lang="en-US" dirty="0">
                <a:latin typeface="+mn-lt"/>
                <a:cs typeface="+mn-cs"/>
              </a:rPr>
              <a:t>that </a:t>
            </a:r>
            <a:r>
              <a:rPr lang="en-US" b="1" i="1" dirty="0">
                <a:solidFill>
                  <a:schemeClr val="accent6">
                    <a:lumMod val="75000"/>
                  </a:schemeClr>
                </a:solidFill>
                <a:latin typeface="+mn-lt"/>
                <a:cs typeface="+mn-cs"/>
              </a:rPr>
              <a:t>expose hosts to noxious gut-derived factors </a:t>
            </a:r>
            <a:r>
              <a:rPr lang="en-US" dirty="0">
                <a:latin typeface="+mn-lt"/>
                <a:cs typeface="+mn-cs"/>
              </a:rPr>
              <a:t>(e.g., bacterial lipopolysaccharide, other toll-like receptor ligands, and toxic bile acids). However, more recent studies have shown that when host generated inflammatory signals are insufficient, the intestinal </a:t>
            </a:r>
            <a:r>
              <a:rPr lang="en-US" dirty="0" err="1">
                <a:latin typeface="+mn-lt"/>
                <a:cs typeface="+mn-cs"/>
              </a:rPr>
              <a:t>microbiota</a:t>
            </a:r>
            <a:r>
              <a:rPr lang="en-US" dirty="0">
                <a:latin typeface="+mn-lt"/>
                <a:cs typeface="+mn-cs"/>
              </a:rPr>
              <a:t> are unable to </a:t>
            </a:r>
            <a:r>
              <a:rPr lang="fa-IR" dirty="0">
                <a:latin typeface="+mn-lt"/>
                <a:cs typeface="+mn-cs"/>
              </a:rPr>
              <a:t>.</a:t>
            </a:r>
            <a:r>
              <a:rPr lang="en-US" dirty="0">
                <a:latin typeface="+mn-lt"/>
                <a:cs typeface="+mn-cs"/>
              </a:rPr>
              <a:t>maintain intestinal barrier functions that are </a:t>
            </a:r>
            <a:r>
              <a:rPr lang="en-US" dirty="0" err="1">
                <a:latin typeface="+mn-lt"/>
                <a:cs typeface="+mn-cs"/>
              </a:rPr>
              <a:t>hepatoprotective</a:t>
            </a:r>
            <a:r>
              <a:rPr lang="en-US" dirty="0">
                <a:latin typeface="+mn-lt"/>
                <a:cs typeface="+mn-cs"/>
              </a:rPr>
              <a:t> and metabolically favorable</a:t>
            </a:r>
            <a:endParaRPr lang="fa-IR" dirty="0">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2225" y="260350"/>
            <a:ext cx="9144000" cy="1477963"/>
          </a:xfrm>
          <a:prstGeom prst="rect">
            <a:avLst/>
          </a:prstGeom>
          <a:noFill/>
          <a:ln w="9525">
            <a:noFill/>
            <a:miter lim="800000"/>
            <a:headEnd/>
            <a:tailEnd/>
          </a:ln>
        </p:spPr>
        <p:txBody>
          <a:bodyPr>
            <a:spAutoFit/>
          </a:bodyPr>
          <a:lstStyle/>
          <a:p>
            <a:pPr algn="l"/>
            <a:r>
              <a:rPr lang="en-US">
                <a:latin typeface="Calibri" pitchFamily="34" charset="0"/>
              </a:rPr>
              <a:t>Agents that inhibit recruitment of inflammatory cells, block inflammatory signaling, reduce oxidative stress, and improve insulin sensitivity in preclinical models are being tested in patients with nonalcoholic steatohepatitis. It remains to be determined whether more direct manipulation of the intestinal microbiota with antibiotics, prebiotics, or probiotics can prevent or treat nonalcoholic steatohepatitis.</a:t>
            </a:r>
            <a:endParaRPr lang="fa-IR">
              <a:latin typeface="Calibri" pitchFamily="34" charset="0"/>
            </a:endParaRPr>
          </a:p>
        </p:txBody>
      </p:sp>
      <p:sp>
        <p:nvSpPr>
          <p:cNvPr id="25602" name="Rectangle 2"/>
          <p:cNvSpPr>
            <a:spLocks noChangeArrowheads="1"/>
          </p:cNvSpPr>
          <p:nvPr/>
        </p:nvSpPr>
        <p:spPr bwMode="auto">
          <a:xfrm>
            <a:off x="-19050" y="1936750"/>
            <a:ext cx="9121775" cy="646113"/>
          </a:xfrm>
          <a:prstGeom prst="rect">
            <a:avLst/>
          </a:prstGeom>
          <a:noFill/>
          <a:ln w="9525">
            <a:noFill/>
            <a:miter lim="800000"/>
            <a:headEnd/>
            <a:tailEnd/>
          </a:ln>
        </p:spPr>
        <p:txBody>
          <a:bodyPr>
            <a:spAutoFit/>
          </a:bodyPr>
          <a:lstStyle/>
          <a:p>
            <a:pPr algn="l"/>
            <a:r>
              <a:rPr lang="en-US">
                <a:latin typeface="Calibri" pitchFamily="34" charset="0"/>
              </a:rPr>
              <a:t>Shift work and travel that perturb normal feeding and sleep–wake cycles promote adiposity, the metabolic syndrome, and nonalcoholic fatty liver disease.</a:t>
            </a:r>
            <a:endParaRPr lang="fa-IR">
              <a:latin typeface="Calibri" pitchFamily="34" charset="0"/>
            </a:endParaRPr>
          </a:p>
        </p:txBody>
      </p:sp>
      <p:sp>
        <p:nvSpPr>
          <p:cNvPr id="25603" name="Rectangle 3"/>
          <p:cNvSpPr>
            <a:spLocks noChangeArrowheads="1"/>
          </p:cNvSpPr>
          <p:nvPr/>
        </p:nvSpPr>
        <p:spPr bwMode="auto">
          <a:xfrm>
            <a:off x="0" y="2924175"/>
            <a:ext cx="9166225" cy="923925"/>
          </a:xfrm>
          <a:prstGeom prst="rect">
            <a:avLst/>
          </a:prstGeom>
          <a:noFill/>
          <a:ln w="9525">
            <a:noFill/>
            <a:miter lim="800000"/>
            <a:headEnd/>
            <a:tailEnd/>
          </a:ln>
        </p:spPr>
        <p:txBody>
          <a:bodyPr>
            <a:spAutoFit/>
          </a:bodyPr>
          <a:lstStyle/>
          <a:p>
            <a:pPr algn="l"/>
            <a:r>
              <a:rPr lang="en-US">
                <a:latin typeface="Calibri" pitchFamily="34" charset="0"/>
              </a:rPr>
              <a:t>Studies in mice have revealed that these activities disrupt circadian rhythms at multiple levels (i.e., within the central nervous system, liver, and intestinal microbiome), uncovering integrated mechanisms that normally balance energy supply and demand</a:t>
            </a:r>
            <a:endParaRPr lang="fa-IR">
              <a:latin typeface="Calibri" pitchFamily="34" charset="0"/>
            </a:endParaRPr>
          </a:p>
        </p:txBody>
      </p:sp>
      <p:sp>
        <p:nvSpPr>
          <p:cNvPr id="25604" name="Rectangle 4"/>
          <p:cNvSpPr>
            <a:spLocks noChangeArrowheads="1"/>
          </p:cNvSpPr>
          <p:nvPr/>
        </p:nvSpPr>
        <p:spPr bwMode="auto">
          <a:xfrm>
            <a:off x="0" y="4292600"/>
            <a:ext cx="9144000" cy="1477963"/>
          </a:xfrm>
          <a:prstGeom prst="rect">
            <a:avLst/>
          </a:prstGeom>
          <a:noFill/>
          <a:ln w="9525">
            <a:noFill/>
            <a:miter lim="800000"/>
            <a:headEnd/>
            <a:tailEnd/>
          </a:ln>
        </p:spPr>
        <p:txBody>
          <a:bodyPr>
            <a:spAutoFit/>
          </a:bodyPr>
          <a:lstStyle/>
          <a:p>
            <a:pPr algn="l"/>
            <a:r>
              <a:rPr lang="en-US">
                <a:latin typeface="Calibri" pitchFamily="34" charset="0"/>
              </a:rPr>
              <a:t>Prolonged disruption of normal circadian rhythms in mice with fatty livers induces the development of nonalcoholic steatohepatitis by dysregulating cross-talk between two nuclear hormone receptors, farnesoid X receptor (FXR) and constitutive androstane receptor (CAR), leading to suppression of FXR, hepatic accumulation of bile acids, bile acid–induced overactivation of CAR, and eventual CAR-dependent liver injury, fibrosis, and neoplasia.</a:t>
            </a:r>
            <a:endParaRPr lang="fa-IR">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5875" y="188913"/>
            <a:ext cx="9144000" cy="922337"/>
          </a:xfrm>
          <a:prstGeom prst="rect">
            <a:avLst/>
          </a:prstGeom>
          <a:noFill/>
          <a:ln w="9525">
            <a:noFill/>
            <a:miter lim="800000"/>
            <a:headEnd/>
            <a:tailEnd/>
          </a:ln>
        </p:spPr>
        <p:txBody>
          <a:bodyPr>
            <a:spAutoFit/>
          </a:bodyPr>
          <a:lstStyle/>
          <a:p>
            <a:pPr algn="l"/>
            <a:r>
              <a:rPr lang="en-US">
                <a:latin typeface="Calibri" pitchFamily="34" charset="0"/>
              </a:rPr>
              <a:t> preclinical findings suggest that liver health depends on an integrated network of metabolic responses that coordinate energy supply and demand. Indeed, dysregulation of FXR, CAR, and adrenergic signaling seems to occur in human nonalcoholic steatohepatitis.</a:t>
            </a:r>
            <a:endParaRPr lang="fa-IR">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827088" y="260350"/>
            <a:ext cx="7777162" cy="400050"/>
          </a:xfrm>
          <a:prstGeom prst="rect">
            <a:avLst/>
          </a:prstGeom>
          <a:noFill/>
          <a:ln w="9525">
            <a:noFill/>
            <a:miter lim="800000"/>
            <a:headEnd/>
            <a:tailEnd/>
          </a:ln>
        </p:spPr>
        <p:txBody>
          <a:bodyPr>
            <a:spAutoFit/>
          </a:bodyPr>
          <a:lstStyle/>
          <a:p>
            <a:pPr algn="ctr"/>
            <a:r>
              <a:rPr lang="en-US" sz="2000" b="1" i="1">
                <a:solidFill>
                  <a:schemeClr val="tx2"/>
                </a:solidFill>
                <a:latin typeface="Calibri" pitchFamily="34" charset="0"/>
              </a:rPr>
              <a:t>Diagnostic and Therapeutic Implication</a:t>
            </a:r>
            <a:endParaRPr lang="fa-IR" sz="2000" b="1" i="1">
              <a:solidFill>
                <a:schemeClr val="tx2"/>
              </a:solidFill>
              <a:latin typeface="Calibri" pitchFamily="34" charset="0"/>
            </a:endParaRPr>
          </a:p>
        </p:txBody>
      </p:sp>
      <p:sp>
        <p:nvSpPr>
          <p:cNvPr id="27650" name="Rectangle 2"/>
          <p:cNvSpPr>
            <a:spLocks noChangeArrowheads="1"/>
          </p:cNvSpPr>
          <p:nvPr/>
        </p:nvSpPr>
        <p:spPr bwMode="auto">
          <a:xfrm>
            <a:off x="0" y="822325"/>
            <a:ext cx="9144000" cy="1200150"/>
          </a:xfrm>
          <a:prstGeom prst="rect">
            <a:avLst/>
          </a:prstGeom>
          <a:noFill/>
          <a:ln w="9525">
            <a:noFill/>
            <a:miter lim="800000"/>
            <a:headEnd/>
            <a:tailEnd/>
          </a:ln>
        </p:spPr>
        <p:txBody>
          <a:bodyPr>
            <a:spAutoFit/>
          </a:bodyPr>
          <a:lstStyle/>
          <a:p>
            <a:pPr algn="l"/>
            <a:r>
              <a:rPr lang="en-US">
                <a:latin typeface="Calibri" pitchFamily="34" charset="0"/>
              </a:rPr>
              <a:t>Nonalcoholic steatohepatitis and its deadly sequelae, cirrhosis and liver cancer, are much less prevalent than isolated hepatic steatosis in the general population. This suggests that most persons with fatty livers are able to avoid, constrain, or compensate for stressors that induce nonalcoholic steatohepatitis or drive its progression.</a:t>
            </a:r>
            <a:endParaRPr lang="fa-IR">
              <a:latin typeface="Calibri" pitchFamily="34" charset="0"/>
            </a:endParaRPr>
          </a:p>
        </p:txBody>
      </p:sp>
      <p:sp>
        <p:nvSpPr>
          <p:cNvPr id="27651" name="Rectangle 3"/>
          <p:cNvSpPr>
            <a:spLocks noChangeArrowheads="1"/>
          </p:cNvSpPr>
          <p:nvPr/>
        </p:nvSpPr>
        <p:spPr bwMode="auto">
          <a:xfrm>
            <a:off x="0" y="2276475"/>
            <a:ext cx="9144000" cy="2032000"/>
          </a:xfrm>
          <a:prstGeom prst="rect">
            <a:avLst/>
          </a:prstGeom>
          <a:noFill/>
          <a:ln w="9525">
            <a:noFill/>
            <a:miter lim="800000"/>
            <a:headEnd/>
            <a:tailEnd/>
          </a:ln>
        </p:spPr>
        <p:txBody>
          <a:bodyPr>
            <a:spAutoFit/>
          </a:bodyPr>
          <a:lstStyle/>
          <a:p>
            <a:pPr algn="l"/>
            <a:r>
              <a:rPr lang="en-US">
                <a:latin typeface="Calibri" pitchFamily="34" charset="0"/>
              </a:rPr>
              <a:t>Management decisions can be refined by </a:t>
            </a:r>
            <a:r>
              <a:rPr lang="en-US" b="1" i="1">
                <a:solidFill>
                  <a:srgbClr val="FF0000"/>
                </a:solidFill>
                <a:latin typeface="Calibri" pitchFamily="34" charset="0"/>
              </a:rPr>
              <a:t>staging liver fibrosis according to its severity</a:t>
            </a:r>
            <a:r>
              <a:rPr lang="en-US">
                <a:latin typeface="Calibri" pitchFamily="34" charset="0"/>
              </a:rPr>
              <a:t>. Accurate fibrosis staging is important because biopsy series show that nonalcoholic steatohepatitis is strongly associated with liver fibrosis, and natural history studies show that both all-cause and liver-specific mortality increase once F2 fibrosis has developed. The risk of death from liver disease increases by a factor of 50 to 80 for patients with nonalcoholic steatohepatitis who have F3 or F4 fibrosis, as compared with those who have nonalcoholic steatohepatitis with little or no fibrosis.</a:t>
            </a:r>
            <a:endParaRPr lang="fa-IR">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188913"/>
            <a:ext cx="9144000" cy="2030412"/>
          </a:xfrm>
          <a:prstGeom prst="rect">
            <a:avLst/>
          </a:prstGeom>
          <a:noFill/>
          <a:ln w="9525">
            <a:noFill/>
            <a:miter lim="800000"/>
            <a:headEnd/>
            <a:tailEnd/>
          </a:ln>
        </p:spPr>
        <p:txBody>
          <a:bodyPr>
            <a:spAutoFit/>
          </a:bodyPr>
          <a:lstStyle/>
          <a:p>
            <a:pPr algn="l"/>
            <a:r>
              <a:rPr lang="en-US">
                <a:latin typeface="Calibri" pitchFamily="34" charset="0"/>
              </a:rPr>
              <a:t>Overweight or obese persons with the metabolic syndrome, </a:t>
            </a:r>
            <a:r>
              <a:rPr lang="en-US" b="1" i="1">
                <a:solidFill>
                  <a:srgbClr val="FF0000"/>
                </a:solidFill>
                <a:latin typeface="Calibri" pitchFamily="34" charset="0"/>
              </a:rPr>
              <a:t>elevated serum aminotransferase </a:t>
            </a:r>
            <a:r>
              <a:rPr lang="en-US">
                <a:latin typeface="Calibri" pitchFamily="34" charset="0"/>
              </a:rPr>
              <a:t>levels, and a negative noninvasive workup for other causes of liver disease are likely to have nonalcoholic steatohepatitis. </a:t>
            </a:r>
          </a:p>
          <a:p>
            <a:pPr algn="l"/>
            <a:r>
              <a:rPr lang="en-US">
                <a:latin typeface="Calibri" pitchFamily="34" charset="0"/>
              </a:rPr>
              <a:t>Those who are 45 years of age or older and who have type 2 diabetes are particularly likely to have advanced fibrosis and an increased risk of bad liver outcomes. Regardless of risk factors for fibrosis, advanced liver fibrosis should be suspected when even subtle clinical signs of hepatic dysfunction or portal hypertension are detected.</a:t>
            </a:r>
            <a:endParaRPr lang="fa-IR">
              <a:latin typeface="Calibri" pitchFamily="34" charset="0"/>
            </a:endParaRPr>
          </a:p>
        </p:txBody>
      </p:sp>
      <p:sp>
        <p:nvSpPr>
          <p:cNvPr id="28674" name="Rectangle 2"/>
          <p:cNvSpPr>
            <a:spLocks noChangeArrowheads="1"/>
          </p:cNvSpPr>
          <p:nvPr/>
        </p:nvSpPr>
        <p:spPr bwMode="auto">
          <a:xfrm>
            <a:off x="0" y="2565400"/>
            <a:ext cx="9144000" cy="1200150"/>
          </a:xfrm>
          <a:prstGeom prst="rect">
            <a:avLst/>
          </a:prstGeom>
          <a:noFill/>
          <a:ln w="9525">
            <a:noFill/>
            <a:miter lim="800000"/>
            <a:headEnd/>
            <a:tailEnd/>
          </a:ln>
        </p:spPr>
        <p:txBody>
          <a:bodyPr>
            <a:spAutoFit/>
          </a:bodyPr>
          <a:lstStyle/>
          <a:p>
            <a:pPr algn="l"/>
            <a:r>
              <a:rPr lang="en-US">
                <a:latin typeface="Calibri" pitchFamily="34" charset="0"/>
              </a:rPr>
              <a:t>Persons at risk for nonalcoholic steatohepatitis or liver fibrosis should undergo further testing to confirm the clinical suspicion of nonalcoholic steatohepatitis–related liver damage, </a:t>
            </a:r>
            <a:r>
              <a:rPr lang="en-US" b="1" i="1">
                <a:solidFill>
                  <a:srgbClr val="FF0000"/>
                </a:solidFill>
                <a:latin typeface="Calibri" pitchFamily="34" charset="0"/>
              </a:rPr>
              <a:t>grade the severity of liver injury, and stage the level of fibrosis</a:t>
            </a:r>
            <a:r>
              <a:rPr lang="en-US">
                <a:latin typeface="Calibri" pitchFamily="34" charset="0"/>
              </a:rPr>
              <a:t>, because this information is essential in formulating plans for disease management.</a:t>
            </a:r>
            <a:endParaRPr lang="fa-IR">
              <a:latin typeface="Calibri" pitchFamily="34" charset="0"/>
            </a:endParaRPr>
          </a:p>
        </p:txBody>
      </p:sp>
      <p:sp>
        <p:nvSpPr>
          <p:cNvPr id="28675" name="Rectangle 3"/>
          <p:cNvSpPr>
            <a:spLocks noChangeArrowheads="1"/>
          </p:cNvSpPr>
          <p:nvPr/>
        </p:nvSpPr>
        <p:spPr bwMode="auto">
          <a:xfrm>
            <a:off x="0" y="3995738"/>
            <a:ext cx="9144000" cy="1477962"/>
          </a:xfrm>
          <a:prstGeom prst="rect">
            <a:avLst/>
          </a:prstGeom>
          <a:noFill/>
          <a:ln w="9525">
            <a:noFill/>
            <a:miter lim="800000"/>
            <a:headEnd/>
            <a:tailEnd/>
          </a:ln>
        </p:spPr>
        <p:txBody>
          <a:bodyPr>
            <a:spAutoFit/>
          </a:bodyPr>
          <a:lstStyle/>
          <a:p>
            <a:pPr algn="l"/>
            <a:r>
              <a:rPr lang="en-US" b="1" i="1">
                <a:solidFill>
                  <a:srgbClr val="FF0000"/>
                </a:solidFill>
                <a:latin typeface="Calibri" pitchFamily="34" charset="0"/>
              </a:rPr>
              <a:t>Liver biopsy </a:t>
            </a:r>
            <a:r>
              <a:rPr lang="en-US">
                <a:latin typeface="Calibri" pitchFamily="34" charset="0"/>
              </a:rPr>
              <a:t>is currently the most widely accepted approach for diagnosing nonalcoholic steatohepatitis and staging liver fibrosis.</a:t>
            </a:r>
          </a:p>
          <a:p>
            <a:pPr algn="l"/>
            <a:r>
              <a:rPr lang="en-US">
                <a:latin typeface="Calibri" pitchFamily="34" charset="0"/>
              </a:rPr>
              <a:t> However, less invasive approaches are being developed that may ultimately permit diagnosis and staging of nonalcoholic steatohepatitis by combining panels of serum biomarkers, new imaging tests that can quantify liver fibrosis, and dynamic tests of liver function.</a:t>
            </a:r>
            <a:endParaRPr lang="fa-IR">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44463"/>
            <a:ext cx="9144000" cy="1200150"/>
          </a:xfrm>
          <a:prstGeom prst="rect">
            <a:avLst/>
          </a:prstGeom>
          <a:noFill/>
          <a:ln w="9525">
            <a:noFill/>
            <a:miter lim="800000"/>
            <a:headEnd/>
            <a:tailEnd/>
          </a:ln>
        </p:spPr>
        <p:txBody>
          <a:bodyPr>
            <a:spAutoFit/>
          </a:bodyPr>
          <a:lstStyle/>
          <a:p>
            <a:pPr algn="l"/>
            <a:r>
              <a:rPr lang="en-US">
                <a:latin typeface="Calibri" pitchFamily="34" charset="0"/>
              </a:rPr>
              <a:t>Nonalcoholic steatohepatitis with no fibrosis (F0) or negligible fibrosis (F1) has an excellent prognosis, and thus </a:t>
            </a:r>
            <a:r>
              <a:rPr lang="en-US" b="1" i="1">
                <a:solidFill>
                  <a:srgbClr val="FF0000"/>
                </a:solidFill>
                <a:latin typeface="Calibri" pitchFamily="34" charset="0"/>
              </a:rPr>
              <a:t>intensive follow-up and liver-targeted treatments are not necessary</a:t>
            </a:r>
            <a:r>
              <a:rPr lang="en-US">
                <a:latin typeface="Calibri" pitchFamily="34" charset="0"/>
              </a:rPr>
              <a:t>. Currently, </a:t>
            </a:r>
            <a:r>
              <a:rPr lang="en-US" b="1" i="1">
                <a:solidFill>
                  <a:srgbClr val="00B0F0"/>
                </a:solidFill>
                <a:latin typeface="Calibri" pitchFamily="34" charset="0"/>
              </a:rPr>
              <a:t>lifestyle modifications are the main intervention</a:t>
            </a:r>
            <a:r>
              <a:rPr lang="en-US">
                <a:latin typeface="Calibri" pitchFamily="34" charset="0"/>
              </a:rPr>
              <a:t> for nonalcoholic steatohepatitis without fibrosis</a:t>
            </a:r>
            <a:endParaRPr lang="fa-IR">
              <a:latin typeface="Calibri" pitchFamily="34" charset="0"/>
            </a:endParaRPr>
          </a:p>
        </p:txBody>
      </p:sp>
      <p:sp>
        <p:nvSpPr>
          <p:cNvPr id="29698" name="Rectangle 2"/>
          <p:cNvSpPr>
            <a:spLocks noChangeArrowheads="1"/>
          </p:cNvSpPr>
          <p:nvPr/>
        </p:nvSpPr>
        <p:spPr bwMode="auto">
          <a:xfrm>
            <a:off x="0" y="1412875"/>
            <a:ext cx="9144000" cy="646113"/>
          </a:xfrm>
          <a:prstGeom prst="rect">
            <a:avLst/>
          </a:prstGeom>
          <a:noFill/>
          <a:ln w="9525">
            <a:noFill/>
            <a:miter lim="800000"/>
            <a:headEnd/>
            <a:tailEnd/>
          </a:ln>
        </p:spPr>
        <p:txBody>
          <a:bodyPr>
            <a:spAutoFit/>
          </a:bodyPr>
          <a:lstStyle/>
          <a:p>
            <a:pPr algn="l"/>
            <a:r>
              <a:rPr lang="en-US">
                <a:latin typeface="Calibri" pitchFamily="34" charset="0"/>
              </a:rPr>
              <a:t>Adjunctive treatment with </a:t>
            </a:r>
            <a:r>
              <a:rPr lang="en-US" b="1" i="1">
                <a:solidFill>
                  <a:srgbClr val="00B0F0"/>
                </a:solidFill>
                <a:latin typeface="Calibri" pitchFamily="34" charset="0"/>
              </a:rPr>
              <a:t>vitamin E or pioglitazone</a:t>
            </a:r>
            <a:r>
              <a:rPr lang="en-US">
                <a:latin typeface="Calibri" pitchFamily="34" charset="0"/>
              </a:rPr>
              <a:t>, an insulin-sensitizing agent with antiinflammatory actions, might also be considered.</a:t>
            </a:r>
            <a:endParaRPr lang="fa-IR">
              <a:latin typeface="Calibri" pitchFamily="34" charset="0"/>
            </a:endParaRPr>
          </a:p>
        </p:txBody>
      </p:sp>
      <p:sp>
        <p:nvSpPr>
          <p:cNvPr id="29699" name="Rectangle 3"/>
          <p:cNvSpPr>
            <a:spLocks noChangeArrowheads="1"/>
          </p:cNvSpPr>
          <p:nvPr/>
        </p:nvSpPr>
        <p:spPr bwMode="auto">
          <a:xfrm>
            <a:off x="0" y="2276475"/>
            <a:ext cx="9144000" cy="1754188"/>
          </a:xfrm>
          <a:prstGeom prst="rect">
            <a:avLst/>
          </a:prstGeom>
          <a:noFill/>
          <a:ln w="9525">
            <a:noFill/>
            <a:miter lim="800000"/>
            <a:headEnd/>
            <a:tailEnd/>
          </a:ln>
        </p:spPr>
        <p:txBody>
          <a:bodyPr>
            <a:spAutoFit/>
          </a:bodyPr>
          <a:lstStyle/>
          <a:p>
            <a:pPr algn="l"/>
            <a:r>
              <a:rPr lang="en-US">
                <a:latin typeface="Calibri" pitchFamily="34" charset="0"/>
              </a:rPr>
              <a:t>Generally, persons with nonalcoholic steatohepatitis and </a:t>
            </a:r>
            <a:r>
              <a:rPr lang="en-US" b="1" i="1">
                <a:latin typeface="Calibri" pitchFamily="34" charset="0"/>
              </a:rPr>
              <a:t>F0 or F1 </a:t>
            </a:r>
            <a:r>
              <a:rPr lang="en-US">
                <a:latin typeface="Calibri" pitchFamily="34" charset="0"/>
              </a:rPr>
              <a:t>fibrosis are </a:t>
            </a:r>
            <a:r>
              <a:rPr lang="en-US" b="1" i="1">
                <a:latin typeface="Calibri" pitchFamily="34" charset="0"/>
              </a:rPr>
              <a:t>evaluated annually </a:t>
            </a:r>
            <a:r>
              <a:rPr lang="en-US">
                <a:latin typeface="Calibri" pitchFamily="34" charset="0"/>
              </a:rPr>
              <a:t>for liver disease progression by means of </a:t>
            </a:r>
            <a:r>
              <a:rPr lang="en-US" b="1" i="1">
                <a:latin typeface="Calibri" pitchFamily="34" charset="0"/>
              </a:rPr>
              <a:t>blood tests and physical examinations</a:t>
            </a:r>
            <a:r>
              <a:rPr lang="en-US">
                <a:latin typeface="Calibri" pitchFamily="34" charset="0"/>
              </a:rPr>
              <a:t>. More directed screening for fibrosis progression (e.g., with repeat </a:t>
            </a:r>
            <a:r>
              <a:rPr lang="en-US" b="1" i="1">
                <a:latin typeface="Calibri" pitchFamily="34" charset="0"/>
              </a:rPr>
              <a:t>liver biopsy </a:t>
            </a:r>
            <a:r>
              <a:rPr lang="en-US">
                <a:latin typeface="Calibri" pitchFamily="34" charset="0"/>
              </a:rPr>
              <a:t>or newer testing techniques) is often repeated </a:t>
            </a:r>
            <a:r>
              <a:rPr lang="en-US" b="1" i="1">
                <a:latin typeface="Calibri" pitchFamily="34" charset="0"/>
              </a:rPr>
              <a:t>approximately 5 years after diagnosis</a:t>
            </a:r>
            <a:r>
              <a:rPr lang="en-US">
                <a:latin typeface="Calibri" pitchFamily="34" charset="0"/>
              </a:rPr>
              <a:t>, but the precise timing of such testing is governed by laboratory and examination results because of the high interindividual variation in rates of fibrosis Progression.</a:t>
            </a:r>
            <a:endParaRPr lang="fa-IR">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196850"/>
            <a:ext cx="9144000" cy="2308225"/>
          </a:xfrm>
          <a:prstGeom prst="rect">
            <a:avLst/>
          </a:prstGeom>
          <a:noFill/>
          <a:ln w="9525">
            <a:noFill/>
            <a:miter lim="800000"/>
            <a:headEnd/>
            <a:tailEnd/>
          </a:ln>
        </p:spPr>
        <p:txBody>
          <a:bodyPr>
            <a:spAutoFit/>
          </a:bodyPr>
          <a:lstStyle/>
          <a:p>
            <a:pPr algn="l"/>
            <a:r>
              <a:rPr lang="en-US">
                <a:latin typeface="Calibri" pitchFamily="34" charset="0"/>
              </a:rPr>
              <a:t>For patients who have more advanced fibrosis (F2 or higher) when nonalcoholic steatohepatitis is diagnosed, management is tailored according to the severity of the fibrosis. Once F3 or F4 fibrosis occurs, the risk of liver-related illness and death increases dramatically, justifying much closer follow-up to detect and treat life-threatening complications of </a:t>
            </a:r>
            <a:r>
              <a:rPr lang="en-US" b="1" i="1">
                <a:latin typeface="Calibri" pitchFamily="34" charset="0"/>
              </a:rPr>
              <a:t>portal hypertension</a:t>
            </a:r>
            <a:r>
              <a:rPr lang="en-US">
                <a:latin typeface="Calibri" pitchFamily="34" charset="0"/>
              </a:rPr>
              <a:t>. The same lifestyle modifications that are advised for patients who have nonalcoholic steatohepatitis with F0 or F1 fibrosis are also recommended for patients with more severe fibrosis. Vigorous efforts to determine the most effective methods for management of the metabolic syndrome </a:t>
            </a:r>
            <a:r>
              <a:rPr lang="fa-IR">
                <a:latin typeface="Calibri" pitchFamily="34" charset="0"/>
              </a:rPr>
              <a:t>.</a:t>
            </a:r>
            <a:r>
              <a:rPr lang="en-US">
                <a:latin typeface="Calibri" pitchFamily="34" charset="0"/>
              </a:rPr>
              <a:t>and for screening for cancer are important</a:t>
            </a:r>
            <a:endParaRPr lang="fa-IR">
              <a:latin typeface="Calibri" pitchFamily="34" charset="0"/>
            </a:endParaRPr>
          </a:p>
        </p:txBody>
      </p:sp>
      <p:sp>
        <p:nvSpPr>
          <p:cNvPr id="30722" name="Rectangle 2"/>
          <p:cNvSpPr>
            <a:spLocks noChangeArrowheads="1"/>
          </p:cNvSpPr>
          <p:nvPr/>
        </p:nvSpPr>
        <p:spPr bwMode="auto">
          <a:xfrm>
            <a:off x="0" y="2828925"/>
            <a:ext cx="9144000" cy="646113"/>
          </a:xfrm>
          <a:prstGeom prst="rect">
            <a:avLst/>
          </a:prstGeom>
          <a:noFill/>
          <a:ln w="9525">
            <a:noFill/>
            <a:miter lim="800000"/>
            <a:headEnd/>
            <a:tailEnd/>
          </a:ln>
        </p:spPr>
        <p:txBody>
          <a:bodyPr>
            <a:spAutoFit/>
          </a:bodyPr>
          <a:lstStyle/>
          <a:p>
            <a:pPr algn="l"/>
            <a:r>
              <a:rPr lang="en-US" b="1" i="1">
                <a:latin typeface="Calibri" pitchFamily="34" charset="0"/>
              </a:rPr>
              <a:t>cardiovascular disease and cancer </a:t>
            </a:r>
            <a:r>
              <a:rPr lang="en-US">
                <a:latin typeface="Calibri" pitchFamily="34" charset="0"/>
              </a:rPr>
              <a:t>are the leading causes of death in patients with nonalcoholic steatohepatitis and cirrhosis.</a:t>
            </a:r>
            <a:endParaRPr lang="fa-IR">
              <a:latin typeface="Calibri" pitchFamily="34" charset="0"/>
            </a:endParaRPr>
          </a:p>
        </p:txBody>
      </p:sp>
      <p:sp>
        <p:nvSpPr>
          <p:cNvPr id="30723" name="Rectangle 3"/>
          <p:cNvSpPr>
            <a:spLocks noChangeArrowheads="1"/>
          </p:cNvSpPr>
          <p:nvPr/>
        </p:nvSpPr>
        <p:spPr bwMode="auto">
          <a:xfrm>
            <a:off x="0" y="3716338"/>
            <a:ext cx="9144000" cy="1201737"/>
          </a:xfrm>
          <a:prstGeom prst="rect">
            <a:avLst/>
          </a:prstGeom>
          <a:noFill/>
          <a:ln w="9525">
            <a:noFill/>
            <a:miter lim="800000"/>
            <a:headEnd/>
            <a:tailEnd/>
          </a:ln>
        </p:spPr>
        <p:txBody>
          <a:bodyPr>
            <a:spAutoFit/>
          </a:bodyPr>
          <a:lstStyle/>
          <a:p>
            <a:pPr algn="l"/>
            <a:r>
              <a:rPr lang="en-US">
                <a:latin typeface="Calibri" pitchFamily="34" charset="0"/>
              </a:rPr>
              <a:t>A number of large clinical trials designed to identify effective and safe treatments for nonalcoholic steatohepatitis and liver fibrosis are in progress. Efforts have focused on ameliorating the three general processes that drive the pathogenesis and progression of nonalcoholic steatohepatitis: metabolic stress, inflammation, and fibrosis.</a:t>
            </a:r>
            <a:endParaRPr lang="fa-IR">
              <a:latin typeface="Calibri" pitchFamily="34" charset="0"/>
            </a:endParaRPr>
          </a:p>
        </p:txBody>
      </p:sp>
      <p:sp>
        <p:nvSpPr>
          <p:cNvPr id="30724" name="Rectangle 4"/>
          <p:cNvSpPr>
            <a:spLocks noChangeArrowheads="1"/>
          </p:cNvSpPr>
          <p:nvPr/>
        </p:nvSpPr>
        <p:spPr bwMode="auto">
          <a:xfrm>
            <a:off x="0" y="5157788"/>
            <a:ext cx="9144000" cy="646112"/>
          </a:xfrm>
          <a:prstGeom prst="rect">
            <a:avLst/>
          </a:prstGeom>
          <a:noFill/>
          <a:ln w="9525">
            <a:noFill/>
            <a:miter lim="800000"/>
            <a:headEnd/>
            <a:tailEnd/>
          </a:ln>
        </p:spPr>
        <p:txBody>
          <a:bodyPr>
            <a:spAutoFit/>
          </a:bodyPr>
          <a:lstStyle/>
          <a:p>
            <a:pPr algn="l"/>
            <a:r>
              <a:rPr lang="en-US">
                <a:latin typeface="Calibri" pitchFamily="34" charset="0"/>
              </a:rPr>
              <a:t>Results have been reported for several studies, but no agent has yet received approval by the Food and Drug Administration for the treatment of nonalcoholic steatohepatitis.</a:t>
            </a:r>
            <a:endParaRPr lang="fa-IR">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116013" y="2205038"/>
            <a:ext cx="7559675" cy="369887"/>
          </a:xfrm>
          <a:prstGeom prst="rect">
            <a:avLst/>
          </a:prstGeom>
          <a:noFill/>
          <a:ln w="9525">
            <a:noFill/>
            <a:miter lim="800000"/>
            <a:headEnd/>
            <a:tailEnd/>
          </a:ln>
        </p:spPr>
        <p:txBody>
          <a:bodyPr>
            <a:spAutoFit/>
          </a:bodyPr>
          <a:lstStyle/>
          <a:p>
            <a:pPr algn="ctr"/>
            <a:r>
              <a:rPr lang="en-US" i="1">
                <a:solidFill>
                  <a:srgbClr val="FF0000"/>
                </a:solidFill>
                <a:latin typeface="Calibri" pitchFamily="34" charset="0"/>
              </a:rPr>
              <a:t>Cause, Pathogenesis, and Treatment of Nonalcoholic Steatohepatitis</a:t>
            </a:r>
            <a:endParaRPr lang="fa-IR" i="1">
              <a:solidFill>
                <a:srgbClr val="FF0000"/>
              </a:solidFill>
              <a:latin typeface="Calibri" pitchFamily="34" charset="0"/>
            </a:endParaRPr>
          </a:p>
        </p:txBody>
      </p:sp>
      <p:sp>
        <p:nvSpPr>
          <p:cNvPr id="14338" name="Rectangle 2"/>
          <p:cNvSpPr>
            <a:spLocks noChangeArrowheads="1"/>
          </p:cNvSpPr>
          <p:nvPr/>
        </p:nvSpPr>
        <p:spPr bwMode="auto">
          <a:xfrm>
            <a:off x="1763713" y="885825"/>
            <a:ext cx="5794375" cy="522288"/>
          </a:xfrm>
          <a:prstGeom prst="rect">
            <a:avLst/>
          </a:prstGeom>
          <a:noFill/>
          <a:ln w="9525">
            <a:noFill/>
            <a:miter lim="800000"/>
            <a:headEnd/>
            <a:tailEnd/>
          </a:ln>
        </p:spPr>
        <p:txBody>
          <a:bodyPr wrap="none">
            <a:spAutoFit/>
          </a:bodyPr>
          <a:lstStyle/>
          <a:p>
            <a:r>
              <a:rPr lang="en-US" sz="2800" b="1" i="1">
                <a:latin typeface="Calibri" pitchFamily="34" charset="0"/>
              </a:rPr>
              <a:t>The new england journal o f medicine</a:t>
            </a:r>
            <a:endParaRPr lang="fa-IR" sz="2800" b="1" i="1">
              <a:latin typeface="Calibri" pitchFamily="34" charset="0"/>
            </a:endParaRPr>
          </a:p>
        </p:txBody>
      </p:sp>
      <p:sp>
        <p:nvSpPr>
          <p:cNvPr id="14339" name="Rectangle 3"/>
          <p:cNvSpPr>
            <a:spLocks noChangeArrowheads="1"/>
          </p:cNvSpPr>
          <p:nvPr/>
        </p:nvSpPr>
        <p:spPr bwMode="auto">
          <a:xfrm>
            <a:off x="3746500" y="1628775"/>
            <a:ext cx="1554163" cy="369888"/>
          </a:xfrm>
          <a:prstGeom prst="rect">
            <a:avLst/>
          </a:prstGeom>
          <a:noFill/>
          <a:ln w="9525">
            <a:noFill/>
            <a:miter lim="800000"/>
            <a:headEnd/>
            <a:tailEnd/>
          </a:ln>
        </p:spPr>
        <p:txBody>
          <a:bodyPr wrap="none">
            <a:spAutoFit/>
          </a:bodyPr>
          <a:lstStyle/>
          <a:p>
            <a:r>
              <a:rPr lang="en-US" b="1">
                <a:latin typeface="Calibri" pitchFamily="34" charset="0"/>
              </a:rPr>
              <a:t>Review Article</a:t>
            </a:r>
            <a:endParaRPr lang="fa-IR" b="1">
              <a:latin typeface="Calibri" pitchFamily="34" charset="0"/>
            </a:endParaRPr>
          </a:p>
        </p:txBody>
      </p:sp>
      <p:sp>
        <p:nvSpPr>
          <p:cNvPr id="14340" name="Rectangle 4"/>
          <p:cNvSpPr>
            <a:spLocks noChangeArrowheads="1"/>
          </p:cNvSpPr>
          <p:nvPr/>
        </p:nvSpPr>
        <p:spPr bwMode="auto">
          <a:xfrm>
            <a:off x="2097088" y="2921000"/>
            <a:ext cx="5597525" cy="369888"/>
          </a:xfrm>
          <a:prstGeom prst="rect">
            <a:avLst/>
          </a:prstGeom>
          <a:noFill/>
          <a:ln w="9525">
            <a:noFill/>
            <a:miter lim="800000"/>
            <a:headEnd/>
            <a:tailEnd/>
          </a:ln>
        </p:spPr>
        <p:txBody>
          <a:bodyPr>
            <a:spAutoFit/>
          </a:bodyPr>
          <a:lstStyle/>
          <a:p>
            <a:pPr algn="ctr"/>
            <a:r>
              <a:rPr lang="en-US">
                <a:latin typeface="Calibri" pitchFamily="34" charset="0"/>
              </a:rPr>
              <a:t>Anna M. Diehl, M.D., and Christopher Day, M.D.</a:t>
            </a:r>
            <a:endParaRPr lang="fa-IR">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srcRect/>
          <a:stretch>
            <a:fillRect/>
          </a:stretch>
        </p:blipFill>
        <p:spPr bwMode="auto">
          <a:xfrm>
            <a:off x="323850" y="549275"/>
            <a:ext cx="8496300"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srcRect/>
          <a:stretch>
            <a:fillRect/>
          </a:stretch>
        </p:blipFill>
        <p:spPr bwMode="auto">
          <a:xfrm>
            <a:off x="1452563" y="142875"/>
            <a:ext cx="6238875" cy="657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1334" y="1988840"/>
            <a:ext cx="6521337" cy="1200329"/>
          </a:xfrm>
          <a:prstGeom prst="rect">
            <a:avLst/>
          </a:prstGeom>
          <a:noFill/>
        </p:spPr>
        <p:txBody>
          <a:bodyPr wrap="none">
            <a:spAutoFit/>
          </a:bodyPr>
          <a:lstStyle/>
          <a:p>
            <a:pPr algn="ctr" fontAlgn="auto">
              <a:spcBef>
                <a:spcPts val="0"/>
              </a:spcBef>
              <a:spcAft>
                <a:spcPts val="0"/>
              </a:spcAft>
              <a:defRPr/>
            </a:pPr>
            <a:r>
              <a:rPr lang="fa-IR" sz="72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mn-lt"/>
                <a:cs typeface="+mn-cs"/>
              </a:rPr>
              <a:t>با تشکر از توجهتان </a:t>
            </a:r>
            <a:endParaRPr lang="en-US" sz="72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4294967295"/>
          </p:nvPr>
        </p:nvSpPr>
        <p:spPr/>
        <p:txBody>
          <a:bodyPr/>
          <a:lstStyle/>
          <a:p>
            <a:pPr marL="365125" indent="-255588"/>
            <a:r>
              <a:rPr lang="en-US" sz="11400" smtClean="0">
                <a:cs typeface="Arial" charset="0"/>
              </a:rPr>
              <a:t>Dr gavidel </a:t>
            </a:r>
          </a:p>
          <a:p>
            <a:pPr marL="365125" indent="-255588"/>
            <a:r>
              <a:rPr lang="en-US" sz="11400" smtClean="0">
                <a:cs typeface="Arial" charset="0"/>
              </a:rPr>
              <a:t>Journal club</a:t>
            </a:r>
          </a:p>
        </p:txBody>
      </p:sp>
      <p:sp>
        <p:nvSpPr>
          <p:cNvPr id="3" name="Title 2"/>
          <p:cNvSpPr>
            <a:spLocks noGrp="1"/>
          </p:cNvSpPr>
          <p:nvPr>
            <p:ph type="title" idx="4294967295"/>
          </p:nvPr>
        </p:nvSpPr>
        <p:spPr/>
        <p:txBody>
          <a:bodyPr>
            <a:normAutofit/>
          </a:bodyPr>
          <a:lstStyle/>
          <a:p>
            <a:endParaRPr lang="en-US" smtClean="0">
              <a:effectLst>
                <a:outerShdw blurRad="38100" dist="38100" dir="2700000" algn="tl">
                  <a:srgbClr val="C0C0C0"/>
                </a:outerShdw>
              </a:effectLst>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711450" y="404813"/>
            <a:ext cx="3144838" cy="461962"/>
          </a:xfrm>
          <a:prstGeom prst="rect">
            <a:avLst/>
          </a:prstGeom>
          <a:noFill/>
          <a:ln w="9525">
            <a:noFill/>
            <a:miter lim="800000"/>
            <a:headEnd/>
            <a:tailEnd/>
          </a:ln>
        </p:spPr>
        <p:txBody>
          <a:bodyPr wrap="none">
            <a:spAutoFit/>
          </a:bodyPr>
          <a:lstStyle/>
          <a:p>
            <a:r>
              <a:rPr lang="en-US" sz="2400" b="1" i="1">
                <a:solidFill>
                  <a:schemeClr val="tx2"/>
                </a:solidFill>
                <a:latin typeface="Calibri" pitchFamily="34" charset="0"/>
              </a:rPr>
              <a:t>Epidemiologic Features</a:t>
            </a:r>
            <a:endParaRPr lang="fa-IR" sz="2400" b="1" i="1">
              <a:solidFill>
                <a:schemeClr val="tx2"/>
              </a:solidFill>
              <a:latin typeface="Calibri" pitchFamily="34" charset="0"/>
            </a:endParaRPr>
          </a:p>
        </p:txBody>
      </p:sp>
      <p:sp>
        <p:nvSpPr>
          <p:cNvPr id="15362" name="Rectangle 3"/>
          <p:cNvSpPr>
            <a:spLocks noChangeArrowheads="1"/>
          </p:cNvSpPr>
          <p:nvPr/>
        </p:nvSpPr>
        <p:spPr bwMode="auto">
          <a:xfrm>
            <a:off x="0" y="1304925"/>
            <a:ext cx="9144000" cy="2032000"/>
          </a:xfrm>
          <a:prstGeom prst="rect">
            <a:avLst/>
          </a:prstGeom>
          <a:noFill/>
          <a:ln w="9525">
            <a:noFill/>
            <a:miter lim="800000"/>
            <a:headEnd/>
            <a:tailEnd/>
          </a:ln>
        </p:spPr>
        <p:txBody>
          <a:bodyPr>
            <a:spAutoFit/>
          </a:bodyPr>
          <a:lstStyle/>
          <a:p>
            <a:pPr algn="l"/>
            <a:r>
              <a:rPr lang="en-US">
                <a:latin typeface="Calibri" pitchFamily="34" charset="0"/>
              </a:rPr>
              <a:t>Nonalcoholic steatohepatitis is </a:t>
            </a:r>
            <a:r>
              <a:rPr lang="en-US">
                <a:solidFill>
                  <a:srgbClr val="FF0000"/>
                </a:solidFill>
                <a:latin typeface="Calibri" pitchFamily="34" charset="0"/>
              </a:rPr>
              <a:t>strongly associated </a:t>
            </a:r>
            <a:r>
              <a:rPr lang="en-US">
                <a:latin typeface="Calibri" pitchFamily="34" charset="0"/>
              </a:rPr>
              <a:t>with </a:t>
            </a:r>
            <a:r>
              <a:rPr lang="en-US">
                <a:solidFill>
                  <a:srgbClr val="7030A0"/>
                </a:solidFill>
                <a:latin typeface="Calibri" pitchFamily="34" charset="0"/>
              </a:rPr>
              <a:t>overweight or obesity </a:t>
            </a:r>
            <a:r>
              <a:rPr lang="en-US">
                <a:latin typeface="Calibri" pitchFamily="34" charset="0"/>
              </a:rPr>
              <a:t>and the </a:t>
            </a:r>
            <a:r>
              <a:rPr lang="en-US">
                <a:solidFill>
                  <a:srgbClr val="7030A0"/>
                </a:solidFill>
                <a:latin typeface="Calibri" pitchFamily="34" charset="0"/>
              </a:rPr>
              <a:t>metabolic</a:t>
            </a:r>
            <a:r>
              <a:rPr lang="en-US">
                <a:latin typeface="Calibri" pitchFamily="34" charset="0"/>
              </a:rPr>
              <a:t> </a:t>
            </a:r>
            <a:r>
              <a:rPr lang="en-US">
                <a:solidFill>
                  <a:srgbClr val="7030A0"/>
                </a:solidFill>
                <a:latin typeface="Calibri" pitchFamily="34" charset="0"/>
              </a:rPr>
              <a:t>syndrome</a:t>
            </a:r>
            <a:r>
              <a:rPr lang="en-US">
                <a:latin typeface="Calibri" pitchFamily="34" charset="0"/>
              </a:rPr>
              <a:t>. A recent analysis of studies involving more than 8.5 million persons from 22 countries showed that more than 80% of patients with nonalcoholic steatohepatitis are overweight or obese, 72% have dyslipidemia, and 44% have received a diagnosis of type 2 diabetes mellitus. This information supports the concept that nonalcoholic steatohepatitis is the hepatic correlate of the metabolic syndrome, a systemic disorder of energy homeostasis that often accompanies visceral adiposity.</a:t>
            </a:r>
            <a:endParaRPr lang="fa-IR">
              <a:latin typeface="Calibri" pitchFamily="34" charset="0"/>
            </a:endParaRPr>
          </a:p>
        </p:txBody>
      </p:sp>
      <p:sp>
        <p:nvSpPr>
          <p:cNvPr id="15363" name="Rectangle 4"/>
          <p:cNvSpPr>
            <a:spLocks noChangeArrowheads="1"/>
          </p:cNvSpPr>
          <p:nvPr/>
        </p:nvSpPr>
        <p:spPr bwMode="auto">
          <a:xfrm>
            <a:off x="0" y="3573463"/>
            <a:ext cx="9144000" cy="646112"/>
          </a:xfrm>
          <a:prstGeom prst="rect">
            <a:avLst/>
          </a:prstGeom>
          <a:noFill/>
          <a:ln w="9525">
            <a:noFill/>
            <a:miter lim="800000"/>
            <a:headEnd/>
            <a:tailEnd/>
          </a:ln>
        </p:spPr>
        <p:txBody>
          <a:bodyPr>
            <a:spAutoFit/>
          </a:bodyPr>
          <a:lstStyle/>
          <a:p>
            <a:pPr algn="l"/>
            <a:r>
              <a:rPr lang="en-US">
                <a:latin typeface="Calibri" pitchFamily="34" charset="0"/>
              </a:rPr>
              <a:t>Unlike isolated hepatic steatosis, nonalcoholic steatohepatitis is </a:t>
            </a:r>
            <a:r>
              <a:rPr lang="en-US">
                <a:solidFill>
                  <a:srgbClr val="FF0000"/>
                </a:solidFill>
                <a:latin typeface="Calibri" pitchFamily="34" charset="0"/>
              </a:rPr>
              <a:t>strongly associated with liver fibrosis (scarring)</a:t>
            </a:r>
            <a:r>
              <a:rPr lang="en-US">
                <a:latin typeface="Calibri" pitchFamily="34" charset="0"/>
              </a:rPr>
              <a:t>, according to liver biopsy series.</a:t>
            </a:r>
            <a:endParaRPr lang="fa-IR">
              <a:latin typeface="Calibri" pitchFamily="34" charset="0"/>
            </a:endParaRPr>
          </a:p>
        </p:txBody>
      </p:sp>
      <p:sp>
        <p:nvSpPr>
          <p:cNvPr id="15364" name="Rectangle 5"/>
          <p:cNvSpPr>
            <a:spLocks noChangeArrowheads="1"/>
          </p:cNvSpPr>
          <p:nvPr/>
        </p:nvSpPr>
        <p:spPr bwMode="auto">
          <a:xfrm>
            <a:off x="0" y="4519613"/>
            <a:ext cx="9144000" cy="646112"/>
          </a:xfrm>
          <a:prstGeom prst="rect">
            <a:avLst/>
          </a:prstGeom>
          <a:noFill/>
          <a:ln w="9525">
            <a:noFill/>
            <a:miter lim="800000"/>
            <a:headEnd/>
            <a:tailEnd/>
          </a:ln>
        </p:spPr>
        <p:txBody>
          <a:bodyPr>
            <a:spAutoFit/>
          </a:bodyPr>
          <a:lstStyle/>
          <a:p>
            <a:pPr algn="l"/>
            <a:r>
              <a:rPr lang="en-US">
                <a:latin typeface="Calibri" pitchFamily="34" charset="0"/>
              </a:rPr>
              <a:t>no fibrosis [F0], portal fibrosis without septa [F1], portal fibrosis with few septa [F2], bridging septa between central and portal veins [F3], and cirrhosis [F4])</a:t>
            </a:r>
            <a:endParaRPr lang="fa-IR">
              <a:latin typeface="Calibri" pitchFamily="34" charset="0"/>
            </a:endParaRPr>
          </a:p>
        </p:txBody>
      </p:sp>
      <p:sp>
        <p:nvSpPr>
          <p:cNvPr id="15365" name="Rectangle 6"/>
          <p:cNvSpPr>
            <a:spLocks noChangeArrowheads="1"/>
          </p:cNvSpPr>
          <p:nvPr/>
        </p:nvSpPr>
        <p:spPr bwMode="auto">
          <a:xfrm>
            <a:off x="0" y="5380038"/>
            <a:ext cx="9144000" cy="923925"/>
          </a:xfrm>
          <a:prstGeom prst="rect">
            <a:avLst/>
          </a:prstGeom>
          <a:noFill/>
          <a:ln w="9525">
            <a:noFill/>
            <a:miter lim="800000"/>
            <a:headEnd/>
            <a:tailEnd/>
          </a:ln>
        </p:spPr>
        <p:txBody>
          <a:bodyPr>
            <a:spAutoFit/>
          </a:bodyPr>
          <a:lstStyle/>
          <a:p>
            <a:pPr algn="l"/>
            <a:r>
              <a:rPr lang="en-US">
                <a:latin typeface="Calibri" pitchFamily="34" charset="0"/>
              </a:rPr>
              <a:t>Nonalcoholic steatohepatitis is a </a:t>
            </a:r>
            <a:r>
              <a:rPr lang="en-US">
                <a:solidFill>
                  <a:srgbClr val="FF0000"/>
                </a:solidFill>
                <a:latin typeface="Calibri" pitchFamily="34" charset="0"/>
              </a:rPr>
              <a:t>dynamic condition </a:t>
            </a:r>
            <a:r>
              <a:rPr lang="en-US">
                <a:latin typeface="Calibri" pitchFamily="34" charset="0"/>
              </a:rPr>
              <a:t>that can regress to isolated steatosis, smolder at a relatively constant level of activity, or cause progressive fibrosis that leads to cirrhosis (F4 fibrosis).</a:t>
            </a:r>
            <a:endParaRPr lang="fa-IR">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1624013" y="490538"/>
            <a:ext cx="5895975" cy="587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5875" y="260350"/>
            <a:ext cx="9144000" cy="2032000"/>
          </a:xfrm>
          <a:prstGeom prst="rect">
            <a:avLst/>
          </a:prstGeom>
          <a:noFill/>
          <a:ln w="9525">
            <a:noFill/>
            <a:miter lim="800000"/>
            <a:headEnd/>
            <a:tailEnd/>
          </a:ln>
        </p:spPr>
        <p:txBody>
          <a:bodyPr>
            <a:spAutoFit/>
          </a:bodyPr>
          <a:lstStyle/>
          <a:p>
            <a:pPr algn="l"/>
            <a:r>
              <a:rPr lang="en-US">
                <a:latin typeface="Calibri" pitchFamily="34" charset="0"/>
              </a:rPr>
              <a:t>Analyses of sequential liver-biopsy specimens in patient cohorts indicate that liver fibrosis progresses at a rate of approximately </a:t>
            </a:r>
            <a:r>
              <a:rPr lang="en-US">
                <a:solidFill>
                  <a:srgbClr val="FF0000"/>
                </a:solidFill>
                <a:latin typeface="Calibri" pitchFamily="34" charset="0"/>
              </a:rPr>
              <a:t>one stage per decade</a:t>
            </a:r>
            <a:r>
              <a:rPr lang="en-US">
                <a:latin typeface="Calibri" pitchFamily="34" charset="0"/>
              </a:rPr>
              <a:t>, suggesting that F2 fibrosis will progress to cirrhosis within 20 years. However, rates of fibrosis progression (and regression) vary considerably among individual patients and may not be linear over time even in a given person.In some cases, for example, fibrosis quickly diminishes as nonalcoholic steatohepatitis improves,whereas in others, scarring persists or worsens even after nonalcoholic steatohepatitis has resolved.</a:t>
            </a:r>
            <a:endParaRPr lang="fa-IR">
              <a:latin typeface="Calibri" pitchFamily="34" charset="0"/>
            </a:endParaRPr>
          </a:p>
        </p:txBody>
      </p:sp>
      <p:sp>
        <p:nvSpPr>
          <p:cNvPr id="17410" name="Rectangle 2"/>
          <p:cNvSpPr>
            <a:spLocks noChangeArrowheads="1"/>
          </p:cNvSpPr>
          <p:nvPr/>
        </p:nvSpPr>
        <p:spPr bwMode="auto">
          <a:xfrm>
            <a:off x="-20638" y="2420938"/>
            <a:ext cx="9128126" cy="646112"/>
          </a:xfrm>
          <a:prstGeom prst="rect">
            <a:avLst/>
          </a:prstGeom>
          <a:noFill/>
          <a:ln w="9525">
            <a:noFill/>
            <a:miter lim="800000"/>
            <a:headEnd/>
            <a:tailEnd/>
          </a:ln>
        </p:spPr>
        <p:txBody>
          <a:bodyPr>
            <a:spAutoFit/>
          </a:bodyPr>
          <a:lstStyle/>
          <a:p>
            <a:pPr algn="l"/>
            <a:r>
              <a:rPr lang="en-US">
                <a:latin typeface="Calibri" pitchFamily="34" charset="0"/>
              </a:rPr>
              <a:t>Cirrhosis related to nonalcoholic steatohepatitis will develop in approximately 2% of American adults at some point in their lives.</a:t>
            </a:r>
            <a:endParaRPr lang="fa-IR">
              <a:latin typeface="Calibri" pitchFamily="34" charset="0"/>
            </a:endParaRPr>
          </a:p>
        </p:txBody>
      </p:sp>
      <p:sp>
        <p:nvSpPr>
          <p:cNvPr id="17411" name="Rectangle 3"/>
          <p:cNvSpPr>
            <a:spLocks noChangeArrowheads="1"/>
          </p:cNvSpPr>
          <p:nvPr/>
        </p:nvSpPr>
        <p:spPr bwMode="auto">
          <a:xfrm>
            <a:off x="25400" y="3284538"/>
            <a:ext cx="9091613" cy="646112"/>
          </a:xfrm>
          <a:prstGeom prst="rect">
            <a:avLst/>
          </a:prstGeom>
          <a:noFill/>
          <a:ln w="9525">
            <a:noFill/>
            <a:miter lim="800000"/>
            <a:headEnd/>
            <a:tailEnd/>
          </a:ln>
        </p:spPr>
        <p:txBody>
          <a:bodyPr>
            <a:spAutoFit/>
          </a:bodyPr>
          <a:lstStyle/>
          <a:p>
            <a:pPr algn="l"/>
            <a:r>
              <a:rPr lang="en-US">
                <a:latin typeface="Calibri" pitchFamily="34" charset="0"/>
              </a:rPr>
              <a:t>The incidence of hepatocellular carcinoma is at least 1 to 2% per year among patients with cirrhosis related to nonalcoholic steatohepatitis.</a:t>
            </a:r>
            <a:endParaRPr lang="fa-IR">
              <a:latin typeface="Calibri" pitchFamily="34" charset="0"/>
            </a:endParaRPr>
          </a:p>
        </p:txBody>
      </p:sp>
      <p:sp>
        <p:nvSpPr>
          <p:cNvPr id="17412" name="Rectangle 4"/>
          <p:cNvSpPr>
            <a:spLocks noChangeArrowheads="1"/>
          </p:cNvSpPr>
          <p:nvPr/>
        </p:nvSpPr>
        <p:spPr bwMode="auto">
          <a:xfrm>
            <a:off x="-41275" y="4437063"/>
            <a:ext cx="9083675" cy="1754187"/>
          </a:xfrm>
          <a:prstGeom prst="rect">
            <a:avLst/>
          </a:prstGeom>
          <a:noFill/>
          <a:ln w="9525">
            <a:noFill/>
            <a:miter lim="800000"/>
            <a:headEnd/>
            <a:tailEnd/>
          </a:ln>
        </p:spPr>
        <p:txBody>
          <a:bodyPr>
            <a:spAutoFit/>
          </a:bodyPr>
          <a:lstStyle/>
          <a:p>
            <a:pPr algn="l"/>
            <a:r>
              <a:rPr lang="en-US">
                <a:latin typeface="Calibri" pitchFamily="34" charset="0"/>
              </a:rPr>
              <a:t>In addition, hepatic steatosis and nonalcoholic steatohepatitis occur in </a:t>
            </a:r>
            <a:r>
              <a:rPr lang="en-US">
                <a:solidFill>
                  <a:srgbClr val="FF0000"/>
                </a:solidFill>
                <a:latin typeface="Calibri" pitchFamily="34" charset="0"/>
              </a:rPr>
              <a:t>children</a:t>
            </a:r>
            <a:r>
              <a:rPr lang="en-US">
                <a:latin typeface="Calibri" pitchFamily="34" charset="0"/>
              </a:rPr>
              <a:t>. As with adults,nonalcoholic steatohepatitis in children is </a:t>
            </a:r>
            <a:r>
              <a:rPr lang="en-US">
                <a:solidFill>
                  <a:srgbClr val="FF0000"/>
                </a:solidFill>
                <a:latin typeface="Calibri" pitchFamily="34" charset="0"/>
              </a:rPr>
              <a:t>strongly associated with obesity</a:t>
            </a:r>
            <a:r>
              <a:rPr lang="en-US">
                <a:latin typeface="Calibri" pitchFamily="34" charset="0"/>
              </a:rPr>
              <a:t>. A study of more than 250,000 Danish children showed that childhood obesity increased the risk of hepatocellular carcinoma in adulthood,prompting concern that the childhood obesity epidemic in the United States may spawn an epidemic of chronic liver disease, cirrhosis, and liver cancer that will haunt the U.S. population for decades to come.</a:t>
            </a:r>
            <a:endParaRPr lang="fa-IR">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979738" y="404813"/>
            <a:ext cx="2147887" cy="522287"/>
          </a:xfrm>
          <a:prstGeom prst="rect">
            <a:avLst/>
          </a:prstGeom>
          <a:noFill/>
          <a:ln w="9525">
            <a:noFill/>
            <a:miter lim="800000"/>
            <a:headEnd/>
            <a:tailEnd/>
          </a:ln>
        </p:spPr>
        <p:txBody>
          <a:bodyPr wrap="none">
            <a:spAutoFit/>
          </a:bodyPr>
          <a:lstStyle/>
          <a:p>
            <a:r>
              <a:rPr lang="en-US" sz="2800" b="1" i="1">
                <a:solidFill>
                  <a:schemeClr val="accent1"/>
                </a:solidFill>
                <a:latin typeface="Calibri" pitchFamily="34" charset="0"/>
              </a:rPr>
              <a:t>Pathogenesis</a:t>
            </a:r>
            <a:endParaRPr lang="fa-IR" sz="2800" b="1" i="1">
              <a:solidFill>
                <a:schemeClr val="accent1"/>
              </a:solidFill>
              <a:latin typeface="Calibri" pitchFamily="34" charset="0"/>
            </a:endParaRPr>
          </a:p>
        </p:txBody>
      </p:sp>
      <p:sp>
        <p:nvSpPr>
          <p:cNvPr id="3" name="Rectangle 2"/>
          <p:cNvSpPr/>
          <p:nvPr/>
        </p:nvSpPr>
        <p:spPr>
          <a:xfrm>
            <a:off x="539750" y="984250"/>
            <a:ext cx="1633538" cy="369888"/>
          </a:xfrm>
          <a:prstGeom prst="rect">
            <a:avLst/>
          </a:prstGeom>
        </p:spPr>
        <p:txBody>
          <a:bodyPr wrap="none">
            <a:spAutoFit/>
          </a:bodyPr>
          <a:lstStyle/>
          <a:p>
            <a:pPr fontAlgn="auto">
              <a:spcBef>
                <a:spcPts val="0"/>
              </a:spcBef>
              <a:spcAft>
                <a:spcPts val="0"/>
              </a:spcAft>
              <a:defRPr/>
            </a:pPr>
            <a:r>
              <a:rPr lang="en-US" i="1" dirty="0">
                <a:solidFill>
                  <a:schemeClr val="accent6"/>
                </a:solidFill>
                <a:latin typeface="+mn-lt"/>
                <a:cs typeface="+mn-cs"/>
              </a:rPr>
              <a:t>Genetic Factors</a:t>
            </a:r>
            <a:endParaRPr lang="fa-IR" i="1" dirty="0">
              <a:solidFill>
                <a:schemeClr val="accent6"/>
              </a:solidFill>
              <a:latin typeface="+mn-lt"/>
              <a:cs typeface="+mn-cs"/>
            </a:endParaRPr>
          </a:p>
        </p:txBody>
      </p:sp>
      <p:sp>
        <p:nvSpPr>
          <p:cNvPr id="18435" name="Rectangle 3"/>
          <p:cNvSpPr>
            <a:spLocks noChangeArrowheads="1"/>
          </p:cNvSpPr>
          <p:nvPr/>
        </p:nvSpPr>
        <p:spPr bwMode="auto">
          <a:xfrm>
            <a:off x="2978150" y="971550"/>
            <a:ext cx="1881188" cy="368300"/>
          </a:xfrm>
          <a:prstGeom prst="rect">
            <a:avLst/>
          </a:prstGeom>
          <a:noFill/>
          <a:ln w="9525">
            <a:noFill/>
            <a:miter lim="800000"/>
            <a:headEnd/>
            <a:tailEnd/>
          </a:ln>
        </p:spPr>
        <p:txBody>
          <a:bodyPr wrap="none">
            <a:spAutoFit/>
          </a:bodyPr>
          <a:lstStyle/>
          <a:p>
            <a:r>
              <a:rPr lang="en-US" i="1">
                <a:solidFill>
                  <a:srgbClr val="00B050"/>
                </a:solidFill>
                <a:latin typeface="Calibri" pitchFamily="34" charset="0"/>
              </a:rPr>
              <a:t>Epigenetic Factors</a:t>
            </a:r>
            <a:endParaRPr lang="fa-IR" i="1">
              <a:solidFill>
                <a:srgbClr val="00B050"/>
              </a:solidFill>
              <a:latin typeface="Calibri" pitchFamily="34" charset="0"/>
            </a:endParaRPr>
          </a:p>
        </p:txBody>
      </p:sp>
      <p:sp>
        <p:nvSpPr>
          <p:cNvPr id="18436" name="Rectangle 4"/>
          <p:cNvSpPr>
            <a:spLocks noChangeArrowheads="1"/>
          </p:cNvSpPr>
          <p:nvPr/>
        </p:nvSpPr>
        <p:spPr bwMode="auto">
          <a:xfrm>
            <a:off x="5673725" y="949325"/>
            <a:ext cx="2273300" cy="369888"/>
          </a:xfrm>
          <a:prstGeom prst="rect">
            <a:avLst/>
          </a:prstGeom>
          <a:noFill/>
          <a:ln w="9525">
            <a:noFill/>
            <a:miter lim="800000"/>
            <a:headEnd/>
            <a:tailEnd/>
          </a:ln>
        </p:spPr>
        <p:txBody>
          <a:bodyPr wrap="none">
            <a:spAutoFit/>
          </a:bodyPr>
          <a:lstStyle/>
          <a:p>
            <a:r>
              <a:rPr lang="en-US" i="1">
                <a:solidFill>
                  <a:srgbClr val="C00000"/>
                </a:solidFill>
                <a:latin typeface="Calibri" pitchFamily="34" charset="0"/>
              </a:rPr>
              <a:t>Environmental Factors</a:t>
            </a:r>
            <a:endParaRPr lang="fa-IR" i="1">
              <a:solidFill>
                <a:srgbClr val="C00000"/>
              </a:solidFill>
              <a:latin typeface="Calibri" pitchFamily="34" charset="0"/>
            </a:endParaRPr>
          </a:p>
        </p:txBody>
      </p:sp>
      <p:sp>
        <p:nvSpPr>
          <p:cNvPr id="18437" name="Rectangle 5"/>
          <p:cNvSpPr>
            <a:spLocks noChangeArrowheads="1"/>
          </p:cNvSpPr>
          <p:nvPr/>
        </p:nvSpPr>
        <p:spPr bwMode="auto">
          <a:xfrm>
            <a:off x="0" y="1557338"/>
            <a:ext cx="9144000" cy="646112"/>
          </a:xfrm>
          <a:prstGeom prst="rect">
            <a:avLst/>
          </a:prstGeom>
          <a:noFill/>
          <a:ln w="9525">
            <a:noFill/>
            <a:miter lim="800000"/>
            <a:headEnd/>
            <a:tailEnd/>
          </a:ln>
        </p:spPr>
        <p:txBody>
          <a:bodyPr>
            <a:spAutoFit/>
          </a:bodyPr>
          <a:lstStyle/>
          <a:p>
            <a:pPr algn="l"/>
            <a:r>
              <a:rPr lang="en-US">
                <a:latin typeface="Calibri" pitchFamily="34" charset="0"/>
              </a:rPr>
              <a:t>Nonalcoholic steatohepatitis always develops in the context of hepatic steatosis, but isolated steatosisis three or four times as prevalent as nonalcoholic steatohepatitis.</a:t>
            </a:r>
            <a:endParaRPr lang="fa-IR">
              <a:latin typeface="Calibri" pitchFamily="34" charset="0"/>
            </a:endParaRPr>
          </a:p>
        </p:txBody>
      </p:sp>
      <p:sp>
        <p:nvSpPr>
          <p:cNvPr id="18438" name="Rectangle 6"/>
          <p:cNvSpPr>
            <a:spLocks noChangeArrowheads="1"/>
          </p:cNvSpPr>
          <p:nvPr/>
        </p:nvSpPr>
        <p:spPr bwMode="auto">
          <a:xfrm>
            <a:off x="0" y="2420938"/>
            <a:ext cx="9144000" cy="1477962"/>
          </a:xfrm>
          <a:prstGeom prst="rect">
            <a:avLst/>
          </a:prstGeom>
          <a:noFill/>
          <a:ln w="9525">
            <a:noFill/>
            <a:miter lim="800000"/>
            <a:headEnd/>
            <a:tailEnd/>
          </a:ln>
        </p:spPr>
        <p:txBody>
          <a:bodyPr>
            <a:spAutoFit/>
          </a:bodyPr>
          <a:lstStyle/>
          <a:p>
            <a:pPr algn="l"/>
            <a:r>
              <a:rPr lang="en-US">
                <a:latin typeface="Calibri" pitchFamily="34" charset="0"/>
              </a:rPr>
              <a:t>the presence of nonalcoholic steatohepatitis </a:t>
            </a:r>
            <a:r>
              <a:rPr lang="en-US">
                <a:solidFill>
                  <a:srgbClr val="FF0000"/>
                </a:solidFill>
                <a:latin typeface="Calibri" pitchFamily="34" charset="0"/>
              </a:rPr>
              <a:t>does not correlate with the severity of steatosis </a:t>
            </a:r>
            <a:r>
              <a:rPr lang="en-US">
                <a:latin typeface="Calibri" pitchFamily="34" charset="0"/>
              </a:rPr>
              <a:t>as assessedon the basis of liver biopsy or current imaging techniques. Since these tests mainly capture hepatic triglyceride content and triglycerides themselves are not directly hepatotoxic, it is presumed that hepatocyte injury is inflicted by </a:t>
            </a:r>
            <a:r>
              <a:rPr lang="en-US">
                <a:solidFill>
                  <a:srgbClr val="7030A0"/>
                </a:solidFill>
                <a:latin typeface="Calibri" pitchFamily="34" charset="0"/>
              </a:rPr>
              <a:t>toxic triglyceride precursors or products of </a:t>
            </a:r>
            <a:r>
              <a:rPr lang="fa-IR">
                <a:latin typeface="Calibri" pitchFamily="34" charset="0"/>
              </a:rPr>
              <a:t>.</a:t>
            </a:r>
            <a:r>
              <a:rPr lang="en-US">
                <a:solidFill>
                  <a:srgbClr val="7030A0"/>
                </a:solidFill>
                <a:latin typeface="Calibri" pitchFamily="34" charset="0"/>
              </a:rPr>
              <a:t>triglyceride metabolism</a:t>
            </a:r>
            <a:endParaRPr lang="fa-IR">
              <a:solidFill>
                <a:srgbClr val="7030A0"/>
              </a:solidFill>
              <a:latin typeface="Calibri" pitchFamily="34" charset="0"/>
            </a:endParaRPr>
          </a:p>
        </p:txBody>
      </p:sp>
      <p:sp>
        <p:nvSpPr>
          <p:cNvPr id="18439" name="Rectangle 7"/>
          <p:cNvSpPr>
            <a:spLocks noChangeArrowheads="1"/>
          </p:cNvSpPr>
          <p:nvPr/>
        </p:nvSpPr>
        <p:spPr bwMode="auto">
          <a:xfrm>
            <a:off x="0" y="4149725"/>
            <a:ext cx="9144000" cy="646113"/>
          </a:xfrm>
          <a:prstGeom prst="rect">
            <a:avLst/>
          </a:prstGeom>
          <a:noFill/>
          <a:ln w="9525">
            <a:noFill/>
            <a:miter lim="800000"/>
            <a:headEnd/>
            <a:tailEnd/>
          </a:ln>
        </p:spPr>
        <p:txBody>
          <a:bodyPr>
            <a:spAutoFit/>
          </a:bodyPr>
          <a:lstStyle/>
          <a:p>
            <a:pPr algn="l"/>
            <a:r>
              <a:rPr lang="en-US">
                <a:solidFill>
                  <a:srgbClr val="FF0000"/>
                </a:solidFill>
                <a:latin typeface="Calibri" pitchFamily="34" charset="0"/>
              </a:rPr>
              <a:t>Hepatocyte injury and death </a:t>
            </a:r>
            <a:r>
              <a:rPr lang="en-US">
                <a:latin typeface="Calibri" pitchFamily="34" charset="0"/>
              </a:rPr>
              <a:t>are key features that differentiate nonalcoholic steatohepatitis from isolated steatosis.</a:t>
            </a:r>
            <a:endParaRPr lang="fa-IR">
              <a:latin typeface="Calibri" pitchFamily="34" charset="0"/>
            </a:endParaRPr>
          </a:p>
        </p:txBody>
      </p:sp>
      <p:sp>
        <p:nvSpPr>
          <p:cNvPr id="18440" name="Rectangle 8"/>
          <p:cNvSpPr>
            <a:spLocks noChangeArrowheads="1"/>
          </p:cNvSpPr>
          <p:nvPr/>
        </p:nvSpPr>
        <p:spPr bwMode="auto">
          <a:xfrm>
            <a:off x="0" y="4941888"/>
            <a:ext cx="9144000" cy="646112"/>
          </a:xfrm>
          <a:prstGeom prst="rect">
            <a:avLst/>
          </a:prstGeom>
          <a:noFill/>
          <a:ln w="9525">
            <a:noFill/>
            <a:miter lim="800000"/>
            <a:headEnd/>
            <a:tailEnd/>
          </a:ln>
        </p:spPr>
        <p:txBody>
          <a:bodyPr>
            <a:spAutoFit/>
          </a:bodyPr>
          <a:lstStyle/>
          <a:p>
            <a:pPr algn="l"/>
            <a:r>
              <a:rPr lang="en-US">
                <a:latin typeface="Calibri" pitchFamily="34" charset="0"/>
              </a:rPr>
              <a:t>Whether hepatocyte injury is the primary cause or a secondary consequence of liver inflammation is debatable.</a:t>
            </a:r>
            <a:endParaRPr lang="fa-IR">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176213"/>
            <a:ext cx="9144000" cy="1476375"/>
          </a:xfrm>
          <a:prstGeom prst="rect">
            <a:avLst/>
          </a:prstGeom>
          <a:noFill/>
          <a:ln w="9525">
            <a:noFill/>
            <a:miter lim="800000"/>
            <a:headEnd/>
            <a:tailEnd/>
          </a:ln>
        </p:spPr>
        <p:txBody>
          <a:bodyPr>
            <a:spAutoFit/>
          </a:bodyPr>
          <a:lstStyle/>
          <a:p>
            <a:pPr algn="l"/>
            <a:r>
              <a:rPr lang="en-US">
                <a:solidFill>
                  <a:srgbClr val="FF0000"/>
                </a:solidFill>
                <a:latin typeface="Calibri" pitchFamily="34" charset="0"/>
              </a:rPr>
              <a:t>injured hepatocytes </a:t>
            </a:r>
            <a:r>
              <a:rPr lang="en-US">
                <a:latin typeface="Calibri" pitchFamily="34" charset="0"/>
              </a:rPr>
              <a:t>release factors promoting the </a:t>
            </a:r>
            <a:r>
              <a:rPr lang="en-US" b="1" i="1">
                <a:latin typeface="Calibri" pitchFamily="34" charset="0"/>
              </a:rPr>
              <a:t>accumulation of immune cells </a:t>
            </a:r>
            <a:r>
              <a:rPr lang="en-US">
                <a:latin typeface="Calibri" pitchFamily="34" charset="0"/>
              </a:rPr>
              <a:t>that produce hepatotoxic substances and incite further injury and inflammation. Conversely, factors that promote inflammation (e.g., </a:t>
            </a:r>
            <a:r>
              <a:rPr lang="en-US">
                <a:solidFill>
                  <a:srgbClr val="92D050"/>
                </a:solidFill>
                <a:latin typeface="Calibri" pitchFamily="34" charset="0"/>
              </a:rPr>
              <a:t>visceral adiposity</a:t>
            </a:r>
            <a:r>
              <a:rPr lang="en-US">
                <a:latin typeface="Calibri" pitchFamily="34" charset="0"/>
              </a:rPr>
              <a:t>, the </a:t>
            </a:r>
            <a:r>
              <a:rPr lang="en-US">
                <a:solidFill>
                  <a:srgbClr val="92D050"/>
                </a:solidFill>
                <a:latin typeface="Calibri" pitchFamily="34" charset="0"/>
              </a:rPr>
              <a:t>metabolic syndrome</a:t>
            </a:r>
            <a:r>
              <a:rPr lang="en-US">
                <a:latin typeface="Calibri" pitchFamily="34" charset="0"/>
              </a:rPr>
              <a:t>, </a:t>
            </a:r>
            <a:r>
              <a:rPr lang="en-US">
                <a:solidFill>
                  <a:srgbClr val="92D050"/>
                </a:solidFill>
                <a:latin typeface="Calibri" pitchFamily="34" charset="0"/>
              </a:rPr>
              <a:t>changes in intestinal microbiota</a:t>
            </a:r>
            <a:r>
              <a:rPr lang="en-US">
                <a:latin typeface="Calibri" pitchFamily="34" charset="0"/>
              </a:rPr>
              <a:t>, and </a:t>
            </a:r>
            <a:r>
              <a:rPr lang="en-US">
                <a:solidFill>
                  <a:srgbClr val="92D050"/>
                </a:solidFill>
                <a:latin typeface="Calibri" pitchFamily="34" charset="0"/>
              </a:rPr>
              <a:t>circadian-rhythm disruption</a:t>
            </a:r>
            <a:r>
              <a:rPr lang="en-US">
                <a:latin typeface="Calibri" pitchFamily="34" charset="0"/>
              </a:rPr>
              <a:t>) </a:t>
            </a:r>
            <a:r>
              <a:rPr lang="en-US" b="1" i="1">
                <a:latin typeface="Calibri" pitchFamily="34" charset="0"/>
              </a:rPr>
              <a:t>increase hepatocyte exposure to cytokines, gut-derived products, and other inflammatory mediators</a:t>
            </a:r>
            <a:r>
              <a:rPr lang="en-US">
                <a:latin typeface="Calibri" pitchFamily="34" charset="0"/>
              </a:rPr>
              <a:t> that are hepatotoxic.</a:t>
            </a:r>
            <a:endParaRPr lang="fa-IR">
              <a:latin typeface="Calibri" pitchFamily="34" charset="0"/>
            </a:endParaRPr>
          </a:p>
        </p:txBody>
      </p:sp>
      <p:sp>
        <p:nvSpPr>
          <p:cNvPr id="3" name="Rectangle 2"/>
          <p:cNvSpPr/>
          <p:nvPr/>
        </p:nvSpPr>
        <p:spPr>
          <a:xfrm>
            <a:off x="19050" y="2584450"/>
            <a:ext cx="9144000" cy="1200150"/>
          </a:xfrm>
          <a:prstGeom prst="rect">
            <a:avLst/>
          </a:prstGeom>
        </p:spPr>
        <p:txBody>
          <a:bodyPr>
            <a:spAutoFit/>
          </a:bodyPr>
          <a:lstStyle/>
          <a:p>
            <a:pPr algn="l" fontAlgn="auto">
              <a:spcBef>
                <a:spcPts val="0"/>
              </a:spcBef>
              <a:spcAft>
                <a:spcPts val="0"/>
              </a:spcAft>
              <a:defRPr/>
            </a:pPr>
            <a:r>
              <a:rPr lang="en-US" dirty="0">
                <a:solidFill>
                  <a:srgbClr val="FF0000"/>
                </a:solidFill>
                <a:latin typeface="+mn-lt"/>
                <a:cs typeface="+mn-cs"/>
              </a:rPr>
              <a:t>Dying hepatocytes</a:t>
            </a:r>
            <a:r>
              <a:rPr lang="en-US" dirty="0">
                <a:latin typeface="+mn-lt"/>
                <a:cs typeface="+mn-cs"/>
              </a:rPr>
              <a:t>, in turn, trigger </a:t>
            </a:r>
            <a:r>
              <a:rPr lang="en-US" b="1" i="1" dirty="0">
                <a:latin typeface="+mn-lt"/>
                <a:cs typeface="+mn-cs"/>
              </a:rPr>
              <a:t>regenerative responses</a:t>
            </a:r>
            <a:r>
              <a:rPr lang="en-US" dirty="0">
                <a:latin typeface="+mn-lt"/>
                <a:cs typeface="+mn-cs"/>
              </a:rPr>
              <a:t>, promoting the replacement of dead hepatocytes. For example, dying hepatocytes produce </a:t>
            </a:r>
            <a:r>
              <a:rPr lang="en-US" dirty="0" err="1">
                <a:latin typeface="+mn-lt"/>
                <a:cs typeface="+mn-cs"/>
              </a:rPr>
              <a:t>morphogens</a:t>
            </a:r>
            <a:r>
              <a:rPr lang="en-US" dirty="0">
                <a:latin typeface="+mn-lt"/>
                <a:cs typeface="+mn-cs"/>
              </a:rPr>
              <a:t> that enrich injured livers with regenerative cell types that are not abundant in healthy livers, such as </a:t>
            </a:r>
            <a:r>
              <a:rPr lang="en-US" dirty="0" err="1">
                <a:solidFill>
                  <a:schemeClr val="tx2">
                    <a:lumMod val="60000"/>
                    <a:lumOff val="40000"/>
                  </a:schemeClr>
                </a:solidFill>
                <a:latin typeface="+mn-lt"/>
                <a:cs typeface="+mn-cs"/>
              </a:rPr>
              <a:t>myofibroblasts</a:t>
            </a:r>
            <a:r>
              <a:rPr lang="en-US" dirty="0">
                <a:latin typeface="+mn-lt"/>
                <a:cs typeface="+mn-cs"/>
              </a:rPr>
              <a:t>, </a:t>
            </a:r>
            <a:r>
              <a:rPr lang="en-US" dirty="0">
                <a:solidFill>
                  <a:schemeClr val="tx2">
                    <a:lumMod val="60000"/>
                    <a:lumOff val="40000"/>
                  </a:schemeClr>
                </a:solidFill>
                <a:latin typeface="+mn-lt"/>
                <a:cs typeface="+mn-cs"/>
              </a:rPr>
              <a:t>immune cells</a:t>
            </a:r>
            <a:r>
              <a:rPr lang="en-US" dirty="0">
                <a:latin typeface="+mn-lt"/>
                <a:cs typeface="+mn-cs"/>
              </a:rPr>
              <a:t>, and </a:t>
            </a:r>
            <a:r>
              <a:rPr lang="en-US" dirty="0">
                <a:solidFill>
                  <a:schemeClr val="tx2">
                    <a:lumMod val="60000"/>
                    <a:lumOff val="40000"/>
                  </a:schemeClr>
                </a:solidFill>
                <a:latin typeface="+mn-lt"/>
                <a:cs typeface="+mn-cs"/>
              </a:rPr>
              <a:t>liver-cell progenitors</a:t>
            </a:r>
            <a:endParaRPr lang="fa-IR" dirty="0">
              <a:solidFill>
                <a:schemeClr val="tx2">
                  <a:lumMod val="60000"/>
                  <a:lumOff val="40000"/>
                </a:schemeClr>
              </a:solidFill>
              <a:latin typeface="+mn-lt"/>
              <a:cs typeface="+mn-cs"/>
            </a:endParaRPr>
          </a:p>
        </p:txBody>
      </p:sp>
      <p:sp>
        <p:nvSpPr>
          <p:cNvPr id="19459" name="Rectangle 3"/>
          <p:cNvSpPr>
            <a:spLocks noChangeArrowheads="1"/>
          </p:cNvSpPr>
          <p:nvPr/>
        </p:nvSpPr>
        <p:spPr bwMode="auto">
          <a:xfrm>
            <a:off x="0" y="4724400"/>
            <a:ext cx="9124950" cy="1477963"/>
          </a:xfrm>
          <a:prstGeom prst="rect">
            <a:avLst/>
          </a:prstGeom>
          <a:noFill/>
          <a:ln w="9525">
            <a:noFill/>
            <a:miter lim="800000"/>
            <a:headEnd/>
            <a:tailEnd/>
          </a:ln>
        </p:spPr>
        <p:txBody>
          <a:bodyPr>
            <a:spAutoFit/>
          </a:bodyPr>
          <a:lstStyle/>
          <a:p>
            <a:pPr algn="l"/>
            <a:r>
              <a:rPr lang="en-US">
                <a:latin typeface="Calibri" pitchFamily="34" charset="0"/>
              </a:rPr>
              <a:t>An orderly progression of the consequent wound-healing responses results in successful regeneration. However, the wound-healing process stalls during tissue reconstruction when the injury is repetitive or repair becomes dysregulated. Over time, futile regenerative responses promote progressive scarring, which leads to cirrhosis, and perpetuate the stimulus for neoplasia, increasing the risk of liver cancer.</a:t>
            </a:r>
            <a:endParaRPr lang="fa-IR">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755650" y="260350"/>
            <a:ext cx="7272338"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2227</Words>
  <Application>Microsoft Office PowerPoint</Application>
  <PresentationFormat>On-screen Show (4:3)</PresentationFormat>
  <Paragraphs>66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SamSystemShargh</dc:creator>
  <cp:lastModifiedBy>Nikniaz</cp:lastModifiedBy>
  <cp:revision>24</cp:revision>
  <dcterms:created xsi:type="dcterms:W3CDTF">2018-01-03T07:37:05Z</dcterms:created>
  <dcterms:modified xsi:type="dcterms:W3CDTF">2018-01-08T12:29:28Z</dcterms:modified>
</cp:coreProperties>
</file>